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76" r:id="rId1"/>
  </p:sldMasterIdLst>
  <p:notesMasterIdLst>
    <p:notesMasterId r:id="rId54"/>
  </p:notesMasterIdLst>
  <p:handoutMasterIdLst>
    <p:handoutMasterId r:id="rId55"/>
  </p:handoutMasterIdLst>
  <p:sldIdLst>
    <p:sldId id="256" r:id="rId2"/>
    <p:sldId id="465" r:id="rId3"/>
    <p:sldId id="440" r:id="rId4"/>
    <p:sldId id="554" r:id="rId5"/>
    <p:sldId id="468" r:id="rId6"/>
    <p:sldId id="587" r:id="rId7"/>
    <p:sldId id="383" r:id="rId8"/>
    <p:sldId id="588" r:id="rId9"/>
    <p:sldId id="589" r:id="rId10"/>
    <p:sldId id="590" r:id="rId11"/>
    <p:sldId id="591" r:id="rId12"/>
    <p:sldId id="592" r:id="rId13"/>
    <p:sldId id="593" r:id="rId14"/>
    <p:sldId id="555" r:id="rId15"/>
    <p:sldId id="594" r:id="rId16"/>
    <p:sldId id="557" r:id="rId17"/>
    <p:sldId id="595" r:id="rId18"/>
    <p:sldId id="596" r:id="rId19"/>
    <p:sldId id="461" r:id="rId20"/>
    <p:sldId id="616" r:id="rId21"/>
    <p:sldId id="485" r:id="rId22"/>
    <p:sldId id="558" r:id="rId23"/>
    <p:sldId id="599" r:id="rId24"/>
    <p:sldId id="586" r:id="rId25"/>
    <p:sldId id="560" r:id="rId26"/>
    <p:sldId id="439" r:id="rId27"/>
    <p:sldId id="600" r:id="rId28"/>
    <p:sldId id="601" r:id="rId29"/>
    <p:sldId id="602" r:id="rId30"/>
    <p:sldId id="561" r:id="rId31"/>
    <p:sldId id="500" r:id="rId32"/>
    <p:sldId id="562" r:id="rId33"/>
    <p:sldId id="563" r:id="rId34"/>
    <p:sldId id="603" r:id="rId35"/>
    <p:sldId id="502" r:id="rId36"/>
    <p:sldId id="604" r:id="rId37"/>
    <p:sldId id="605" r:id="rId38"/>
    <p:sldId id="606" r:id="rId39"/>
    <p:sldId id="607" r:id="rId40"/>
    <p:sldId id="503" r:id="rId41"/>
    <p:sldId id="608" r:id="rId42"/>
    <p:sldId id="609" r:id="rId43"/>
    <p:sldId id="610" r:id="rId44"/>
    <p:sldId id="611" r:id="rId45"/>
    <p:sldId id="617" r:id="rId46"/>
    <p:sldId id="618" r:id="rId47"/>
    <p:sldId id="619" r:id="rId48"/>
    <p:sldId id="466" r:id="rId49"/>
    <p:sldId id="615" r:id="rId50"/>
    <p:sldId id="569" r:id="rId51"/>
    <p:sldId id="572" r:id="rId52"/>
    <p:sldId id="305" r:id="rId5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Lucida Grande" pitchFamily="1" charset="0"/>
        <a:ea typeface="Geneva" pitchFamily="1" charset="-128"/>
        <a:cs typeface="+mn-cs"/>
      </a:defRPr>
    </a:lvl1pPr>
    <a:lvl2pPr marL="457200" algn="l" rtl="0" eaLnBrk="0" fontAlgn="base" hangingPunct="0">
      <a:spcBef>
        <a:spcPct val="0"/>
      </a:spcBef>
      <a:spcAft>
        <a:spcPct val="0"/>
      </a:spcAft>
      <a:defRPr sz="2400" kern="1200">
        <a:solidFill>
          <a:schemeClr val="tx1"/>
        </a:solidFill>
        <a:latin typeface="Lucida Grande" pitchFamily="1" charset="0"/>
        <a:ea typeface="Geneva" pitchFamily="1" charset="-128"/>
        <a:cs typeface="+mn-cs"/>
      </a:defRPr>
    </a:lvl2pPr>
    <a:lvl3pPr marL="914400" algn="l" rtl="0" eaLnBrk="0" fontAlgn="base" hangingPunct="0">
      <a:spcBef>
        <a:spcPct val="0"/>
      </a:spcBef>
      <a:spcAft>
        <a:spcPct val="0"/>
      </a:spcAft>
      <a:defRPr sz="2400" kern="1200">
        <a:solidFill>
          <a:schemeClr val="tx1"/>
        </a:solidFill>
        <a:latin typeface="Lucida Grande" pitchFamily="1" charset="0"/>
        <a:ea typeface="Geneva" pitchFamily="1" charset="-128"/>
        <a:cs typeface="+mn-cs"/>
      </a:defRPr>
    </a:lvl3pPr>
    <a:lvl4pPr marL="1371600" algn="l" rtl="0" eaLnBrk="0" fontAlgn="base" hangingPunct="0">
      <a:spcBef>
        <a:spcPct val="0"/>
      </a:spcBef>
      <a:spcAft>
        <a:spcPct val="0"/>
      </a:spcAft>
      <a:defRPr sz="2400" kern="1200">
        <a:solidFill>
          <a:schemeClr val="tx1"/>
        </a:solidFill>
        <a:latin typeface="Lucida Grande" pitchFamily="1" charset="0"/>
        <a:ea typeface="Geneva" pitchFamily="1" charset="-128"/>
        <a:cs typeface="+mn-cs"/>
      </a:defRPr>
    </a:lvl4pPr>
    <a:lvl5pPr marL="1828800" algn="l" rtl="0" eaLnBrk="0" fontAlgn="base" hangingPunct="0">
      <a:spcBef>
        <a:spcPct val="0"/>
      </a:spcBef>
      <a:spcAft>
        <a:spcPct val="0"/>
      </a:spcAft>
      <a:defRPr sz="2400" kern="1200">
        <a:solidFill>
          <a:schemeClr val="tx1"/>
        </a:solidFill>
        <a:latin typeface="Lucida Grande" pitchFamily="1" charset="0"/>
        <a:ea typeface="Geneva" pitchFamily="1" charset="-128"/>
        <a:cs typeface="+mn-cs"/>
      </a:defRPr>
    </a:lvl5pPr>
    <a:lvl6pPr marL="2286000" algn="l" defTabSz="914400" rtl="0" eaLnBrk="1" latinLnBrk="0" hangingPunct="1">
      <a:defRPr sz="2400" kern="1200">
        <a:solidFill>
          <a:schemeClr val="tx1"/>
        </a:solidFill>
        <a:latin typeface="Lucida Grande" pitchFamily="1" charset="0"/>
        <a:ea typeface="Geneva" pitchFamily="1" charset="-128"/>
        <a:cs typeface="+mn-cs"/>
      </a:defRPr>
    </a:lvl6pPr>
    <a:lvl7pPr marL="2743200" algn="l" defTabSz="914400" rtl="0" eaLnBrk="1" latinLnBrk="0" hangingPunct="1">
      <a:defRPr sz="2400" kern="1200">
        <a:solidFill>
          <a:schemeClr val="tx1"/>
        </a:solidFill>
        <a:latin typeface="Lucida Grande" pitchFamily="1" charset="0"/>
        <a:ea typeface="Geneva" pitchFamily="1" charset="-128"/>
        <a:cs typeface="+mn-cs"/>
      </a:defRPr>
    </a:lvl7pPr>
    <a:lvl8pPr marL="3200400" algn="l" defTabSz="914400" rtl="0" eaLnBrk="1" latinLnBrk="0" hangingPunct="1">
      <a:defRPr sz="2400" kern="1200">
        <a:solidFill>
          <a:schemeClr val="tx1"/>
        </a:solidFill>
        <a:latin typeface="Lucida Grande" pitchFamily="1" charset="0"/>
        <a:ea typeface="Geneva" pitchFamily="1" charset="-128"/>
        <a:cs typeface="+mn-cs"/>
      </a:defRPr>
    </a:lvl8pPr>
    <a:lvl9pPr marL="3657600" algn="l" defTabSz="914400" rtl="0" eaLnBrk="1" latinLnBrk="0" hangingPunct="1">
      <a:defRPr sz="2400" kern="1200">
        <a:solidFill>
          <a:schemeClr val="tx1"/>
        </a:solidFill>
        <a:latin typeface="Lucida Grande" pitchFamily="1" charset="0"/>
        <a:ea typeface="Geneva"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ph T. Brignone" initials="JTB" lastIdx="45" clrIdx="0"/>
  <p:cmAuthor id="2" name="Kliossis, Lukia" initials="KL" lastIdx="49" clrIdx="1"/>
  <p:cmAuthor id="3" name="Glick, Simon" initials="GS" lastIdx="29" clrIdx="2"/>
  <p:cmAuthor id="4" name="Hill, Joshua" initials="HJ" lastIdx="23" clrIdx="3"/>
  <p:cmAuthor id="5" name="Andrea Valenzuela" initials="AV" lastIdx="48" clrIdx="4"/>
  <p:cmAuthor id="6" name="Rosemary Winfield" initials="RW" lastIdx="59"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3D5E"/>
    <a:srgbClr val="AC8300"/>
    <a:srgbClr val="F15A17"/>
    <a:srgbClr val="EE4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10" autoAdjust="0"/>
    <p:restoredTop sz="86236" autoAdjust="0"/>
  </p:normalViewPr>
  <p:slideViewPr>
    <p:cSldViewPr snapToGrid="0">
      <p:cViewPr varScale="1">
        <p:scale>
          <a:sx n="95" d="100"/>
          <a:sy n="95" d="100"/>
        </p:scale>
        <p:origin x="78" y="1092"/>
      </p:cViewPr>
      <p:guideLst>
        <p:guide orient="horz" pos="2160"/>
        <p:guide pos="2880"/>
      </p:guideLst>
    </p:cSldViewPr>
  </p:slideViewPr>
  <p:outlineViewPr>
    <p:cViewPr>
      <p:scale>
        <a:sx n="33" d="100"/>
        <a:sy n="33" d="100"/>
      </p:scale>
      <p:origin x="0" y="-23316"/>
    </p:cViewPr>
  </p:outlineViewPr>
  <p:notesTextViewPr>
    <p:cViewPr>
      <p:scale>
        <a:sx n="1" d="1"/>
        <a:sy n="1" d="1"/>
      </p:scale>
      <p:origin x="0" y="0"/>
    </p:cViewPr>
  </p:notesTextViewPr>
  <p:sorterViewPr>
    <p:cViewPr>
      <p:scale>
        <a:sx n="100" d="100"/>
        <a:sy n="100" d="100"/>
      </p:scale>
      <p:origin x="0" y="-52114"/>
    </p:cViewPr>
  </p:sorterViewPr>
  <p:notesViewPr>
    <p:cSldViewPr snapToGrid="0">
      <p:cViewPr varScale="1">
        <p:scale>
          <a:sx n="81" d="100"/>
          <a:sy n="81" d="100"/>
        </p:scale>
        <p:origin x="2814" y="90"/>
      </p:cViewPr>
      <p:guideLst>
        <p:guide orient="horz" pos="2880"/>
        <p:guide pos="2160"/>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38.xml" Id="rId39"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slide" Target="slides/slide41.xml" Id="rId42" /><Relationship Type="http://schemas.openxmlformats.org/officeDocument/2006/relationships/slide" Target="slides/slide46.xml" Id="rId47" /><Relationship Type="http://schemas.openxmlformats.org/officeDocument/2006/relationships/slide" Target="slides/slide49.xml" Id="rId50" /><Relationship Type="http://schemas.openxmlformats.org/officeDocument/2006/relationships/handoutMaster" Target="handoutMasters/handoutMaster1.xml" Id="rId55" /><Relationship Type="http://schemas.openxmlformats.org/officeDocument/2006/relationships/slide" Target="slides/slide6.xml" Id="rId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28.xml" Id="rId29"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slide" Target="slides/slide36.xml" Id="rId37" /><Relationship Type="http://schemas.openxmlformats.org/officeDocument/2006/relationships/slide" Target="slides/slide39.xml" Id="rId40" /><Relationship Type="http://schemas.openxmlformats.org/officeDocument/2006/relationships/slide" Target="slides/slide44.xml" Id="rId45" /><Relationship Type="http://schemas.openxmlformats.org/officeDocument/2006/relationships/slide" Target="slides/slide52.xml" Id="rId53" /><Relationship Type="http://schemas.openxmlformats.org/officeDocument/2006/relationships/viewProps" Target="viewProps.xml" Id="rId58" /><Relationship Type="http://schemas.openxmlformats.org/officeDocument/2006/relationships/slide" Target="slides/slide4.xml" Id="rId5" /><Relationship Type="http://schemas.openxmlformats.org/officeDocument/2006/relationships/slide" Target="slides/slide18.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slide" Target="slides/slide42.xml" Id="rId43" /><Relationship Type="http://schemas.openxmlformats.org/officeDocument/2006/relationships/slide" Target="slides/slide47.xml" Id="rId48" /><Relationship Type="http://schemas.openxmlformats.org/officeDocument/2006/relationships/commentAuthors" Target="commentAuthors.xml" Id="rId56" /><Relationship Type="http://schemas.openxmlformats.org/officeDocument/2006/relationships/slide" Target="slides/slide7.xml" Id="rId8" /><Relationship Type="http://schemas.openxmlformats.org/officeDocument/2006/relationships/slide" Target="slides/slide50.xml" Id="rId51" /><Relationship Type="http://schemas.openxmlformats.org/officeDocument/2006/relationships/slide" Target="slides/slide2.xml" Id="rId3"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slide" Target="slides/slide37.xml" Id="rId38" /><Relationship Type="http://schemas.openxmlformats.org/officeDocument/2006/relationships/slide" Target="slides/slide45.xml" Id="rId46" /><Relationship Type="http://schemas.openxmlformats.org/officeDocument/2006/relationships/theme" Target="theme/theme1.xml" Id="rId59" /><Relationship Type="http://schemas.openxmlformats.org/officeDocument/2006/relationships/slide" Target="slides/slide19.xml" Id="rId20" /><Relationship Type="http://schemas.openxmlformats.org/officeDocument/2006/relationships/slide" Target="slides/slide40.xml" Id="rId41" /><Relationship Type="http://schemas.openxmlformats.org/officeDocument/2006/relationships/notesMaster" Target="notesMasters/notesMaster1.xml" Id="rId54"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35.xml" Id="rId36" /><Relationship Type="http://schemas.openxmlformats.org/officeDocument/2006/relationships/slide" Target="slides/slide48.xml" Id="rId49" /><Relationship Type="http://schemas.openxmlformats.org/officeDocument/2006/relationships/presProps" Target="presProps.xml" Id="rId57" /><Relationship Type="http://schemas.openxmlformats.org/officeDocument/2006/relationships/slide" Target="slides/slide9.xml" Id="rId10" /><Relationship Type="http://schemas.openxmlformats.org/officeDocument/2006/relationships/slide" Target="slides/slide30.xml" Id="rId31" /><Relationship Type="http://schemas.openxmlformats.org/officeDocument/2006/relationships/slide" Target="slides/slide43.xml" Id="rId44" /><Relationship Type="http://schemas.openxmlformats.org/officeDocument/2006/relationships/slide" Target="slides/slide51.xml" Id="rId52" /><Relationship Type="http://schemas.openxmlformats.org/officeDocument/2006/relationships/tableStyles" Target="tableStyles.xml" Id="rId60" /><Relationship Type="http://schemas.openxmlformats.org/officeDocument/2006/relationships/customXml" Target="/customXML/item.xml" Id="Rdb61cc00362c4e7d"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30069C-1719-4917-8826-A95855ECC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5C689C7-A6C3-468D-99DF-DE324301F47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7B3210-6E6A-4220-B254-3215C484441E}" type="datetimeFigureOut">
              <a:rPr lang="en-US" smtClean="0"/>
              <a:t>11/16/2022</a:t>
            </a:fld>
            <a:endParaRPr lang="en-US"/>
          </a:p>
        </p:txBody>
      </p:sp>
      <p:sp>
        <p:nvSpPr>
          <p:cNvPr id="4" name="Footer Placeholder 3">
            <a:extLst>
              <a:ext uri="{FF2B5EF4-FFF2-40B4-BE49-F238E27FC236}">
                <a16:creationId xmlns:a16="http://schemas.microsoft.com/office/drawing/2014/main" id="{1ACF93E9-DA79-41BA-93B9-A413305C74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9D982A-2CB3-43E8-B2DE-D2711741F0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4B318F-3D18-4AE5-9457-AE00786843E8}" type="slidenum">
              <a:rPr lang="en-US" smtClean="0"/>
              <a:t>‹#›</a:t>
            </a:fld>
            <a:endParaRPr lang="en-US"/>
          </a:p>
        </p:txBody>
      </p:sp>
    </p:spTree>
    <p:extLst>
      <p:ext uri="{BB962C8B-B14F-4D97-AF65-F5344CB8AC3E}">
        <p14:creationId xmlns:p14="http://schemas.microsoft.com/office/powerpoint/2010/main" val="2843190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8421D8-C9D6-492F-82DC-6933D6F44925}" type="datetimeFigureOut">
              <a:rPr lang="en-US" smtClean="0"/>
              <a:t>11/16/2022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CAD089-FF66-4DAA-92F7-2B8C2A7B5E5C}" type="slidenum">
              <a:rPr lang="en-US" smtClean="0"/>
              <a:t>‹#›</a:t>
            </a:fld>
            <a:endParaRPr lang="en-US" dirty="0"/>
          </a:p>
        </p:txBody>
      </p:sp>
    </p:spTree>
    <p:extLst>
      <p:ext uri="{BB962C8B-B14F-4D97-AF65-F5344CB8AC3E}">
        <p14:creationId xmlns:p14="http://schemas.microsoft.com/office/powerpoint/2010/main" val="1785225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AD089-FF66-4DAA-92F7-2B8C2A7B5E5C}" type="slidenum">
              <a:rPr lang="en-US" smtClean="0"/>
              <a:t>1</a:t>
            </a:fld>
            <a:endParaRPr lang="en-US" dirty="0"/>
          </a:p>
        </p:txBody>
      </p:sp>
    </p:spTree>
    <p:extLst>
      <p:ext uri="{BB962C8B-B14F-4D97-AF65-F5344CB8AC3E}">
        <p14:creationId xmlns:p14="http://schemas.microsoft.com/office/powerpoint/2010/main" val="311438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 Model - Step 3</a:t>
            </a:r>
          </a:p>
          <a:p>
            <a:r>
              <a:rPr lang="en-US" dirty="0"/>
              <a:t>Looking down from equilibrium, the output gap is -5%.</a:t>
            </a:r>
          </a:p>
        </p:txBody>
      </p:sp>
      <p:sp>
        <p:nvSpPr>
          <p:cNvPr id="4" name="Slide Number Placeholder 3"/>
          <p:cNvSpPr>
            <a:spLocks noGrp="1"/>
          </p:cNvSpPr>
          <p:nvPr>
            <p:ph type="sldNum" sz="quarter" idx="5"/>
          </p:nvPr>
        </p:nvSpPr>
        <p:spPr/>
        <p:txBody>
          <a:bodyPr/>
          <a:lstStyle/>
          <a:p>
            <a:fld id="{AACAD089-FF66-4DAA-92F7-2B8C2A7B5E5C}" type="slidenum">
              <a:rPr lang="en-US" smtClean="0"/>
              <a:t>10</a:t>
            </a:fld>
            <a:endParaRPr lang="en-US" dirty="0"/>
          </a:p>
        </p:txBody>
      </p:sp>
    </p:spTree>
    <p:extLst>
      <p:ext uri="{BB962C8B-B14F-4D97-AF65-F5344CB8AC3E}">
        <p14:creationId xmlns:p14="http://schemas.microsoft.com/office/powerpoint/2010/main" val="3469138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 Model - Step 4</a:t>
            </a:r>
          </a:p>
          <a:p>
            <a:r>
              <a:rPr lang="en-US" dirty="0"/>
              <a:t>Looking at the Phillips curve, the next step is to identify the point that corresponds to the same output gap.</a:t>
            </a:r>
          </a:p>
        </p:txBody>
      </p:sp>
      <p:sp>
        <p:nvSpPr>
          <p:cNvPr id="4" name="Slide Number Placeholder 3"/>
          <p:cNvSpPr>
            <a:spLocks noGrp="1"/>
          </p:cNvSpPr>
          <p:nvPr>
            <p:ph type="sldNum" sz="quarter" idx="5"/>
          </p:nvPr>
        </p:nvSpPr>
        <p:spPr/>
        <p:txBody>
          <a:bodyPr/>
          <a:lstStyle/>
          <a:p>
            <a:fld id="{AACAD089-FF66-4DAA-92F7-2B8C2A7B5E5C}" type="slidenum">
              <a:rPr lang="en-US" smtClean="0"/>
              <a:t>11</a:t>
            </a:fld>
            <a:endParaRPr lang="en-US" dirty="0"/>
          </a:p>
        </p:txBody>
      </p:sp>
    </p:spTree>
    <p:extLst>
      <p:ext uri="{BB962C8B-B14F-4D97-AF65-F5344CB8AC3E}">
        <p14:creationId xmlns:p14="http://schemas.microsoft.com/office/powerpoint/2010/main" val="1906215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 Model - Step 5</a:t>
            </a:r>
          </a:p>
          <a:p>
            <a:r>
              <a:rPr lang="en-US" dirty="0"/>
              <a:t>Looking to the left of this point, the unexpected inflation is -1%.</a:t>
            </a:r>
          </a:p>
        </p:txBody>
      </p:sp>
      <p:sp>
        <p:nvSpPr>
          <p:cNvPr id="4" name="Slide Number Placeholder 3"/>
          <p:cNvSpPr>
            <a:spLocks noGrp="1"/>
          </p:cNvSpPr>
          <p:nvPr>
            <p:ph type="sldNum" sz="quarter" idx="5"/>
          </p:nvPr>
        </p:nvSpPr>
        <p:spPr/>
        <p:txBody>
          <a:bodyPr/>
          <a:lstStyle/>
          <a:p>
            <a:fld id="{AACAD089-FF66-4DAA-92F7-2B8C2A7B5E5C}" type="slidenum">
              <a:rPr lang="en-US" smtClean="0"/>
              <a:t>12</a:t>
            </a:fld>
            <a:endParaRPr lang="en-US" dirty="0"/>
          </a:p>
        </p:txBody>
      </p:sp>
    </p:spTree>
    <p:extLst>
      <p:ext uri="{BB962C8B-B14F-4D97-AF65-F5344CB8AC3E}">
        <p14:creationId xmlns:p14="http://schemas.microsoft.com/office/powerpoint/2010/main" val="3764826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 Model - Step 6</a:t>
            </a:r>
          </a:p>
          <a:p>
            <a:r>
              <a:rPr lang="en-US" dirty="0"/>
              <a:t>Actual inflation can be calculated as the sum of unexpected inflation and expected inflation.</a:t>
            </a:r>
          </a:p>
        </p:txBody>
      </p:sp>
      <p:sp>
        <p:nvSpPr>
          <p:cNvPr id="4" name="Slide Number Placeholder 3"/>
          <p:cNvSpPr>
            <a:spLocks noGrp="1"/>
          </p:cNvSpPr>
          <p:nvPr>
            <p:ph type="sldNum" sz="quarter" idx="5"/>
          </p:nvPr>
        </p:nvSpPr>
        <p:spPr/>
        <p:txBody>
          <a:bodyPr/>
          <a:lstStyle/>
          <a:p>
            <a:fld id="{AACAD089-FF66-4DAA-92F7-2B8C2A7B5E5C}" type="slidenum">
              <a:rPr lang="en-US" smtClean="0"/>
              <a:t>13</a:t>
            </a:fld>
            <a:endParaRPr lang="en-US" dirty="0"/>
          </a:p>
        </p:txBody>
      </p:sp>
    </p:spTree>
    <p:extLst>
      <p:ext uri="{BB962C8B-B14F-4D97-AF65-F5344CB8AC3E}">
        <p14:creationId xmlns:p14="http://schemas.microsoft.com/office/powerpoint/2010/main" val="3290647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AD089-FF66-4DAA-92F7-2B8C2A7B5E5C}" type="slidenum">
              <a:rPr lang="en-US" smtClean="0"/>
              <a:t>14</a:t>
            </a:fld>
            <a:endParaRPr lang="en-US" dirty="0"/>
          </a:p>
        </p:txBody>
      </p:sp>
    </p:spTree>
    <p:extLst>
      <p:ext uri="{BB962C8B-B14F-4D97-AF65-F5344CB8AC3E}">
        <p14:creationId xmlns:p14="http://schemas.microsoft.com/office/powerpoint/2010/main" val="3025368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Lecture tips:</a:t>
            </a:r>
          </a:p>
          <a:p>
            <a:pPr marL="171450" indent="-171450">
              <a:buFont typeface="Arial" panose="020B0604020202020204" pitchFamily="34" charset="0"/>
              <a:buChar char="•"/>
            </a:pPr>
            <a:r>
              <a:rPr lang="en-US" dirty="0"/>
              <a:t>Second, assess the change in economic conditions, and determine which type of shock has occurred.</a:t>
            </a:r>
          </a:p>
          <a:p>
            <a:pPr marL="171450" indent="-171450">
              <a:buFont typeface="Arial" panose="020B0604020202020204" pitchFamily="34" charset="0"/>
              <a:buChar char="•"/>
            </a:pPr>
            <a:r>
              <a:rPr lang="en-US" dirty="0"/>
              <a:t>Next, explore how that type of shock will affect the economy. </a:t>
            </a:r>
          </a:p>
        </p:txBody>
      </p:sp>
      <p:sp>
        <p:nvSpPr>
          <p:cNvPr id="4" name="Slide Number Placeholder 3"/>
          <p:cNvSpPr>
            <a:spLocks noGrp="1"/>
          </p:cNvSpPr>
          <p:nvPr>
            <p:ph type="sldNum" sz="quarter" idx="5"/>
          </p:nvPr>
        </p:nvSpPr>
        <p:spPr/>
        <p:txBody>
          <a:bodyPr/>
          <a:lstStyle/>
          <a:p>
            <a:fld id="{AACAD089-FF66-4DAA-92F7-2B8C2A7B5E5C}" type="slidenum">
              <a:rPr lang="en-US" smtClean="0"/>
              <a:t>15</a:t>
            </a:fld>
            <a:endParaRPr lang="en-US" dirty="0"/>
          </a:p>
        </p:txBody>
      </p:sp>
    </p:spTree>
    <p:extLst>
      <p:ext uri="{BB962C8B-B14F-4D97-AF65-F5344CB8AC3E}">
        <p14:creationId xmlns:p14="http://schemas.microsoft.com/office/powerpoint/2010/main" val="1486336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Lecture tips:</a:t>
            </a:r>
          </a:p>
          <a:p>
            <a:pPr marL="0" indent="0">
              <a:buFont typeface="Arial" panose="020B0604020202020204" pitchFamily="34" charset="0"/>
              <a:buNone/>
            </a:pPr>
            <a:r>
              <a:rPr lang="en-US" b="0" u="none" dirty="0"/>
              <a:t>This occurs when the Fed changes the federal funds rate or when there is a change in the risk premium. </a:t>
            </a:r>
          </a:p>
        </p:txBody>
      </p:sp>
      <p:sp>
        <p:nvSpPr>
          <p:cNvPr id="4" name="Slide Number Placeholder 3"/>
          <p:cNvSpPr>
            <a:spLocks noGrp="1"/>
          </p:cNvSpPr>
          <p:nvPr>
            <p:ph type="sldNum" sz="quarter" idx="5"/>
          </p:nvPr>
        </p:nvSpPr>
        <p:spPr/>
        <p:txBody>
          <a:bodyPr/>
          <a:lstStyle/>
          <a:p>
            <a:fld id="{AACAD089-FF66-4DAA-92F7-2B8C2A7B5E5C}" type="slidenum">
              <a:rPr lang="en-US" smtClean="0"/>
              <a:t>16</a:t>
            </a:fld>
            <a:endParaRPr lang="en-US" dirty="0"/>
          </a:p>
        </p:txBody>
      </p:sp>
    </p:spTree>
    <p:extLst>
      <p:ext uri="{BB962C8B-B14F-4D97-AF65-F5344CB8AC3E}">
        <p14:creationId xmlns:p14="http://schemas.microsoft.com/office/powerpoint/2010/main" val="1993663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Lecture tips:</a:t>
            </a:r>
          </a:p>
          <a:p>
            <a:pPr marL="0" indent="0">
              <a:buFont typeface="Arial" panose="020B0604020202020204" pitchFamily="34" charset="0"/>
              <a:buNone/>
            </a:pPr>
            <a:r>
              <a:rPr lang="en-US" b="0" u="none" dirty="0"/>
              <a:t>Spending shocks may be due to consumption, planned investment, government expenditure, or net exports. </a:t>
            </a:r>
          </a:p>
        </p:txBody>
      </p:sp>
      <p:sp>
        <p:nvSpPr>
          <p:cNvPr id="4" name="Slide Number Placeholder 3"/>
          <p:cNvSpPr>
            <a:spLocks noGrp="1"/>
          </p:cNvSpPr>
          <p:nvPr>
            <p:ph type="sldNum" sz="quarter" idx="5"/>
          </p:nvPr>
        </p:nvSpPr>
        <p:spPr/>
        <p:txBody>
          <a:bodyPr/>
          <a:lstStyle/>
          <a:p>
            <a:fld id="{AACAD089-FF66-4DAA-92F7-2B8C2A7B5E5C}" type="slidenum">
              <a:rPr lang="en-US" smtClean="0"/>
              <a:t>17</a:t>
            </a:fld>
            <a:endParaRPr lang="en-US" dirty="0"/>
          </a:p>
        </p:txBody>
      </p:sp>
    </p:spTree>
    <p:extLst>
      <p:ext uri="{BB962C8B-B14F-4D97-AF65-F5344CB8AC3E}">
        <p14:creationId xmlns:p14="http://schemas.microsoft.com/office/powerpoint/2010/main" val="743118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Lecture tips:</a:t>
            </a:r>
          </a:p>
          <a:p>
            <a:pPr marL="0" indent="0">
              <a:buFont typeface="Arial" panose="020B0604020202020204" pitchFamily="34" charset="0"/>
              <a:buNone/>
            </a:pPr>
            <a:r>
              <a:rPr lang="en-US" b="0" u="none" dirty="0"/>
              <a:t>This could be caused by changes in input prices, productivity, or the exchange rate.</a:t>
            </a:r>
          </a:p>
        </p:txBody>
      </p:sp>
      <p:sp>
        <p:nvSpPr>
          <p:cNvPr id="4" name="Slide Number Placeholder 3"/>
          <p:cNvSpPr>
            <a:spLocks noGrp="1"/>
          </p:cNvSpPr>
          <p:nvPr>
            <p:ph type="sldNum" sz="quarter" idx="5"/>
          </p:nvPr>
        </p:nvSpPr>
        <p:spPr/>
        <p:txBody>
          <a:bodyPr/>
          <a:lstStyle/>
          <a:p>
            <a:fld id="{AACAD089-FF66-4DAA-92F7-2B8C2A7B5E5C}" type="slidenum">
              <a:rPr lang="en-US" smtClean="0"/>
              <a:t>18</a:t>
            </a:fld>
            <a:endParaRPr lang="en-US" dirty="0"/>
          </a:p>
        </p:txBody>
      </p:sp>
    </p:spTree>
    <p:extLst>
      <p:ext uri="{BB962C8B-B14F-4D97-AF65-F5344CB8AC3E}">
        <p14:creationId xmlns:p14="http://schemas.microsoft.com/office/powerpoint/2010/main" val="3614578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Answer:</a:t>
            </a:r>
            <a:r>
              <a:rPr lang="en-US" u="none" dirty="0"/>
              <a:t> A</a:t>
            </a:r>
          </a:p>
          <a:p>
            <a:r>
              <a:rPr lang="en-US" u="none" dirty="0"/>
              <a:t>This is a spending shock. Eliminating tariffs reduces the prices of goods exported from the United States, increasing aggregate expenditures, which shifts the IS curve upwards.</a:t>
            </a:r>
            <a:endParaRPr lang="en-US" u="sng" dirty="0"/>
          </a:p>
        </p:txBody>
      </p:sp>
      <p:sp>
        <p:nvSpPr>
          <p:cNvPr id="4" name="Slide Number Placeholder 3"/>
          <p:cNvSpPr>
            <a:spLocks noGrp="1"/>
          </p:cNvSpPr>
          <p:nvPr>
            <p:ph type="sldNum" sz="quarter" idx="5"/>
          </p:nvPr>
        </p:nvSpPr>
        <p:spPr/>
        <p:txBody>
          <a:bodyPr/>
          <a:lstStyle/>
          <a:p>
            <a:fld id="{AACAD089-FF66-4DAA-92F7-2B8C2A7B5E5C}" type="slidenum">
              <a:rPr lang="en-US" smtClean="0"/>
              <a:t>19</a:t>
            </a:fld>
            <a:endParaRPr lang="en-US" dirty="0"/>
          </a:p>
        </p:txBody>
      </p:sp>
    </p:spTree>
    <p:extLst>
      <p:ext uri="{BB962C8B-B14F-4D97-AF65-F5344CB8AC3E}">
        <p14:creationId xmlns:p14="http://schemas.microsoft.com/office/powerpoint/2010/main" val="115907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none" dirty="0"/>
              <a:t>Lecture</a:t>
            </a:r>
            <a:r>
              <a:rPr lang="en-US" b="1" u="none" baseline="0" dirty="0"/>
              <a:t> tips: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Discuss with students the big picture of this chapter, including how interest rates, output, and inflation are related. </a:t>
            </a:r>
            <a:endParaRPr lang="en-US" b="1" u="sng" baseline="0" dirty="0"/>
          </a:p>
        </p:txBody>
      </p:sp>
      <p:sp>
        <p:nvSpPr>
          <p:cNvPr id="4" name="Slide Number Placeholder 3"/>
          <p:cNvSpPr>
            <a:spLocks noGrp="1"/>
          </p:cNvSpPr>
          <p:nvPr>
            <p:ph type="sldNum" sz="quarter" idx="10"/>
          </p:nvPr>
        </p:nvSpPr>
        <p:spPr/>
        <p:txBody>
          <a:bodyPr/>
          <a:lstStyle/>
          <a:p>
            <a:fld id="{AACAD089-FF66-4DAA-92F7-2B8C2A7B5E5C}" type="slidenum">
              <a:rPr lang="en-US" smtClean="0"/>
              <a:t>2</a:t>
            </a:fld>
            <a:endParaRPr lang="en-US" dirty="0"/>
          </a:p>
        </p:txBody>
      </p:sp>
    </p:spTree>
    <p:extLst>
      <p:ext uri="{BB962C8B-B14F-4D97-AF65-F5344CB8AC3E}">
        <p14:creationId xmlns:p14="http://schemas.microsoft.com/office/powerpoint/2010/main" val="839986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Answer:</a:t>
            </a:r>
            <a:r>
              <a:rPr lang="en-US" u="none" dirty="0"/>
              <a:t> D</a:t>
            </a:r>
          </a:p>
          <a:p>
            <a:r>
              <a:rPr lang="en-US" u="none" dirty="0"/>
              <a:t>Improved technology improves productivity and reduces production costs, which is a supply shock. It shifts the Phillips curve downward.</a:t>
            </a:r>
            <a:endParaRPr lang="en-US" u="sng" dirty="0"/>
          </a:p>
        </p:txBody>
      </p:sp>
      <p:sp>
        <p:nvSpPr>
          <p:cNvPr id="4" name="Slide Number Placeholder 3"/>
          <p:cNvSpPr>
            <a:spLocks noGrp="1"/>
          </p:cNvSpPr>
          <p:nvPr>
            <p:ph type="sldNum" sz="quarter" idx="5"/>
          </p:nvPr>
        </p:nvSpPr>
        <p:spPr/>
        <p:txBody>
          <a:bodyPr/>
          <a:lstStyle/>
          <a:p>
            <a:fld id="{AACAD089-FF66-4DAA-92F7-2B8C2A7B5E5C}" type="slidenum">
              <a:rPr lang="en-US" smtClean="0"/>
              <a:t>20</a:t>
            </a:fld>
            <a:endParaRPr lang="en-US" dirty="0"/>
          </a:p>
        </p:txBody>
      </p:sp>
    </p:spTree>
    <p:extLst>
      <p:ext uri="{BB962C8B-B14F-4D97-AF65-F5344CB8AC3E}">
        <p14:creationId xmlns:p14="http://schemas.microsoft.com/office/powerpoint/2010/main" val="3744325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Lecture tips:</a:t>
            </a:r>
          </a:p>
          <a:p>
            <a:pPr marL="0" indent="0">
              <a:buFont typeface="Arial" panose="020B0604020202020204" pitchFamily="34" charset="0"/>
              <a:buNone/>
            </a:pPr>
            <a:r>
              <a:rPr lang="en-US" b="0" u="none" dirty="0"/>
              <a:t>This slide</a:t>
            </a:r>
            <a:r>
              <a:rPr lang="en-US" b="0" u="none" baseline="0" dirty="0"/>
              <a:t> is a brief review of the big takeaways from this section of the lecture, so it repeats some information from previous slides.</a:t>
            </a:r>
            <a:endParaRPr lang="en-US" b="0" u="none" dirty="0"/>
          </a:p>
          <a:p>
            <a:endParaRPr lang="en-US" dirty="0"/>
          </a:p>
        </p:txBody>
      </p:sp>
      <p:sp>
        <p:nvSpPr>
          <p:cNvPr id="4" name="Slide Number Placeholder 3"/>
          <p:cNvSpPr>
            <a:spLocks noGrp="1"/>
          </p:cNvSpPr>
          <p:nvPr>
            <p:ph type="sldNum" sz="quarter" idx="5"/>
          </p:nvPr>
        </p:nvSpPr>
        <p:spPr/>
        <p:txBody>
          <a:bodyPr/>
          <a:lstStyle/>
          <a:p>
            <a:fld id="{AACAD089-FF66-4DAA-92F7-2B8C2A7B5E5C}" type="slidenum">
              <a:rPr lang="en-US" smtClean="0"/>
              <a:t>21</a:t>
            </a:fld>
            <a:endParaRPr lang="en-US" dirty="0"/>
          </a:p>
        </p:txBody>
      </p:sp>
    </p:spTree>
    <p:extLst>
      <p:ext uri="{BB962C8B-B14F-4D97-AF65-F5344CB8AC3E}">
        <p14:creationId xmlns:p14="http://schemas.microsoft.com/office/powerpoint/2010/main" val="429843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Lecture tips:</a:t>
            </a:r>
          </a:p>
          <a:p>
            <a:r>
              <a:rPr lang="en-US" dirty="0"/>
              <a:t>The goal is to forecast how the economy will respond if a macroeconomic shock knocks it off its current path. </a:t>
            </a:r>
          </a:p>
          <a:p>
            <a:endParaRPr lang="en-US" dirty="0"/>
          </a:p>
        </p:txBody>
      </p:sp>
      <p:sp>
        <p:nvSpPr>
          <p:cNvPr id="4" name="Slide Number Placeholder 3"/>
          <p:cNvSpPr>
            <a:spLocks noGrp="1"/>
          </p:cNvSpPr>
          <p:nvPr>
            <p:ph type="sldNum" sz="quarter" idx="5"/>
          </p:nvPr>
        </p:nvSpPr>
        <p:spPr/>
        <p:txBody>
          <a:bodyPr/>
          <a:lstStyle/>
          <a:p>
            <a:fld id="{AACAD089-FF66-4DAA-92F7-2B8C2A7B5E5C}" type="slidenum">
              <a:rPr lang="en-US" smtClean="0"/>
              <a:t>23</a:t>
            </a:fld>
            <a:endParaRPr lang="en-US" dirty="0"/>
          </a:p>
        </p:txBody>
      </p:sp>
    </p:spTree>
    <p:extLst>
      <p:ext uri="{BB962C8B-B14F-4D97-AF65-F5344CB8AC3E}">
        <p14:creationId xmlns:p14="http://schemas.microsoft.com/office/powerpoint/2010/main" val="449716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Lecture tips:</a:t>
            </a:r>
          </a:p>
          <a:p>
            <a:r>
              <a:rPr lang="en-US" dirty="0"/>
              <a:t>You may want to quiz students on various scenarios to see if they can determine which type of macroeconomic shock each represents. </a:t>
            </a:r>
          </a:p>
        </p:txBody>
      </p:sp>
      <p:sp>
        <p:nvSpPr>
          <p:cNvPr id="4" name="Slide Number Placeholder 3"/>
          <p:cNvSpPr>
            <a:spLocks noGrp="1"/>
          </p:cNvSpPr>
          <p:nvPr>
            <p:ph type="sldNum" sz="quarter" idx="5"/>
          </p:nvPr>
        </p:nvSpPr>
        <p:spPr/>
        <p:txBody>
          <a:bodyPr/>
          <a:lstStyle/>
          <a:p>
            <a:fld id="{AACAD089-FF66-4DAA-92F7-2B8C2A7B5E5C}" type="slidenum">
              <a:rPr lang="en-US" smtClean="0"/>
              <a:t>24</a:t>
            </a:fld>
            <a:endParaRPr lang="en-US" dirty="0"/>
          </a:p>
        </p:txBody>
      </p:sp>
    </p:spTree>
    <p:extLst>
      <p:ext uri="{BB962C8B-B14F-4D97-AF65-F5344CB8AC3E}">
        <p14:creationId xmlns:p14="http://schemas.microsoft.com/office/powerpoint/2010/main" val="3796721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Lecture tips</a:t>
            </a:r>
            <a:r>
              <a:rPr lang="en-US" b="0" u="none" dirty="0"/>
              <a:t>:</a:t>
            </a:r>
          </a:p>
          <a:p>
            <a:pPr marL="171450" indent="-171450">
              <a:buFont typeface="Arial" panose="020B0604020202020204" pitchFamily="34" charset="0"/>
              <a:buChar char="•"/>
            </a:pPr>
            <a:r>
              <a:rPr lang="en-US" b="0" u="none" dirty="0"/>
              <a:t>Discuss what will happen in the graphical depiction Second, and then go to the next slide to work through it with students.</a:t>
            </a:r>
          </a:p>
          <a:p>
            <a:pPr marL="171450" indent="-171450">
              <a:buFont typeface="Arial" panose="020B0604020202020204" pitchFamily="34" charset="0"/>
              <a:buChar char="•"/>
            </a:pPr>
            <a:r>
              <a:rPr lang="en-US" b="0" u="none" dirty="0"/>
              <a:t>You might ask students to attempt to draw the financial shock using the Fed model before going to the next slide.</a:t>
            </a:r>
            <a:endParaRPr lang="en-US" b="1" u="sng" dirty="0"/>
          </a:p>
        </p:txBody>
      </p:sp>
      <p:sp>
        <p:nvSpPr>
          <p:cNvPr id="4" name="Slide Number Placeholder 3"/>
          <p:cNvSpPr>
            <a:spLocks noGrp="1"/>
          </p:cNvSpPr>
          <p:nvPr>
            <p:ph type="sldNum" sz="quarter" idx="5"/>
          </p:nvPr>
        </p:nvSpPr>
        <p:spPr/>
        <p:txBody>
          <a:bodyPr/>
          <a:lstStyle/>
          <a:p>
            <a:fld id="{AACAD089-FF66-4DAA-92F7-2B8C2A7B5E5C}" type="slidenum">
              <a:rPr lang="en-US" smtClean="0"/>
              <a:t>25</a:t>
            </a:fld>
            <a:endParaRPr lang="en-US" dirty="0"/>
          </a:p>
        </p:txBody>
      </p:sp>
    </p:spTree>
    <p:extLst>
      <p:ext uri="{BB962C8B-B14F-4D97-AF65-F5344CB8AC3E}">
        <p14:creationId xmlns:p14="http://schemas.microsoft.com/office/powerpoint/2010/main" val="1752635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Shocks Shift the MP Curve - Step 1</a:t>
            </a:r>
          </a:p>
          <a:p>
            <a:r>
              <a:rPr lang="en-US" dirty="0"/>
              <a:t>Financial shocks shift the MP curve. In this case, a financial shock shifts the MP curve up. Looking to the left, the real interest rate rises from 2% to 4%.</a:t>
            </a:r>
          </a:p>
        </p:txBody>
      </p:sp>
      <p:sp>
        <p:nvSpPr>
          <p:cNvPr id="4" name="Slide Number Placeholder 3"/>
          <p:cNvSpPr>
            <a:spLocks noGrp="1"/>
          </p:cNvSpPr>
          <p:nvPr>
            <p:ph type="sldNum" sz="quarter" idx="5"/>
          </p:nvPr>
        </p:nvSpPr>
        <p:spPr/>
        <p:txBody>
          <a:bodyPr/>
          <a:lstStyle/>
          <a:p>
            <a:fld id="{AACAD089-FF66-4DAA-92F7-2B8C2A7B5E5C}" type="slidenum">
              <a:rPr lang="en-US" smtClean="0"/>
              <a:t>26</a:t>
            </a:fld>
            <a:endParaRPr lang="en-US" dirty="0"/>
          </a:p>
        </p:txBody>
      </p:sp>
    </p:spTree>
    <p:extLst>
      <p:ext uri="{BB962C8B-B14F-4D97-AF65-F5344CB8AC3E}">
        <p14:creationId xmlns:p14="http://schemas.microsoft.com/office/powerpoint/2010/main" val="1540293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Shocks Shift the MP Curve - Step 2</a:t>
            </a:r>
          </a:p>
          <a:p>
            <a:r>
              <a:rPr lang="en-US" dirty="0"/>
              <a:t>The new equilibrium occurs where the new MP curve intersects the IS curve. Looking down from the equilibrium point, the output gap has fallen from 0% to -5%.</a:t>
            </a:r>
          </a:p>
        </p:txBody>
      </p:sp>
      <p:sp>
        <p:nvSpPr>
          <p:cNvPr id="4" name="Slide Number Placeholder 3"/>
          <p:cNvSpPr>
            <a:spLocks noGrp="1"/>
          </p:cNvSpPr>
          <p:nvPr>
            <p:ph type="sldNum" sz="quarter" idx="5"/>
          </p:nvPr>
        </p:nvSpPr>
        <p:spPr/>
        <p:txBody>
          <a:bodyPr/>
          <a:lstStyle/>
          <a:p>
            <a:fld id="{AACAD089-FF66-4DAA-92F7-2B8C2A7B5E5C}" type="slidenum">
              <a:rPr lang="en-US" smtClean="0"/>
              <a:t>27</a:t>
            </a:fld>
            <a:endParaRPr lang="en-US" dirty="0"/>
          </a:p>
        </p:txBody>
      </p:sp>
    </p:spTree>
    <p:extLst>
      <p:ext uri="{BB962C8B-B14F-4D97-AF65-F5344CB8AC3E}">
        <p14:creationId xmlns:p14="http://schemas.microsoft.com/office/powerpoint/2010/main" val="4225710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Shocks Shift the MP Curve - Step 3</a:t>
            </a:r>
          </a:p>
          <a:p>
            <a:r>
              <a:rPr lang="en-US" dirty="0"/>
              <a:t>Looking at the Phillips curve, the next step is to identify the point that corresponds to the same output gap. Looking left of that point, the unexpected inflation is -1%.</a:t>
            </a:r>
          </a:p>
        </p:txBody>
      </p:sp>
      <p:sp>
        <p:nvSpPr>
          <p:cNvPr id="4" name="Slide Number Placeholder 3"/>
          <p:cNvSpPr>
            <a:spLocks noGrp="1"/>
          </p:cNvSpPr>
          <p:nvPr>
            <p:ph type="sldNum" sz="quarter" idx="5"/>
          </p:nvPr>
        </p:nvSpPr>
        <p:spPr/>
        <p:txBody>
          <a:bodyPr/>
          <a:lstStyle/>
          <a:p>
            <a:fld id="{AACAD089-FF66-4DAA-92F7-2B8C2A7B5E5C}" type="slidenum">
              <a:rPr lang="en-US" smtClean="0"/>
              <a:t>28</a:t>
            </a:fld>
            <a:endParaRPr lang="en-US" dirty="0"/>
          </a:p>
        </p:txBody>
      </p:sp>
    </p:spTree>
    <p:extLst>
      <p:ext uri="{BB962C8B-B14F-4D97-AF65-F5344CB8AC3E}">
        <p14:creationId xmlns:p14="http://schemas.microsoft.com/office/powerpoint/2010/main" val="48907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Lecture tips</a:t>
            </a:r>
            <a:r>
              <a:rPr lang="en-US" b="0" u="none" dirty="0"/>
              <a:t>:</a:t>
            </a:r>
          </a:p>
          <a:p>
            <a:r>
              <a:rPr lang="en-US" dirty="0"/>
              <a:t>A financial shock that shifts the MP curve up results in higher real interest rates, lower output, and lower inflation.</a:t>
            </a:r>
          </a:p>
        </p:txBody>
      </p:sp>
      <p:sp>
        <p:nvSpPr>
          <p:cNvPr id="4" name="Slide Number Placeholder 3"/>
          <p:cNvSpPr>
            <a:spLocks noGrp="1"/>
          </p:cNvSpPr>
          <p:nvPr>
            <p:ph type="sldNum" sz="quarter" idx="5"/>
          </p:nvPr>
        </p:nvSpPr>
        <p:spPr/>
        <p:txBody>
          <a:bodyPr/>
          <a:lstStyle/>
          <a:p>
            <a:fld id="{AACAD089-FF66-4DAA-92F7-2B8C2A7B5E5C}" type="slidenum">
              <a:rPr lang="en-US" smtClean="0"/>
              <a:t>29</a:t>
            </a:fld>
            <a:endParaRPr lang="en-US" dirty="0"/>
          </a:p>
        </p:txBody>
      </p:sp>
    </p:spTree>
    <p:extLst>
      <p:ext uri="{BB962C8B-B14F-4D97-AF65-F5344CB8AC3E}">
        <p14:creationId xmlns:p14="http://schemas.microsoft.com/office/powerpoint/2010/main" val="3490080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Lecture tips</a:t>
            </a:r>
            <a:r>
              <a:rPr lang="en-US" b="0" u="none" dirty="0"/>
              <a:t>:</a:t>
            </a:r>
          </a:p>
          <a:p>
            <a:r>
              <a:rPr lang="en-US" dirty="0"/>
              <a:t>Ask students for examples of spending shocks. Remind them of each component of aggregate expenditure.</a:t>
            </a:r>
          </a:p>
        </p:txBody>
      </p:sp>
      <p:sp>
        <p:nvSpPr>
          <p:cNvPr id="4" name="Slide Number Placeholder 3"/>
          <p:cNvSpPr>
            <a:spLocks noGrp="1"/>
          </p:cNvSpPr>
          <p:nvPr>
            <p:ph type="sldNum" sz="quarter" idx="5"/>
          </p:nvPr>
        </p:nvSpPr>
        <p:spPr/>
        <p:txBody>
          <a:bodyPr/>
          <a:lstStyle/>
          <a:p>
            <a:fld id="{AACAD089-FF66-4DAA-92F7-2B8C2A7B5E5C}" type="slidenum">
              <a:rPr lang="en-US" smtClean="0"/>
              <a:t>30</a:t>
            </a:fld>
            <a:endParaRPr lang="en-US" dirty="0"/>
          </a:p>
        </p:txBody>
      </p:sp>
    </p:spTree>
    <p:extLst>
      <p:ext uri="{BB962C8B-B14F-4D97-AF65-F5344CB8AC3E}">
        <p14:creationId xmlns:p14="http://schemas.microsoft.com/office/powerpoint/2010/main" val="1108469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baseline="0" dirty="0"/>
          </a:p>
        </p:txBody>
      </p:sp>
      <p:sp>
        <p:nvSpPr>
          <p:cNvPr id="4" name="Slide Number Placeholder 3"/>
          <p:cNvSpPr>
            <a:spLocks noGrp="1"/>
          </p:cNvSpPr>
          <p:nvPr>
            <p:ph type="sldNum" sz="quarter" idx="10"/>
          </p:nvPr>
        </p:nvSpPr>
        <p:spPr/>
        <p:txBody>
          <a:bodyPr/>
          <a:lstStyle/>
          <a:p>
            <a:fld id="{AACAD089-FF66-4DAA-92F7-2B8C2A7B5E5C}" type="slidenum">
              <a:rPr lang="en-US" smtClean="0"/>
              <a:t>3</a:t>
            </a:fld>
            <a:endParaRPr lang="en-US" dirty="0"/>
          </a:p>
        </p:txBody>
      </p:sp>
    </p:spTree>
    <p:extLst>
      <p:ext uri="{BB962C8B-B14F-4D97-AF65-F5344CB8AC3E}">
        <p14:creationId xmlns:p14="http://schemas.microsoft.com/office/powerpoint/2010/main" val="2547122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Spending Shocks Shift the IS Curve - Step 1</a:t>
            </a:r>
          </a:p>
          <a:p>
            <a:r>
              <a:rPr lang="en-US" dirty="0"/>
              <a:t>Spending shocks shift the IS curve. In this case, a decrease in aggregate expenditure shifts the IS curve to the left by the change in spending times the multiplier. Looking to the left, the real interest rate remains unchanged.</a:t>
            </a:r>
          </a:p>
        </p:txBody>
      </p:sp>
      <p:sp>
        <p:nvSpPr>
          <p:cNvPr id="4" name="Slide Number Placeholder 3"/>
          <p:cNvSpPr>
            <a:spLocks noGrp="1"/>
          </p:cNvSpPr>
          <p:nvPr>
            <p:ph type="sldNum" sz="quarter" idx="5"/>
          </p:nvPr>
        </p:nvSpPr>
        <p:spPr/>
        <p:txBody>
          <a:bodyPr/>
          <a:lstStyle/>
          <a:p>
            <a:fld id="{AACAD089-FF66-4DAA-92F7-2B8C2A7B5E5C}" type="slidenum">
              <a:rPr lang="en-US" smtClean="0"/>
              <a:t>31</a:t>
            </a:fld>
            <a:endParaRPr lang="en-US" dirty="0"/>
          </a:p>
        </p:txBody>
      </p:sp>
    </p:spTree>
    <p:extLst>
      <p:ext uri="{BB962C8B-B14F-4D97-AF65-F5344CB8AC3E}">
        <p14:creationId xmlns:p14="http://schemas.microsoft.com/office/powerpoint/2010/main" val="15402938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Spending Shocks Shift the IS Curve - Step 2</a:t>
            </a:r>
          </a:p>
          <a:p>
            <a:r>
              <a:rPr lang="en-US" dirty="0"/>
              <a:t>The new equilibrium occurs where the new IS curve intersects the MP curve. Looking down from the equilibrium point, the output gap has fallen from 0% to -5%.</a:t>
            </a:r>
          </a:p>
        </p:txBody>
      </p:sp>
      <p:sp>
        <p:nvSpPr>
          <p:cNvPr id="4" name="Slide Number Placeholder 3"/>
          <p:cNvSpPr>
            <a:spLocks noGrp="1"/>
          </p:cNvSpPr>
          <p:nvPr>
            <p:ph type="sldNum" sz="quarter" idx="5"/>
          </p:nvPr>
        </p:nvSpPr>
        <p:spPr/>
        <p:txBody>
          <a:bodyPr/>
          <a:lstStyle/>
          <a:p>
            <a:fld id="{AACAD089-FF66-4DAA-92F7-2B8C2A7B5E5C}" type="slidenum">
              <a:rPr lang="en-US" smtClean="0"/>
              <a:t>32</a:t>
            </a:fld>
            <a:endParaRPr lang="en-US" dirty="0"/>
          </a:p>
        </p:txBody>
      </p:sp>
    </p:spTree>
    <p:extLst>
      <p:ext uri="{BB962C8B-B14F-4D97-AF65-F5344CB8AC3E}">
        <p14:creationId xmlns:p14="http://schemas.microsoft.com/office/powerpoint/2010/main" val="28524513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Spending Shocks Shift the IS Curve - Step 3</a:t>
            </a:r>
          </a:p>
          <a:p>
            <a:r>
              <a:rPr lang="en-US" dirty="0"/>
              <a:t>Looking at the Phillips curve, the next step is to identify the point that corresponds to the same output gap. Looking left of that point, the unexpected inflation is -1%.</a:t>
            </a:r>
          </a:p>
        </p:txBody>
      </p:sp>
      <p:sp>
        <p:nvSpPr>
          <p:cNvPr id="4" name="Slide Number Placeholder 3"/>
          <p:cNvSpPr>
            <a:spLocks noGrp="1"/>
          </p:cNvSpPr>
          <p:nvPr>
            <p:ph type="sldNum" sz="quarter" idx="5"/>
          </p:nvPr>
        </p:nvSpPr>
        <p:spPr/>
        <p:txBody>
          <a:bodyPr/>
          <a:lstStyle/>
          <a:p>
            <a:fld id="{AACAD089-FF66-4DAA-92F7-2B8C2A7B5E5C}" type="slidenum">
              <a:rPr lang="en-US" smtClean="0"/>
              <a:t>33</a:t>
            </a:fld>
            <a:endParaRPr lang="en-US" dirty="0"/>
          </a:p>
        </p:txBody>
      </p:sp>
    </p:spTree>
    <p:extLst>
      <p:ext uri="{BB962C8B-B14F-4D97-AF65-F5344CB8AC3E}">
        <p14:creationId xmlns:p14="http://schemas.microsoft.com/office/powerpoint/2010/main" val="22985126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Lecture tips</a:t>
            </a:r>
            <a:r>
              <a:rPr lang="en-US" b="0" u="none" dirty="0"/>
              <a:t>:</a:t>
            </a:r>
          </a:p>
          <a:p>
            <a:r>
              <a:rPr lang="en-US" dirty="0"/>
              <a:t>A spending shock that shifts the IS curve left results in lower output, lower inflation, and no effect on the real interest rate.</a:t>
            </a:r>
          </a:p>
        </p:txBody>
      </p:sp>
      <p:sp>
        <p:nvSpPr>
          <p:cNvPr id="4" name="Slide Number Placeholder 3"/>
          <p:cNvSpPr>
            <a:spLocks noGrp="1"/>
          </p:cNvSpPr>
          <p:nvPr>
            <p:ph type="sldNum" sz="quarter" idx="5"/>
          </p:nvPr>
        </p:nvSpPr>
        <p:spPr/>
        <p:txBody>
          <a:bodyPr/>
          <a:lstStyle/>
          <a:p>
            <a:fld id="{AACAD089-FF66-4DAA-92F7-2B8C2A7B5E5C}" type="slidenum">
              <a:rPr lang="en-US" smtClean="0"/>
              <a:t>34</a:t>
            </a:fld>
            <a:endParaRPr lang="en-US" dirty="0"/>
          </a:p>
        </p:txBody>
      </p:sp>
    </p:spTree>
    <p:extLst>
      <p:ext uri="{BB962C8B-B14F-4D97-AF65-F5344CB8AC3E}">
        <p14:creationId xmlns:p14="http://schemas.microsoft.com/office/powerpoint/2010/main" val="42018087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Lecture tips</a:t>
            </a:r>
            <a:r>
              <a:rPr lang="en-US" b="0" u="none" dirty="0"/>
              <a:t>:</a:t>
            </a:r>
          </a:p>
          <a:p>
            <a:r>
              <a:rPr lang="en-US" dirty="0"/>
              <a:t>Ask students for examples of supply shocks. </a:t>
            </a:r>
          </a:p>
          <a:p>
            <a:endParaRPr lang="en-US" dirty="0"/>
          </a:p>
        </p:txBody>
      </p:sp>
      <p:sp>
        <p:nvSpPr>
          <p:cNvPr id="4" name="Slide Number Placeholder 3"/>
          <p:cNvSpPr>
            <a:spLocks noGrp="1"/>
          </p:cNvSpPr>
          <p:nvPr>
            <p:ph type="sldNum" sz="quarter" idx="5"/>
          </p:nvPr>
        </p:nvSpPr>
        <p:spPr/>
        <p:txBody>
          <a:bodyPr/>
          <a:lstStyle/>
          <a:p>
            <a:fld id="{AACAD089-FF66-4DAA-92F7-2B8C2A7B5E5C}" type="slidenum">
              <a:rPr lang="en-US" smtClean="0"/>
              <a:t>35</a:t>
            </a:fld>
            <a:endParaRPr lang="en-US" dirty="0"/>
          </a:p>
        </p:txBody>
      </p:sp>
    </p:spTree>
    <p:extLst>
      <p:ext uri="{BB962C8B-B14F-4D97-AF65-F5344CB8AC3E}">
        <p14:creationId xmlns:p14="http://schemas.microsoft.com/office/powerpoint/2010/main" val="4298430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Supply Shocks Shift the Phillips Curve - Step 1</a:t>
            </a:r>
          </a:p>
          <a:p>
            <a:r>
              <a:rPr lang="en-US" dirty="0"/>
              <a:t>Supply shocks shift the Phillips curve. In this case, an increase in production costs shifts the Phillips curve up.</a:t>
            </a:r>
          </a:p>
        </p:txBody>
      </p:sp>
      <p:sp>
        <p:nvSpPr>
          <p:cNvPr id="4" name="Slide Number Placeholder 3"/>
          <p:cNvSpPr>
            <a:spLocks noGrp="1"/>
          </p:cNvSpPr>
          <p:nvPr>
            <p:ph type="sldNum" sz="quarter" idx="5"/>
          </p:nvPr>
        </p:nvSpPr>
        <p:spPr/>
        <p:txBody>
          <a:bodyPr/>
          <a:lstStyle/>
          <a:p>
            <a:fld id="{AACAD089-FF66-4DAA-92F7-2B8C2A7B5E5C}" type="slidenum">
              <a:rPr lang="en-US" smtClean="0"/>
              <a:t>36</a:t>
            </a:fld>
            <a:endParaRPr lang="en-US" dirty="0"/>
          </a:p>
        </p:txBody>
      </p:sp>
    </p:spTree>
    <p:extLst>
      <p:ext uri="{BB962C8B-B14F-4D97-AF65-F5344CB8AC3E}">
        <p14:creationId xmlns:p14="http://schemas.microsoft.com/office/powerpoint/2010/main" val="24138697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Supply Shocks Shift the Phillips Curve - Step 2</a:t>
            </a:r>
          </a:p>
          <a:p>
            <a:r>
              <a:rPr lang="en-US" dirty="0"/>
              <a:t>Since equilibrium is determined by the intersection of the IS and MP curves, equilibrium does not change when the Phillips curve shifts. Thus, the output gap remains unchanged at 0%.</a:t>
            </a:r>
          </a:p>
        </p:txBody>
      </p:sp>
      <p:sp>
        <p:nvSpPr>
          <p:cNvPr id="4" name="Slide Number Placeholder 3"/>
          <p:cNvSpPr>
            <a:spLocks noGrp="1"/>
          </p:cNvSpPr>
          <p:nvPr>
            <p:ph type="sldNum" sz="quarter" idx="5"/>
          </p:nvPr>
        </p:nvSpPr>
        <p:spPr/>
        <p:txBody>
          <a:bodyPr/>
          <a:lstStyle/>
          <a:p>
            <a:fld id="{AACAD089-FF66-4DAA-92F7-2B8C2A7B5E5C}" type="slidenum">
              <a:rPr lang="en-US" smtClean="0"/>
              <a:t>37</a:t>
            </a:fld>
            <a:endParaRPr lang="en-US" dirty="0"/>
          </a:p>
        </p:txBody>
      </p:sp>
    </p:spTree>
    <p:extLst>
      <p:ext uri="{BB962C8B-B14F-4D97-AF65-F5344CB8AC3E}">
        <p14:creationId xmlns:p14="http://schemas.microsoft.com/office/powerpoint/2010/main" val="23969645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Supply Shocks Shift the Phillips Curve - Step 3</a:t>
            </a:r>
          </a:p>
          <a:p>
            <a:r>
              <a:rPr lang="en-US" dirty="0"/>
              <a:t>Looking at the new Phillips curve, the next step is to identify the point that corresponds to the same output gap. Looking left of that point, the unexpected inflation is +1%.</a:t>
            </a:r>
          </a:p>
        </p:txBody>
      </p:sp>
      <p:sp>
        <p:nvSpPr>
          <p:cNvPr id="4" name="Slide Number Placeholder 3"/>
          <p:cNvSpPr>
            <a:spLocks noGrp="1"/>
          </p:cNvSpPr>
          <p:nvPr>
            <p:ph type="sldNum" sz="quarter" idx="5"/>
          </p:nvPr>
        </p:nvSpPr>
        <p:spPr/>
        <p:txBody>
          <a:bodyPr/>
          <a:lstStyle/>
          <a:p>
            <a:fld id="{AACAD089-FF66-4DAA-92F7-2B8C2A7B5E5C}" type="slidenum">
              <a:rPr lang="en-US" smtClean="0"/>
              <a:t>38</a:t>
            </a:fld>
            <a:endParaRPr lang="en-US" dirty="0"/>
          </a:p>
        </p:txBody>
      </p:sp>
    </p:spTree>
    <p:extLst>
      <p:ext uri="{BB962C8B-B14F-4D97-AF65-F5344CB8AC3E}">
        <p14:creationId xmlns:p14="http://schemas.microsoft.com/office/powerpoint/2010/main" val="25909921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Lecture tips</a:t>
            </a:r>
            <a:r>
              <a:rPr lang="en-US" b="0" u="none" dirty="0"/>
              <a:t>:</a:t>
            </a:r>
          </a:p>
          <a:p>
            <a:r>
              <a:rPr lang="en-US" dirty="0"/>
              <a:t>A supply shock that shifts the Philips curve up results in higher inflation, with no effect on the real interest rate or the output gap.</a:t>
            </a:r>
          </a:p>
          <a:p>
            <a:endParaRPr lang="en-US" dirty="0"/>
          </a:p>
        </p:txBody>
      </p:sp>
      <p:sp>
        <p:nvSpPr>
          <p:cNvPr id="4" name="Slide Number Placeholder 3"/>
          <p:cNvSpPr>
            <a:spLocks noGrp="1"/>
          </p:cNvSpPr>
          <p:nvPr>
            <p:ph type="sldNum" sz="quarter" idx="5"/>
          </p:nvPr>
        </p:nvSpPr>
        <p:spPr/>
        <p:txBody>
          <a:bodyPr/>
          <a:lstStyle/>
          <a:p>
            <a:fld id="{AACAD089-FF66-4DAA-92F7-2B8C2A7B5E5C}" type="slidenum">
              <a:rPr lang="en-US" smtClean="0"/>
              <a:t>39</a:t>
            </a:fld>
            <a:endParaRPr lang="en-US" dirty="0"/>
          </a:p>
        </p:txBody>
      </p:sp>
    </p:spTree>
    <p:extLst>
      <p:ext uri="{BB962C8B-B14F-4D97-AF65-F5344CB8AC3E}">
        <p14:creationId xmlns:p14="http://schemas.microsoft.com/office/powerpoint/2010/main" val="4091540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Lecture tips:</a:t>
            </a:r>
          </a:p>
          <a:p>
            <a:pPr marL="171450" indent="-171450">
              <a:buFont typeface="Arial" panose="020B0604020202020204" pitchFamily="34" charset="0"/>
              <a:buChar char="•"/>
            </a:pPr>
            <a:r>
              <a:rPr lang="en-US" b="0" u="none" dirty="0"/>
              <a:t>Use the oil shocks in the 1970s and 1980s as examples of stagflation.</a:t>
            </a:r>
          </a:p>
          <a:p>
            <a:pPr marL="171450" indent="-171450">
              <a:buFont typeface="Arial" panose="020B0604020202020204" pitchFamily="34" charset="0"/>
              <a:buChar char="•"/>
            </a:pPr>
            <a:r>
              <a:rPr lang="en-US" b="0" u="none" dirty="0"/>
              <a:t>A good exercise would be to have students look at data from FRED for real GDP, potential GDP, and inflation during a period of stagflation.</a:t>
            </a:r>
            <a:endParaRPr lang="en-US" b="0" u="sng" dirty="0"/>
          </a:p>
        </p:txBody>
      </p:sp>
      <p:sp>
        <p:nvSpPr>
          <p:cNvPr id="4" name="Slide Number Placeholder 3"/>
          <p:cNvSpPr>
            <a:spLocks noGrp="1"/>
          </p:cNvSpPr>
          <p:nvPr>
            <p:ph type="sldNum" sz="quarter" idx="5"/>
          </p:nvPr>
        </p:nvSpPr>
        <p:spPr/>
        <p:txBody>
          <a:bodyPr/>
          <a:lstStyle/>
          <a:p>
            <a:fld id="{AACAD089-FF66-4DAA-92F7-2B8C2A7B5E5C}" type="slidenum">
              <a:rPr lang="en-US" smtClean="0"/>
              <a:t>40</a:t>
            </a:fld>
            <a:endParaRPr lang="en-US" dirty="0"/>
          </a:p>
        </p:txBody>
      </p:sp>
    </p:spTree>
    <p:extLst>
      <p:ext uri="{BB962C8B-B14F-4D97-AF65-F5344CB8AC3E}">
        <p14:creationId xmlns:p14="http://schemas.microsoft.com/office/powerpoint/2010/main" val="429843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Lecture tips:</a:t>
            </a:r>
          </a:p>
          <a:p>
            <a:pPr marL="0" indent="0">
              <a:buFont typeface="Arial" panose="020B0604020202020204" pitchFamily="34" charset="0"/>
              <a:buNone/>
            </a:pPr>
            <a:r>
              <a:rPr lang="en-US" b="0" u="none" dirty="0"/>
              <a:t>Note to students that this chapter and its discussion of the Fed model bring together the previous chapters regarding the business cycle.</a:t>
            </a:r>
          </a:p>
        </p:txBody>
      </p:sp>
      <p:sp>
        <p:nvSpPr>
          <p:cNvPr id="4" name="Slide Number Placeholder 3"/>
          <p:cNvSpPr>
            <a:spLocks noGrp="1"/>
          </p:cNvSpPr>
          <p:nvPr>
            <p:ph type="sldNum" sz="quarter" idx="5"/>
          </p:nvPr>
        </p:nvSpPr>
        <p:spPr/>
        <p:txBody>
          <a:bodyPr/>
          <a:lstStyle/>
          <a:p>
            <a:fld id="{AACAD089-FF66-4DAA-92F7-2B8C2A7B5E5C}" type="slidenum">
              <a:rPr lang="en-US" smtClean="0"/>
              <a:t>4</a:t>
            </a:fld>
            <a:endParaRPr lang="en-US" dirty="0"/>
          </a:p>
        </p:txBody>
      </p:sp>
    </p:spTree>
    <p:extLst>
      <p:ext uri="{BB962C8B-B14F-4D97-AF65-F5344CB8AC3E}">
        <p14:creationId xmlns:p14="http://schemas.microsoft.com/office/powerpoint/2010/main" val="13957001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Lecture tips:</a:t>
            </a:r>
          </a:p>
          <a:p>
            <a:r>
              <a:rPr lang="en-US" dirty="0"/>
              <a:t>Use these slides to practice using the Fed model to predict how the economy will respond as market conditions change. Use the three-step recipe to forecast how real interest rates, the output gap, and inflation will respond.</a:t>
            </a:r>
          </a:p>
        </p:txBody>
      </p:sp>
      <p:sp>
        <p:nvSpPr>
          <p:cNvPr id="4" name="Slide Number Placeholder 3"/>
          <p:cNvSpPr>
            <a:spLocks noGrp="1"/>
          </p:cNvSpPr>
          <p:nvPr>
            <p:ph type="sldNum" sz="quarter" idx="5"/>
          </p:nvPr>
        </p:nvSpPr>
        <p:spPr/>
        <p:txBody>
          <a:bodyPr/>
          <a:lstStyle/>
          <a:p>
            <a:fld id="{AACAD089-FF66-4DAA-92F7-2B8C2A7B5E5C}" type="slidenum">
              <a:rPr lang="en-US" smtClean="0"/>
              <a:t>41</a:t>
            </a:fld>
            <a:endParaRPr lang="en-US" dirty="0"/>
          </a:p>
        </p:txBody>
      </p:sp>
    </p:spTree>
    <p:extLst>
      <p:ext uri="{BB962C8B-B14F-4D97-AF65-F5344CB8AC3E}">
        <p14:creationId xmlns:p14="http://schemas.microsoft.com/office/powerpoint/2010/main" val="34324511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Lecture tips:</a:t>
            </a:r>
          </a:p>
          <a:p>
            <a:r>
              <a:rPr lang="en-US" dirty="0"/>
              <a:t>Use these slides to practice using the Fed model to predict how the economy will respond as market conditions change. Use the three-step recipe to forecast how real interest rates, the output gap, and inflation will respond.</a:t>
            </a:r>
          </a:p>
          <a:p>
            <a:endParaRPr lang="en-US" dirty="0"/>
          </a:p>
        </p:txBody>
      </p:sp>
      <p:sp>
        <p:nvSpPr>
          <p:cNvPr id="4" name="Slide Number Placeholder 3"/>
          <p:cNvSpPr>
            <a:spLocks noGrp="1"/>
          </p:cNvSpPr>
          <p:nvPr>
            <p:ph type="sldNum" sz="quarter" idx="5"/>
          </p:nvPr>
        </p:nvSpPr>
        <p:spPr/>
        <p:txBody>
          <a:bodyPr/>
          <a:lstStyle/>
          <a:p>
            <a:fld id="{AACAD089-FF66-4DAA-92F7-2B8C2A7B5E5C}" type="slidenum">
              <a:rPr lang="en-US" smtClean="0"/>
              <a:t>42</a:t>
            </a:fld>
            <a:endParaRPr lang="en-US" dirty="0"/>
          </a:p>
        </p:txBody>
      </p:sp>
    </p:spTree>
    <p:extLst>
      <p:ext uri="{BB962C8B-B14F-4D97-AF65-F5344CB8AC3E}">
        <p14:creationId xmlns:p14="http://schemas.microsoft.com/office/powerpoint/2010/main" val="12965741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Lecture tips:</a:t>
            </a:r>
          </a:p>
          <a:p>
            <a:r>
              <a:rPr lang="en-US" dirty="0"/>
              <a:t>Use these slides to practice using the Fed model to predict how the economy will respond as market conditions change. Use the three-step recipe to forecast how real interest rates, the output gap, and inflation will respond.</a:t>
            </a:r>
          </a:p>
          <a:p>
            <a:endParaRPr lang="en-US" dirty="0"/>
          </a:p>
        </p:txBody>
      </p:sp>
      <p:sp>
        <p:nvSpPr>
          <p:cNvPr id="4" name="Slide Number Placeholder 3"/>
          <p:cNvSpPr>
            <a:spLocks noGrp="1"/>
          </p:cNvSpPr>
          <p:nvPr>
            <p:ph type="sldNum" sz="quarter" idx="5"/>
          </p:nvPr>
        </p:nvSpPr>
        <p:spPr/>
        <p:txBody>
          <a:bodyPr/>
          <a:lstStyle/>
          <a:p>
            <a:fld id="{AACAD089-FF66-4DAA-92F7-2B8C2A7B5E5C}" type="slidenum">
              <a:rPr lang="en-US" smtClean="0"/>
              <a:t>43</a:t>
            </a:fld>
            <a:endParaRPr lang="en-US" dirty="0"/>
          </a:p>
        </p:txBody>
      </p:sp>
    </p:spTree>
    <p:extLst>
      <p:ext uri="{BB962C8B-B14F-4D97-AF65-F5344CB8AC3E}">
        <p14:creationId xmlns:p14="http://schemas.microsoft.com/office/powerpoint/2010/main" val="751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Lecture tips:</a:t>
            </a:r>
          </a:p>
          <a:p>
            <a:r>
              <a:rPr lang="en-US" dirty="0"/>
              <a:t>Use these slides to practice using the Fed model to predict how the economy will respond as market conditions change. Use the three-step recipe to forecast how real interest rates, the output gap, and inflation will respond.</a:t>
            </a:r>
          </a:p>
          <a:p>
            <a:endParaRPr lang="en-US" dirty="0"/>
          </a:p>
        </p:txBody>
      </p:sp>
      <p:sp>
        <p:nvSpPr>
          <p:cNvPr id="4" name="Slide Number Placeholder 3"/>
          <p:cNvSpPr>
            <a:spLocks noGrp="1"/>
          </p:cNvSpPr>
          <p:nvPr>
            <p:ph type="sldNum" sz="quarter" idx="5"/>
          </p:nvPr>
        </p:nvSpPr>
        <p:spPr/>
        <p:txBody>
          <a:bodyPr/>
          <a:lstStyle/>
          <a:p>
            <a:fld id="{AACAD089-FF66-4DAA-92F7-2B8C2A7B5E5C}" type="slidenum">
              <a:rPr lang="en-US" smtClean="0"/>
              <a:t>44</a:t>
            </a:fld>
            <a:endParaRPr lang="en-US" dirty="0"/>
          </a:p>
        </p:txBody>
      </p:sp>
    </p:spTree>
    <p:extLst>
      <p:ext uri="{BB962C8B-B14F-4D97-AF65-F5344CB8AC3E}">
        <p14:creationId xmlns:p14="http://schemas.microsoft.com/office/powerpoint/2010/main" val="39025411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Answer:</a:t>
            </a:r>
            <a:r>
              <a:rPr lang="en-US" u="none" dirty="0"/>
              <a:t> A</a:t>
            </a:r>
          </a:p>
          <a:p>
            <a:r>
              <a:rPr lang="en-US" u="none" dirty="0"/>
              <a:t>Consumption is a component of aggregate expenditure. The IS curve will increase with increased expenditures, increasing output relative to potential.</a:t>
            </a:r>
            <a:endParaRPr lang="en-US" u="sng" dirty="0"/>
          </a:p>
        </p:txBody>
      </p:sp>
      <p:sp>
        <p:nvSpPr>
          <p:cNvPr id="4" name="Slide Number Placeholder 3"/>
          <p:cNvSpPr>
            <a:spLocks noGrp="1"/>
          </p:cNvSpPr>
          <p:nvPr>
            <p:ph type="sldNum" sz="quarter" idx="5"/>
          </p:nvPr>
        </p:nvSpPr>
        <p:spPr/>
        <p:txBody>
          <a:bodyPr/>
          <a:lstStyle/>
          <a:p>
            <a:fld id="{AACAD089-FF66-4DAA-92F7-2B8C2A7B5E5C}" type="slidenum">
              <a:rPr lang="en-US" smtClean="0"/>
              <a:t>45</a:t>
            </a:fld>
            <a:endParaRPr lang="en-US" dirty="0"/>
          </a:p>
        </p:txBody>
      </p:sp>
    </p:spTree>
    <p:extLst>
      <p:ext uri="{BB962C8B-B14F-4D97-AF65-F5344CB8AC3E}">
        <p14:creationId xmlns:p14="http://schemas.microsoft.com/office/powerpoint/2010/main" val="27192262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Answer:</a:t>
            </a:r>
            <a:r>
              <a:rPr lang="en-US" u="none" dirty="0"/>
              <a:t> B</a:t>
            </a:r>
          </a:p>
          <a:p>
            <a:r>
              <a:rPr lang="en-US" u="none" dirty="0"/>
              <a:t>The MP curve does not shift. The IS curve shifts along the horizontal MP curve, so there is no change in the real interest rate.</a:t>
            </a:r>
            <a:endParaRPr lang="en-US" u="sng" dirty="0"/>
          </a:p>
        </p:txBody>
      </p:sp>
      <p:sp>
        <p:nvSpPr>
          <p:cNvPr id="4" name="Slide Number Placeholder 3"/>
          <p:cNvSpPr>
            <a:spLocks noGrp="1"/>
          </p:cNvSpPr>
          <p:nvPr>
            <p:ph type="sldNum" sz="quarter" idx="5"/>
          </p:nvPr>
        </p:nvSpPr>
        <p:spPr/>
        <p:txBody>
          <a:bodyPr/>
          <a:lstStyle/>
          <a:p>
            <a:fld id="{AACAD089-FF66-4DAA-92F7-2B8C2A7B5E5C}" type="slidenum">
              <a:rPr lang="en-US" smtClean="0"/>
              <a:t>46</a:t>
            </a:fld>
            <a:endParaRPr lang="en-US" dirty="0"/>
          </a:p>
        </p:txBody>
      </p:sp>
    </p:spTree>
    <p:extLst>
      <p:ext uri="{BB962C8B-B14F-4D97-AF65-F5344CB8AC3E}">
        <p14:creationId xmlns:p14="http://schemas.microsoft.com/office/powerpoint/2010/main" val="26408777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Answer:</a:t>
            </a:r>
            <a:r>
              <a:rPr lang="en-US" b="0" u="none" dirty="0"/>
              <a:t> </a:t>
            </a:r>
            <a:r>
              <a:rPr lang="en-US" u="none" dirty="0"/>
              <a:t>A</a:t>
            </a:r>
          </a:p>
          <a:p>
            <a:r>
              <a:rPr lang="en-US" u="none" dirty="0"/>
              <a:t>We will move up the Phillips curve and experience an increase in unexpected inflation and thus an increase in inflation.</a:t>
            </a:r>
            <a:endParaRPr lang="en-US" u="sng" dirty="0"/>
          </a:p>
        </p:txBody>
      </p:sp>
      <p:sp>
        <p:nvSpPr>
          <p:cNvPr id="4" name="Slide Number Placeholder 3"/>
          <p:cNvSpPr>
            <a:spLocks noGrp="1"/>
          </p:cNvSpPr>
          <p:nvPr>
            <p:ph type="sldNum" sz="quarter" idx="5"/>
          </p:nvPr>
        </p:nvSpPr>
        <p:spPr/>
        <p:txBody>
          <a:bodyPr/>
          <a:lstStyle/>
          <a:p>
            <a:fld id="{AACAD089-FF66-4DAA-92F7-2B8C2A7B5E5C}" type="slidenum">
              <a:rPr lang="en-US" smtClean="0"/>
              <a:t>47</a:t>
            </a:fld>
            <a:endParaRPr lang="en-US" dirty="0"/>
          </a:p>
        </p:txBody>
      </p:sp>
    </p:spTree>
    <p:extLst>
      <p:ext uri="{BB962C8B-B14F-4D97-AF65-F5344CB8AC3E}">
        <p14:creationId xmlns:p14="http://schemas.microsoft.com/office/powerpoint/2010/main" val="24703606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Lecture tips:</a:t>
            </a:r>
          </a:p>
          <a:p>
            <a:pPr marL="0" indent="0">
              <a:buFont typeface="Arial" panose="020B0604020202020204" pitchFamily="34" charset="0"/>
              <a:buNone/>
            </a:pPr>
            <a:r>
              <a:rPr lang="en-US" b="0" u="none" dirty="0"/>
              <a:t>This slide</a:t>
            </a:r>
            <a:r>
              <a:rPr lang="en-US" b="0" u="none" baseline="0" dirty="0"/>
              <a:t> is a brief review of the big takeaways from this section of the lecture, so it repeats some information from previous slides.</a:t>
            </a:r>
            <a:endParaRPr lang="en-US" b="0" u="none" dirty="0"/>
          </a:p>
          <a:p>
            <a:endParaRPr lang="en-US" dirty="0"/>
          </a:p>
        </p:txBody>
      </p:sp>
      <p:sp>
        <p:nvSpPr>
          <p:cNvPr id="4" name="Slide Number Placeholder 3"/>
          <p:cNvSpPr>
            <a:spLocks noGrp="1"/>
          </p:cNvSpPr>
          <p:nvPr>
            <p:ph type="sldNum" sz="quarter" idx="5"/>
          </p:nvPr>
        </p:nvSpPr>
        <p:spPr/>
        <p:txBody>
          <a:bodyPr/>
          <a:lstStyle/>
          <a:p>
            <a:fld id="{AACAD089-FF66-4DAA-92F7-2B8C2A7B5E5C}" type="slidenum">
              <a:rPr lang="en-US" smtClean="0"/>
              <a:t>48</a:t>
            </a:fld>
            <a:endParaRPr lang="en-US" dirty="0"/>
          </a:p>
        </p:txBody>
      </p:sp>
    </p:spTree>
    <p:extLst>
      <p:ext uri="{BB962C8B-B14F-4D97-AF65-F5344CB8AC3E}">
        <p14:creationId xmlns:p14="http://schemas.microsoft.com/office/powerpoint/2010/main" val="16435932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Lecture tips:</a:t>
            </a:r>
          </a:p>
          <a:p>
            <a:r>
              <a:rPr lang="en-US" b="0" u="none" dirty="0"/>
              <a:t>Use this slide to review and summarize what we know so far. Then indicate to students that we can also use the model to diagnose causes of economic fluctuations (going in reverse of what we have done so far).</a:t>
            </a:r>
            <a:endParaRPr lang="en-US" b="0" u="sng" dirty="0"/>
          </a:p>
        </p:txBody>
      </p:sp>
      <p:sp>
        <p:nvSpPr>
          <p:cNvPr id="4" name="Slide Number Placeholder 3"/>
          <p:cNvSpPr>
            <a:spLocks noGrp="1"/>
          </p:cNvSpPr>
          <p:nvPr>
            <p:ph type="sldNum" sz="quarter" idx="5"/>
          </p:nvPr>
        </p:nvSpPr>
        <p:spPr/>
        <p:txBody>
          <a:bodyPr/>
          <a:lstStyle/>
          <a:p>
            <a:fld id="{AACAD089-FF66-4DAA-92F7-2B8C2A7B5E5C}" type="slidenum">
              <a:rPr lang="en-US" smtClean="0"/>
              <a:t>50</a:t>
            </a:fld>
            <a:endParaRPr lang="en-US" dirty="0"/>
          </a:p>
        </p:txBody>
      </p:sp>
    </p:spTree>
    <p:extLst>
      <p:ext uri="{BB962C8B-B14F-4D97-AF65-F5344CB8AC3E}">
        <p14:creationId xmlns:p14="http://schemas.microsoft.com/office/powerpoint/2010/main" val="25858265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Lecture tips:</a:t>
            </a:r>
          </a:p>
          <a:p>
            <a:r>
              <a:rPr lang="en-US" dirty="0"/>
              <a:t>Discuss how this type of analysis is beneficial. </a:t>
            </a:r>
          </a:p>
        </p:txBody>
      </p:sp>
      <p:sp>
        <p:nvSpPr>
          <p:cNvPr id="4" name="Slide Number Placeholder 3"/>
          <p:cNvSpPr>
            <a:spLocks noGrp="1"/>
          </p:cNvSpPr>
          <p:nvPr>
            <p:ph type="sldNum" sz="quarter" idx="5"/>
          </p:nvPr>
        </p:nvSpPr>
        <p:spPr/>
        <p:txBody>
          <a:bodyPr/>
          <a:lstStyle/>
          <a:p>
            <a:fld id="{AACAD089-FF66-4DAA-92F7-2B8C2A7B5E5C}" type="slidenum">
              <a:rPr lang="en-US" smtClean="0"/>
              <a:t>51</a:t>
            </a:fld>
            <a:endParaRPr lang="en-US" dirty="0"/>
          </a:p>
        </p:txBody>
      </p:sp>
    </p:spTree>
    <p:extLst>
      <p:ext uri="{BB962C8B-B14F-4D97-AF65-F5344CB8AC3E}">
        <p14:creationId xmlns:p14="http://schemas.microsoft.com/office/powerpoint/2010/main" val="3731971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Lecture tips:</a:t>
            </a:r>
          </a:p>
          <a:p>
            <a:r>
              <a:rPr lang="en-US" dirty="0"/>
              <a:t>Briefly review the relationships being illustrated in each curve. </a:t>
            </a:r>
          </a:p>
        </p:txBody>
      </p:sp>
      <p:sp>
        <p:nvSpPr>
          <p:cNvPr id="4" name="Slide Number Placeholder 3"/>
          <p:cNvSpPr>
            <a:spLocks noGrp="1"/>
          </p:cNvSpPr>
          <p:nvPr>
            <p:ph type="sldNum" sz="quarter" idx="5"/>
          </p:nvPr>
        </p:nvSpPr>
        <p:spPr/>
        <p:txBody>
          <a:bodyPr/>
          <a:lstStyle/>
          <a:p>
            <a:fld id="{AACAD089-FF66-4DAA-92F7-2B8C2A7B5E5C}" type="slidenum">
              <a:rPr lang="en-US" smtClean="0"/>
              <a:t>5</a:t>
            </a:fld>
            <a:endParaRPr lang="en-US" dirty="0"/>
          </a:p>
        </p:txBody>
      </p:sp>
    </p:spTree>
    <p:extLst>
      <p:ext uri="{BB962C8B-B14F-4D97-AF65-F5344CB8AC3E}">
        <p14:creationId xmlns:p14="http://schemas.microsoft.com/office/powerpoint/2010/main" val="17356906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CAD089-FF66-4DAA-92F7-2B8C2A7B5E5C}" type="slidenum">
              <a:rPr lang="en-US" smtClean="0"/>
              <a:t>52</a:t>
            </a:fld>
            <a:endParaRPr lang="en-US" dirty="0"/>
          </a:p>
        </p:txBody>
      </p:sp>
    </p:spTree>
    <p:extLst>
      <p:ext uri="{BB962C8B-B14F-4D97-AF65-F5344CB8AC3E}">
        <p14:creationId xmlns:p14="http://schemas.microsoft.com/office/powerpoint/2010/main" val="3115817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Lecture tips:</a:t>
            </a:r>
          </a:p>
          <a:p>
            <a:r>
              <a:rPr lang="en-US" dirty="0"/>
              <a:t>Putting the pieces together allows you to forecast interest rates, the output gap, and inflation. </a:t>
            </a:r>
          </a:p>
        </p:txBody>
      </p:sp>
      <p:sp>
        <p:nvSpPr>
          <p:cNvPr id="4" name="Slide Number Placeholder 3"/>
          <p:cNvSpPr>
            <a:spLocks noGrp="1"/>
          </p:cNvSpPr>
          <p:nvPr>
            <p:ph type="sldNum" sz="quarter" idx="5"/>
          </p:nvPr>
        </p:nvSpPr>
        <p:spPr/>
        <p:txBody>
          <a:bodyPr/>
          <a:lstStyle/>
          <a:p>
            <a:fld id="{AACAD089-FF66-4DAA-92F7-2B8C2A7B5E5C}" type="slidenum">
              <a:rPr lang="en-US" smtClean="0"/>
              <a:t>6</a:t>
            </a:fld>
            <a:endParaRPr lang="en-US" dirty="0"/>
          </a:p>
        </p:txBody>
      </p:sp>
    </p:spTree>
    <p:extLst>
      <p:ext uri="{BB962C8B-B14F-4D97-AF65-F5344CB8AC3E}">
        <p14:creationId xmlns:p14="http://schemas.microsoft.com/office/powerpoint/2010/main" val="132641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Lecture tips:</a:t>
            </a:r>
          </a:p>
          <a:p>
            <a:r>
              <a:rPr lang="en-US" dirty="0"/>
              <a:t>You might want to review what each axis represents on the IS-MP framework and Philips curve.</a:t>
            </a:r>
          </a:p>
        </p:txBody>
      </p:sp>
      <p:sp>
        <p:nvSpPr>
          <p:cNvPr id="4" name="Slide Number Placeholder 3"/>
          <p:cNvSpPr>
            <a:spLocks noGrp="1"/>
          </p:cNvSpPr>
          <p:nvPr>
            <p:ph type="sldNum" sz="quarter" idx="10"/>
          </p:nvPr>
        </p:nvSpPr>
        <p:spPr/>
        <p:txBody>
          <a:bodyPr/>
          <a:lstStyle/>
          <a:p>
            <a:fld id="{AACAD089-FF66-4DAA-92F7-2B8C2A7B5E5C}" type="slidenum">
              <a:rPr lang="en-US" smtClean="0"/>
              <a:t>7</a:t>
            </a:fld>
            <a:endParaRPr lang="en-US" dirty="0"/>
          </a:p>
        </p:txBody>
      </p:sp>
    </p:spTree>
    <p:extLst>
      <p:ext uri="{BB962C8B-B14F-4D97-AF65-F5344CB8AC3E}">
        <p14:creationId xmlns:p14="http://schemas.microsoft.com/office/powerpoint/2010/main" val="1330556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 Model - Step 1</a:t>
            </a:r>
          </a:p>
          <a:p>
            <a:r>
              <a:rPr lang="en-US" dirty="0"/>
              <a:t>The Fed model uses both the IS-MP framework and the Phillips curve. The Second step is to identify equilibrium, which occurs where the IS and MP curves intersect.</a:t>
            </a:r>
          </a:p>
        </p:txBody>
      </p:sp>
      <p:sp>
        <p:nvSpPr>
          <p:cNvPr id="4" name="Slide Number Placeholder 3"/>
          <p:cNvSpPr>
            <a:spLocks noGrp="1"/>
          </p:cNvSpPr>
          <p:nvPr>
            <p:ph type="sldNum" sz="quarter" idx="5"/>
          </p:nvPr>
        </p:nvSpPr>
        <p:spPr/>
        <p:txBody>
          <a:bodyPr/>
          <a:lstStyle/>
          <a:p>
            <a:fld id="{AACAD089-FF66-4DAA-92F7-2B8C2A7B5E5C}" type="slidenum">
              <a:rPr lang="en-US" smtClean="0"/>
              <a:t>8</a:t>
            </a:fld>
            <a:endParaRPr lang="en-US" dirty="0"/>
          </a:p>
        </p:txBody>
      </p:sp>
    </p:spTree>
    <p:extLst>
      <p:ext uri="{BB962C8B-B14F-4D97-AF65-F5344CB8AC3E}">
        <p14:creationId xmlns:p14="http://schemas.microsoft.com/office/powerpoint/2010/main" val="1397715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 Model - Step 2</a:t>
            </a:r>
          </a:p>
          <a:p>
            <a:r>
              <a:rPr lang="en-US" dirty="0"/>
              <a:t>Looking to the left of the equilibrium, the real interest rate is 4%.</a:t>
            </a:r>
          </a:p>
        </p:txBody>
      </p:sp>
      <p:sp>
        <p:nvSpPr>
          <p:cNvPr id="4" name="Slide Number Placeholder 3"/>
          <p:cNvSpPr>
            <a:spLocks noGrp="1"/>
          </p:cNvSpPr>
          <p:nvPr>
            <p:ph type="sldNum" sz="quarter" idx="5"/>
          </p:nvPr>
        </p:nvSpPr>
        <p:spPr/>
        <p:txBody>
          <a:bodyPr/>
          <a:lstStyle/>
          <a:p>
            <a:fld id="{AACAD089-FF66-4DAA-92F7-2B8C2A7B5E5C}" type="slidenum">
              <a:rPr lang="en-US" smtClean="0"/>
              <a:t>9</a:t>
            </a:fld>
            <a:endParaRPr lang="en-US" dirty="0"/>
          </a:p>
        </p:txBody>
      </p:sp>
    </p:spTree>
    <p:extLst>
      <p:ext uri="{BB962C8B-B14F-4D97-AF65-F5344CB8AC3E}">
        <p14:creationId xmlns:p14="http://schemas.microsoft.com/office/powerpoint/2010/main" val="2557214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D67A7D-A9B3-4DD4-8DEC-872DF019E814}"/>
              </a:ext>
            </a:extLst>
          </p:cNvPr>
          <p:cNvSpPr/>
          <p:nvPr userDrawn="1"/>
        </p:nvSpPr>
        <p:spPr>
          <a:xfrm>
            <a:off x="0" y="0"/>
            <a:ext cx="9144000" cy="6858000"/>
          </a:xfrm>
          <a:prstGeom prst="rect">
            <a:avLst/>
          </a:prstGeom>
          <a:solidFill>
            <a:srgbClr val="BA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32D5D82-1A8D-45E8-A830-3759ED87E70F}"/>
              </a:ext>
            </a:extLst>
          </p:cNvPr>
          <p:cNvSpPr/>
          <p:nvPr userDrawn="1"/>
        </p:nvSpPr>
        <p:spPr>
          <a:xfrm>
            <a:off x="0" y="2402840"/>
            <a:ext cx="9144000" cy="173736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948354"/>
            <a:ext cx="9144000" cy="646331"/>
          </a:xfrm>
          <a:noFill/>
          <a:ln>
            <a:noFill/>
          </a:ln>
        </p:spPr>
        <p:style>
          <a:lnRef idx="0">
            <a:scrgbClr r="0" g="0" b="0"/>
          </a:lnRef>
          <a:fillRef idx="0">
            <a:scrgbClr r="0" g="0" b="0"/>
          </a:fillRef>
          <a:effectRef idx="0">
            <a:scrgbClr r="0" g="0" b="0"/>
          </a:effectRef>
          <a:fontRef idx="minor">
            <a:schemeClr val="lt1"/>
          </a:fontRef>
        </p:style>
        <p:txBody>
          <a:bodyPr wrap="square">
            <a:spAutoFit/>
          </a:bodyPr>
          <a:lstStyle>
            <a:lvl1pPr algn="ctr">
              <a:defRPr>
                <a:solidFill>
                  <a:schemeClr val="bg1"/>
                </a:solidFill>
              </a:defRPr>
            </a:lvl1pPr>
          </a:lstStyle>
          <a:p>
            <a:r>
              <a:rPr lang="en-US" dirty="0"/>
              <a:t>Click to edit Master title style</a:t>
            </a:r>
          </a:p>
        </p:txBody>
      </p:sp>
      <p:sp>
        <p:nvSpPr>
          <p:cNvPr id="7" name="Picture Placeholder 6">
            <a:extLst>
              <a:ext uri="{FF2B5EF4-FFF2-40B4-BE49-F238E27FC236}">
                <a16:creationId xmlns:a16="http://schemas.microsoft.com/office/drawing/2014/main" id="{31B12D29-4F95-4650-8850-B180FA92B4F5}"/>
              </a:ext>
            </a:extLst>
          </p:cNvPr>
          <p:cNvSpPr>
            <a:spLocks noGrp="1"/>
          </p:cNvSpPr>
          <p:nvPr>
            <p:ph type="pic" sz="quarter" idx="11"/>
          </p:nvPr>
        </p:nvSpPr>
        <p:spPr>
          <a:xfrm>
            <a:off x="950913" y="3854450"/>
            <a:ext cx="841375" cy="950913"/>
          </a:xfrm>
        </p:spPr>
        <p:txBody>
          <a:bodyPr/>
          <a:lstStyle/>
          <a:p>
            <a:endParaRPr lang="en-US"/>
          </a:p>
        </p:txBody>
      </p:sp>
      <p:pic>
        <p:nvPicPr>
          <p:cNvPr id="9" name="Picture 8" title="Macmillan Learning Logo">
            <a:extLst>
              <a:ext uri="{FF2B5EF4-FFF2-40B4-BE49-F238E27FC236}">
                <a16:creationId xmlns:a16="http://schemas.microsoft.com/office/drawing/2014/main" id="{24FFDCA3-6428-4B4A-A115-71485B3B4679}"/>
              </a:ext>
            </a:extLst>
          </p:cNvPr>
          <p:cNvPicPr>
            <a:picLocks noChangeAspect="1"/>
          </p:cNvPicPr>
          <p:nvPr userDrawn="1"/>
        </p:nvPicPr>
        <p:blipFill rotWithShape="1">
          <a:blip r:embed="rId2"/>
          <a:srcRect l="1" t="4611" r="3360"/>
          <a:stretch/>
        </p:blipFill>
        <p:spPr>
          <a:xfrm>
            <a:off x="-15152" y="6457890"/>
            <a:ext cx="1119242" cy="412293"/>
          </a:xfrm>
          <a:prstGeom prst="rect">
            <a:avLst/>
          </a:prstGeom>
        </p:spPr>
      </p:pic>
      <p:sp>
        <p:nvSpPr>
          <p:cNvPr id="6" name="Content Placeholder 5"/>
          <p:cNvSpPr>
            <a:spLocks noGrp="1"/>
          </p:cNvSpPr>
          <p:nvPr>
            <p:ph sz="quarter" idx="12"/>
          </p:nvPr>
        </p:nvSpPr>
        <p:spPr>
          <a:xfrm>
            <a:off x="1143000" y="6057900"/>
            <a:ext cx="3187700" cy="412750"/>
          </a:xfrm>
        </p:spPr>
        <p:txBody>
          <a:bodyPr/>
          <a:lstStyle/>
          <a:p>
            <a:pPr lvl="0"/>
            <a:endParaRPr lang="en-US" dirty="0"/>
          </a:p>
        </p:txBody>
      </p:sp>
      <p:sp>
        <p:nvSpPr>
          <p:cNvPr id="12" name="Content Placeholder 11"/>
          <p:cNvSpPr>
            <a:spLocks noGrp="1"/>
          </p:cNvSpPr>
          <p:nvPr>
            <p:ph sz="quarter" idx="13"/>
          </p:nvPr>
        </p:nvSpPr>
        <p:spPr>
          <a:xfrm>
            <a:off x="5765800" y="6657975"/>
            <a:ext cx="3355975" cy="200025"/>
          </a:xfrm>
        </p:spPr>
        <p:txBody>
          <a:bodyPr/>
          <a:lstStyle/>
          <a:p>
            <a:pPr lvl="0"/>
            <a:endParaRPr lang="en-US" dirty="0"/>
          </a:p>
        </p:txBody>
      </p:sp>
      <p:sp>
        <p:nvSpPr>
          <p:cNvPr id="14" name="Content Placeholder 13"/>
          <p:cNvSpPr>
            <a:spLocks noGrp="1"/>
          </p:cNvSpPr>
          <p:nvPr>
            <p:ph sz="quarter" idx="14"/>
          </p:nvPr>
        </p:nvSpPr>
        <p:spPr>
          <a:xfrm>
            <a:off x="9304338" y="4127500"/>
            <a:ext cx="284162" cy="2317750"/>
          </a:xfrm>
        </p:spPr>
        <p:txBody>
          <a:bodyPr/>
          <a:lstStyle/>
          <a:p>
            <a:pPr lvl="0"/>
            <a:endParaRPr lang="en-US" dirty="0"/>
          </a:p>
        </p:txBody>
      </p:sp>
    </p:spTree>
    <p:extLst>
      <p:ext uri="{BB962C8B-B14F-4D97-AF65-F5344CB8AC3E}">
        <p14:creationId xmlns:p14="http://schemas.microsoft.com/office/powerpoint/2010/main" val="2049585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Second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3" name="TextBox 12">
            <a:extLst>
              <a:ext uri="{FF2B5EF4-FFF2-40B4-BE49-F238E27FC236}">
                <a16:creationId xmlns:a16="http://schemas.microsoft.com/office/drawing/2014/main" id="{EBB295AA-93F5-4859-AF5F-6065433CC8CA}"/>
              </a:ext>
            </a:extLst>
          </p:cNvPr>
          <p:cNvSpPr txBox="1"/>
          <p:nvPr userDrawn="1"/>
        </p:nvSpPr>
        <p:spPr>
          <a:xfrm rot="16200000">
            <a:off x="6559941" y="3896676"/>
            <a:ext cx="4937760" cy="184666"/>
          </a:xfrm>
          <a:prstGeom prst="rect">
            <a:avLst/>
          </a:prstGeom>
          <a:noFill/>
        </p:spPr>
        <p:txBody>
          <a:bodyPr wrap="square" rtlCol="0">
            <a:spAutoFit/>
          </a:bodyPr>
          <a:lstStyle/>
          <a:p>
            <a:r>
              <a:rPr lang="en-US" sz="600" dirty="0">
                <a:solidFill>
                  <a:schemeClr val="tx1"/>
                </a:solidFill>
                <a:latin typeface="+mn-lt"/>
              </a:rPr>
              <a:t>Copyright © 2023 by Macmillan Learning. All rights reserved</a:t>
            </a:r>
          </a:p>
        </p:txBody>
      </p:sp>
      <p:sp>
        <p:nvSpPr>
          <p:cNvPr id="14" name="Rectangle 13">
            <a:extLst>
              <a:ext uri="{FF2B5EF4-FFF2-40B4-BE49-F238E27FC236}">
                <a16:creationId xmlns:a16="http://schemas.microsoft.com/office/drawing/2014/main" id="{1974094A-BB55-4263-8A6F-D0F44CED4F33}"/>
              </a:ext>
            </a:extLst>
          </p:cNvPr>
          <p:cNvSpPr/>
          <p:nvPr userDrawn="1"/>
        </p:nvSpPr>
        <p:spPr>
          <a:xfrm>
            <a:off x="171450" y="4166850"/>
            <a:ext cx="8515350" cy="1002049"/>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2558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6a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4525963"/>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Second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3" name="TextBox 12">
            <a:extLst>
              <a:ext uri="{FF2B5EF4-FFF2-40B4-BE49-F238E27FC236}">
                <a16:creationId xmlns:a16="http://schemas.microsoft.com/office/drawing/2014/main" id="{EBB295AA-93F5-4859-AF5F-6065433CC8CA}"/>
              </a:ext>
            </a:extLst>
          </p:cNvPr>
          <p:cNvSpPr txBox="1"/>
          <p:nvPr userDrawn="1"/>
        </p:nvSpPr>
        <p:spPr>
          <a:xfrm rot="16200000">
            <a:off x="6559941" y="3896676"/>
            <a:ext cx="4937760" cy="184666"/>
          </a:xfrm>
          <a:prstGeom prst="rect">
            <a:avLst/>
          </a:prstGeom>
          <a:noFill/>
        </p:spPr>
        <p:txBody>
          <a:bodyPr wrap="square" rtlCol="0">
            <a:spAutoFit/>
          </a:bodyPr>
          <a:lstStyle/>
          <a:p>
            <a:r>
              <a:rPr lang="en-US" sz="600" dirty="0">
                <a:solidFill>
                  <a:schemeClr val="tx1"/>
                </a:solidFill>
                <a:latin typeface="+mn-lt"/>
              </a:rPr>
              <a:t>Copyright © 2023 by Macmillan Learning. All rights reserved</a:t>
            </a:r>
          </a:p>
        </p:txBody>
      </p:sp>
      <p:sp>
        <p:nvSpPr>
          <p:cNvPr id="14" name="Rectangle 13">
            <a:extLst>
              <a:ext uri="{FF2B5EF4-FFF2-40B4-BE49-F238E27FC236}">
                <a16:creationId xmlns:a16="http://schemas.microsoft.com/office/drawing/2014/main" id="{1974094A-BB55-4263-8A6F-D0F44CED4F33}"/>
              </a:ext>
            </a:extLst>
          </p:cNvPr>
          <p:cNvSpPr/>
          <p:nvPr userDrawn="1"/>
        </p:nvSpPr>
        <p:spPr>
          <a:xfrm>
            <a:off x="154820" y="4524220"/>
            <a:ext cx="8515350" cy="1245018"/>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9889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Second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3" name="TextBox 12">
            <a:extLst>
              <a:ext uri="{FF2B5EF4-FFF2-40B4-BE49-F238E27FC236}">
                <a16:creationId xmlns:a16="http://schemas.microsoft.com/office/drawing/2014/main" id="{E8F558ED-D1E9-4A35-B631-ADC55EFC340D}"/>
              </a:ext>
            </a:extLst>
          </p:cNvPr>
          <p:cNvSpPr txBox="1"/>
          <p:nvPr userDrawn="1"/>
        </p:nvSpPr>
        <p:spPr>
          <a:xfrm rot="16200000">
            <a:off x="6559941" y="3896676"/>
            <a:ext cx="4937760" cy="184666"/>
          </a:xfrm>
          <a:prstGeom prst="rect">
            <a:avLst/>
          </a:prstGeom>
          <a:noFill/>
        </p:spPr>
        <p:txBody>
          <a:bodyPr wrap="square" rtlCol="0">
            <a:spAutoFit/>
          </a:bodyPr>
          <a:lstStyle/>
          <a:p>
            <a:r>
              <a:rPr lang="en-US" sz="600" dirty="0">
                <a:solidFill>
                  <a:schemeClr val="tx1"/>
                </a:solidFill>
                <a:latin typeface="+mn-lt"/>
              </a:rPr>
              <a:t>Copyright © 2023 by Macmillan Learning. All rights reserved</a:t>
            </a:r>
          </a:p>
        </p:txBody>
      </p:sp>
    </p:spTree>
    <p:extLst>
      <p:ext uri="{BB962C8B-B14F-4D97-AF65-F5344CB8AC3E}">
        <p14:creationId xmlns:p14="http://schemas.microsoft.com/office/powerpoint/2010/main" val="46169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r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Second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3" name="Star: 5 Points 3">
            <a:extLst>
              <a:ext uri="{FF2B5EF4-FFF2-40B4-BE49-F238E27FC236}">
                <a16:creationId xmlns:a16="http://schemas.microsoft.com/office/drawing/2014/main" id="{1A36FB99-4AA3-4306-B690-EEF4AD7BC7A9}"/>
              </a:ext>
            </a:extLst>
          </p:cNvPr>
          <p:cNvSpPr/>
          <p:nvPr userDrawn="1"/>
        </p:nvSpPr>
        <p:spPr>
          <a:xfrm>
            <a:off x="553105" y="3553156"/>
            <a:ext cx="283028" cy="26125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4A9D2CA9-5358-4989-BAC9-4C8496C772F3}"/>
              </a:ext>
            </a:extLst>
          </p:cNvPr>
          <p:cNvSpPr txBox="1"/>
          <p:nvPr userDrawn="1"/>
        </p:nvSpPr>
        <p:spPr>
          <a:xfrm rot="16200000">
            <a:off x="6559941" y="3896676"/>
            <a:ext cx="4937760" cy="184666"/>
          </a:xfrm>
          <a:prstGeom prst="rect">
            <a:avLst/>
          </a:prstGeom>
          <a:noFill/>
        </p:spPr>
        <p:txBody>
          <a:bodyPr wrap="square" rtlCol="0">
            <a:spAutoFit/>
          </a:bodyPr>
          <a:lstStyle/>
          <a:p>
            <a:r>
              <a:rPr lang="en-US" sz="600" dirty="0">
                <a:solidFill>
                  <a:schemeClr val="tx1"/>
                </a:solidFill>
                <a:latin typeface="+mn-lt"/>
              </a:rPr>
              <a:t>Copyright © 2023 by Macmillan Learning. All rights reserved</a:t>
            </a:r>
          </a:p>
        </p:txBody>
      </p:sp>
    </p:spTree>
    <p:extLst>
      <p:ext uri="{BB962C8B-B14F-4D97-AF65-F5344CB8AC3E}">
        <p14:creationId xmlns:p14="http://schemas.microsoft.com/office/powerpoint/2010/main" val="364076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r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Second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3" name="Star: 5 Points 3">
            <a:extLst>
              <a:ext uri="{FF2B5EF4-FFF2-40B4-BE49-F238E27FC236}">
                <a16:creationId xmlns:a16="http://schemas.microsoft.com/office/drawing/2014/main" id="{E5995846-A45A-4CDE-A039-6064D6760970}"/>
              </a:ext>
            </a:extLst>
          </p:cNvPr>
          <p:cNvSpPr/>
          <p:nvPr userDrawn="1"/>
        </p:nvSpPr>
        <p:spPr>
          <a:xfrm>
            <a:off x="549798" y="3832314"/>
            <a:ext cx="283028" cy="26125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C948EBF9-2CF1-437B-8CEE-5D505263D7D3}"/>
              </a:ext>
            </a:extLst>
          </p:cNvPr>
          <p:cNvSpPr txBox="1"/>
          <p:nvPr userDrawn="1"/>
        </p:nvSpPr>
        <p:spPr>
          <a:xfrm rot="16200000">
            <a:off x="6559941" y="3896676"/>
            <a:ext cx="4937760" cy="184666"/>
          </a:xfrm>
          <a:prstGeom prst="rect">
            <a:avLst/>
          </a:prstGeom>
          <a:noFill/>
        </p:spPr>
        <p:txBody>
          <a:bodyPr wrap="square" rtlCol="0">
            <a:spAutoFit/>
          </a:bodyPr>
          <a:lstStyle/>
          <a:p>
            <a:r>
              <a:rPr lang="en-US" sz="600" dirty="0">
                <a:solidFill>
                  <a:schemeClr val="tx1"/>
                </a:solidFill>
                <a:latin typeface="+mn-lt"/>
              </a:rPr>
              <a:t>Copyright © 2023 by Macmillan Learning. All rights reserved</a:t>
            </a:r>
          </a:p>
        </p:txBody>
      </p:sp>
    </p:spTree>
    <p:extLst>
      <p:ext uri="{BB962C8B-B14F-4D97-AF65-F5344CB8AC3E}">
        <p14:creationId xmlns:p14="http://schemas.microsoft.com/office/powerpoint/2010/main" val="330671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r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4">
            <a:extLst>
              <a:ext uri="{FF2B5EF4-FFF2-40B4-BE49-F238E27FC236}">
                <a16:creationId xmlns:a16="http://schemas.microsoft.com/office/drawing/2014/main" id="{53F7464E-DB1C-4A71-9897-70AF736C9792}"/>
              </a:ext>
            </a:extLst>
          </p:cNvPr>
          <p:cNvSpPr>
            <a:spLocks noGrp="1"/>
          </p:cNvSpPr>
          <p:nvPr>
            <p:ph type="pic" sz="quarter" idx="10"/>
          </p:nvPr>
        </p:nvSpPr>
        <p:spPr>
          <a:xfrm>
            <a:off x="5932488" y="4560888"/>
            <a:ext cx="1416050" cy="696912"/>
          </a:xfrm>
        </p:spPr>
        <p:txBody>
          <a:bodyPr/>
          <a:lstStyle/>
          <a:p>
            <a:endParaRPr lang="en-US"/>
          </a:p>
        </p:txBody>
      </p:sp>
      <p:sp>
        <p:nvSpPr>
          <p:cNvPr id="15" name="Picture Placeholder 4">
            <a:extLst>
              <a:ext uri="{FF2B5EF4-FFF2-40B4-BE49-F238E27FC236}">
                <a16:creationId xmlns:a16="http://schemas.microsoft.com/office/drawing/2014/main" id="{900DFE52-645C-4394-AD6D-4BCCF804F5BF}"/>
              </a:ext>
            </a:extLst>
          </p:cNvPr>
          <p:cNvSpPr>
            <a:spLocks noGrp="1"/>
          </p:cNvSpPr>
          <p:nvPr>
            <p:ph type="pic" sz="quarter" idx="11"/>
          </p:nvPr>
        </p:nvSpPr>
        <p:spPr>
          <a:xfrm>
            <a:off x="5932488" y="5337832"/>
            <a:ext cx="1416050" cy="696912"/>
          </a:xfrm>
        </p:spPr>
        <p:txBody>
          <a:bodyPr/>
          <a:lstStyle/>
          <a:p>
            <a:endParaRPr lang="en-US"/>
          </a:p>
        </p:txBody>
      </p:sp>
      <p:sp>
        <p:nvSpPr>
          <p:cNvPr id="16" name="Content Placeholder 2">
            <a:extLst>
              <a:ext uri="{FF2B5EF4-FFF2-40B4-BE49-F238E27FC236}">
                <a16:creationId xmlns:a16="http://schemas.microsoft.com/office/drawing/2014/main" id="{3D506B6E-F500-4360-976C-8373A752D8EF}"/>
              </a:ext>
            </a:extLst>
          </p:cNvPr>
          <p:cNvSpPr>
            <a:spLocks noGrp="1"/>
          </p:cNvSpPr>
          <p:nvPr>
            <p:ph idx="12"/>
          </p:nvPr>
        </p:nvSpPr>
        <p:spPr>
          <a:xfrm>
            <a:off x="609600" y="44886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Second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3" name="Star: 5 Points 3">
            <a:extLst>
              <a:ext uri="{FF2B5EF4-FFF2-40B4-BE49-F238E27FC236}">
                <a16:creationId xmlns:a16="http://schemas.microsoft.com/office/drawing/2014/main" id="{96AB3836-DCFA-47C2-A7AA-05A3A0836E8A}"/>
              </a:ext>
            </a:extLst>
          </p:cNvPr>
          <p:cNvSpPr/>
          <p:nvPr userDrawn="1"/>
        </p:nvSpPr>
        <p:spPr>
          <a:xfrm>
            <a:off x="538223" y="4337741"/>
            <a:ext cx="283028" cy="26125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1655EBB-CFA3-49D8-BEAE-5C269B7E50D3}"/>
              </a:ext>
            </a:extLst>
          </p:cNvPr>
          <p:cNvSpPr txBox="1"/>
          <p:nvPr userDrawn="1"/>
        </p:nvSpPr>
        <p:spPr>
          <a:xfrm rot="16200000">
            <a:off x="6559941" y="3896676"/>
            <a:ext cx="4937760" cy="184666"/>
          </a:xfrm>
          <a:prstGeom prst="rect">
            <a:avLst/>
          </a:prstGeom>
          <a:noFill/>
        </p:spPr>
        <p:txBody>
          <a:bodyPr wrap="square" rtlCol="0">
            <a:spAutoFit/>
          </a:bodyPr>
          <a:lstStyle/>
          <a:p>
            <a:r>
              <a:rPr lang="en-US" sz="600" dirty="0">
                <a:solidFill>
                  <a:schemeClr val="tx1"/>
                </a:solidFill>
                <a:latin typeface="+mn-lt"/>
              </a:rPr>
              <a:t>Copyright © 2023 by Macmillan Learning. All rights reserved</a:t>
            </a:r>
          </a:p>
        </p:txBody>
      </p:sp>
    </p:spTree>
    <p:extLst>
      <p:ext uri="{BB962C8B-B14F-4D97-AF65-F5344CB8AC3E}">
        <p14:creationId xmlns:p14="http://schemas.microsoft.com/office/powerpoint/2010/main" val="348959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64E3885F-81FC-4623-991E-E830D6D337B6}"/>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Second Edition  </a:t>
            </a:r>
            <a:endParaRPr lang="en-US" sz="1400" dirty="0">
              <a:solidFill>
                <a:schemeClr val="bg1"/>
              </a:solidFill>
              <a:latin typeface="+mn-lt"/>
            </a:endParaRPr>
          </a:p>
        </p:txBody>
      </p:sp>
      <p:sp>
        <p:nvSpPr>
          <p:cNvPr id="9" name="TextBox 8">
            <a:extLst>
              <a:ext uri="{FF2B5EF4-FFF2-40B4-BE49-F238E27FC236}">
                <a16:creationId xmlns:a16="http://schemas.microsoft.com/office/drawing/2014/main" id="{76201E13-E566-4FF7-979C-1EA3B3F397F1}"/>
              </a:ext>
            </a:extLst>
          </p:cNvPr>
          <p:cNvSpPr txBox="1"/>
          <p:nvPr/>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0" name="TextBox 9">
            <a:extLst>
              <a:ext uri="{FF2B5EF4-FFF2-40B4-BE49-F238E27FC236}">
                <a16:creationId xmlns:a16="http://schemas.microsoft.com/office/drawing/2014/main" id="{BF1CBBF7-0565-46F4-91E1-14F8F66F3E7C}"/>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1" name="TextBox 10">
            <a:extLst>
              <a:ext uri="{FF2B5EF4-FFF2-40B4-BE49-F238E27FC236}">
                <a16:creationId xmlns:a16="http://schemas.microsoft.com/office/drawing/2014/main" id="{3CC41DFE-F154-4FA2-8108-C2CEFD66011B}"/>
              </a:ext>
            </a:extLst>
          </p:cNvPr>
          <p:cNvSpPr txBox="1"/>
          <p:nvPr userDrawn="1"/>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Second Edition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id="{82B58755-8B87-4991-A56D-B72080BC6FA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3" name="TextBox 12">
            <a:extLst>
              <a:ext uri="{FF2B5EF4-FFF2-40B4-BE49-F238E27FC236}">
                <a16:creationId xmlns:a16="http://schemas.microsoft.com/office/drawing/2014/main" id="{ED93FC15-C65B-490E-A14C-C3DD4F97C2ED}"/>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TextBox 13">
            <a:extLst>
              <a:ext uri="{FF2B5EF4-FFF2-40B4-BE49-F238E27FC236}">
                <a16:creationId xmlns:a16="http://schemas.microsoft.com/office/drawing/2014/main" id="{58ABBFD8-31FE-4F0A-BE64-7367974D7EE8}"/>
              </a:ext>
            </a:extLst>
          </p:cNvPr>
          <p:cNvSpPr txBox="1"/>
          <p:nvPr userDrawn="1"/>
        </p:nvSpPr>
        <p:spPr>
          <a:xfrm rot="16200000">
            <a:off x="6559941" y="3896676"/>
            <a:ext cx="4937760" cy="184666"/>
          </a:xfrm>
          <a:prstGeom prst="rect">
            <a:avLst/>
          </a:prstGeom>
          <a:noFill/>
        </p:spPr>
        <p:txBody>
          <a:bodyPr wrap="square" rtlCol="0">
            <a:spAutoFit/>
          </a:bodyPr>
          <a:lstStyle/>
          <a:p>
            <a:r>
              <a:rPr lang="en-US" sz="600" dirty="0">
                <a:solidFill>
                  <a:schemeClr val="tx1"/>
                </a:solidFill>
                <a:latin typeface="+mn-lt"/>
              </a:rPr>
              <a:t>Copyright © 2023 by Macmillan Learning. All rights reserved</a:t>
            </a:r>
          </a:p>
        </p:txBody>
      </p:sp>
    </p:spTree>
    <p:extLst>
      <p:ext uri="{BB962C8B-B14F-4D97-AF65-F5344CB8AC3E}">
        <p14:creationId xmlns:p14="http://schemas.microsoft.com/office/powerpoint/2010/main" val="4185619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Box 5">
            <a:extLst>
              <a:ext uri="{FF2B5EF4-FFF2-40B4-BE49-F238E27FC236}">
                <a16:creationId xmlns:a16="http://schemas.microsoft.com/office/drawing/2014/main" id="{9A947917-37C0-48BE-A9C6-F6B7666A8F26}"/>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Second Edition  </a:t>
            </a:r>
            <a:endParaRPr lang="en-US" sz="1400" dirty="0">
              <a:solidFill>
                <a:schemeClr val="bg1"/>
              </a:solidFill>
              <a:latin typeface="+mn-lt"/>
            </a:endParaRPr>
          </a:p>
        </p:txBody>
      </p:sp>
      <p:sp>
        <p:nvSpPr>
          <p:cNvPr id="7" name="TextBox 6">
            <a:extLst>
              <a:ext uri="{FF2B5EF4-FFF2-40B4-BE49-F238E27FC236}">
                <a16:creationId xmlns:a16="http://schemas.microsoft.com/office/drawing/2014/main" id="{FA1C76BF-481E-4973-BADA-390F3D41BA46}"/>
              </a:ext>
            </a:extLst>
          </p:cNvPr>
          <p:cNvSpPr txBox="1"/>
          <p:nvPr/>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8" name="TextBox 7">
            <a:extLst>
              <a:ext uri="{FF2B5EF4-FFF2-40B4-BE49-F238E27FC236}">
                <a16:creationId xmlns:a16="http://schemas.microsoft.com/office/drawing/2014/main" id="{74AF6213-A5AC-41CB-A2D6-D8796F25C44B}"/>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id="{0D62D9C2-97BB-4C7A-B9F7-873CBC36F79E}"/>
              </a:ext>
            </a:extLst>
          </p:cNvPr>
          <p:cNvSpPr txBox="1"/>
          <p:nvPr userDrawn="1"/>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Second Edition  </a:t>
            </a:r>
            <a:endParaRPr lang="en-US" sz="1400" dirty="0">
              <a:solidFill>
                <a:schemeClr val="bg1"/>
              </a:solidFill>
              <a:latin typeface="+mn-lt"/>
            </a:endParaRPr>
          </a:p>
        </p:txBody>
      </p:sp>
      <p:sp>
        <p:nvSpPr>
          <p:cNvPr id="10" name="TextBox 9">
            <a:extLst>
              <a:ext uri="{FF2B5EF4-FFF2-40B4-BE49-F238E27FC236}">
                <a16:creationId xmlns:a16="http://schemas.microsoft.com/office/drawing/2014/main" id="{49678211-B9B5-4CFE-980F-1346A59525DC}"/>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id="{F842144D-679D-413C-A549-73BECEE7D834}"/>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48471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398579-C537-4191-AE9F-6E81107C3A17}"/>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Second Edition  </a:t>
            </a:r>
            <a:endParaRPr lang="en-US" sz="1400" dirty="0">
              <a:solidFill>
                <a:schemeClr val="bg1"/>
              </a:solidFill>
              <a:latin typeface="+mn-lt"/>
            </a:endParaRPr>
          </a:p>
        </p:txBody>
      </p:sp>
      <p:sp>
        <p:nvSpPr>
          <p:cNvPr id="6" name="TextBox 5">
            <a:extLst>
              <a:ext uri="{FF2B5EF4-FFF2-40B4-BE49-F238E27FC236}">
                <a16:creationId xmlns:a16="http://schemas.microsoft.com/office/drawing/2014/main" id="{2DD0E8CE-D243-4892-872D-484CD1B670FD}"/>
              </a:ext>
            </a:extLst>
          </p:cNvPr>
          <p:cNvSpPr txBox="1"/>
          <p:nvPr/>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7" name="TextBox 6">
            <a:extLst>
              <a:ext uri="{FF2B5EF4-FFF2-40B4-BE49-F238E27FC236}">
                <a16:creationId xmlns:a16="http://schemas.microsoft.com/office/drawing/2014/main" id="{CDC5C38A-C688-4470-9439-FF76F9A7E0D2}"/>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8" name="TextBox 7">
            <a:extLst>
              <a:ext uri="{FF2B5EF4-FFF2-40B4-BE49-F238E27FC236}">
                <a16:creationId xmlns:a16="http://schemas.microsoft.com/office/drawing/2014/main" id="{BC997828-0481-41BB-89B6-14F69AB4A0C2}"/>
              </a:ext>
            </a:extLst>
          </p:cNvPr>
          <p:cNvSpPr txBox="1"/>
          <p:nvPr userDrawn="1"/>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Second Edition  </a:t>
            </a:r>
            <a:endParaRPr lang="en-US" sz="1400" dirty="0">
              <a:solidFill>
                <a:schemeClr val="bg1"/>
              </a:solidFill>
              <a:latin typeface="+mn-lt"/>
            </a:endParaRPr>
          </a:p>
        </p:txBody>
      </p:sp>
      <p:sp>
        <p:nvSpPr>
          <p:cNvPr id="9" name="TextBox 8">
            <a:extLst>
              <a:ext uri="{FF2B5EF4-FFF2-40B4-BE49-F238E27FC236}">
                <a16:creationId xmlns:a16="http://schemas.microsoft.com/office/drawing/2014/main" id="{A0EDFBA6-BDCA-4A91-A784-F78C2846F03E}"/>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0" name="TextBox 9">
            <a:extLst>
              <a:ext uri="{FF2B5EF4-FFF2-40B4-BE49-F238E27FC236}">
                <a16:creationId xmlns:a16="http://schemas.microsoft.com/office/drawing/2014/main" id="{B5BD6314-C753-46BE-8156-49A9B76DA505}"/>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Tree>
    <p:extLst>
      <p:ext uri="{BB962C8B-B14F-4D97-AF65-F5344CB8AC3E}">
        <p14:creationId xmlns:p14="http://schemas.microsoft.com/office/powerpoint/2010/main" val="3853515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New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990599"/>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endParaRPr lang="en-US" dirty="0"/>
          </a:p>
        </p:txBody>
      </p:sp>
      <p:sp>
        <p:nvSpPr>
          <p:cNvPr id="16" name="Content Placeholder 2">
            <a:extLst>
              <a:ext uri="{FF2B5EF4-FFF2-40B4-BE49-F238E27FC236}">
                <a16:creationId xmlns:a16="http://schemas.microsoft.com/office/drawing/2014/main" id="{3D506B6E-F500-4360-976C-8373A752D8EF}"/>
              </a:ext>
            </a:extLst>
          </p:cNvPr>
          <p:cNvSpPr>
            <a:spLocks noGrp="1"/>
          </p:cNvSpPr>
          <p:nvPr>
            <p:ph idx="12"/>
          </p:nvPr>
        </p:nvSpPr>
        <p:spPr>
          <a:xfrm>
            <a:off x="444500" y="2697900"/>
            <a:ext cx="8229600" cy="1083480"/>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endParaRPr lang="en-US" dirty="0"/>
          </a:p>
        </p:txBody>
      </p:sp>
      <p:sp>
        <p:nvSpPr>
          <p:cNvPr id="14" name="Picture Placeholder 4">
            <a:extLst>
              <a:ext uri="{FF2B5EF4-FFF2-40B4-BE49-F238E27FC236}">
                <a16:creationId xmlns:a16="http://schemas.microsoft.com/office/drawing/2014/main" id="{53F7464E-DB1C-4A71-9897-70AF736C9792}"/>
              </a:ext>
            </a:extLst>
          </p:cNvPr>
          <p:cNvSpPr>
            <a:spLocks noGrp="1"/>
          </p:cNvSpPr>
          <p:nvPr>
            <p:ph type="pic" sz="quarter" idx="10"/>
          </p:nvPr>
        </p:nvSpPr>
        <p:spPr>
          <a:xfrm>
            <a:off x="424846" y="3887788"/>
            <a:ext cx="1975454" cy="696912"/>
          </a:xfrm>
        </p:spPr>
        <p:txBody>
          <a:bodyPr/>
          <a:lstStyle/>
          <a:p>
            <a:endParaRPr lang="en-US"/>
          </a:p>
        </p:txBody>
      </p:sp>
      <p:sp>
        <p:nvSpPr>
          <p:cNvPr id="15" name="Picture Placeholder 4">
            <a:extLst>
              <a:ext uri="{FF2B5EF4-FFF2-40B4-BE49-F238E27FC236}">
                <a16:creationId xmlns:a16="http://schemas.microsoft.com/office/drawing/2014/main" id="{900DFE52-645C-4394-AD6D-4BCCF804F5BF}"/>
              </a:ext>
            </a:extLst>
          </p:cNvPr>
          <p:cNvSpPr>
            <a:spLocks noGrp="1"/>
          </p:cNvSpPr>
          <p:nvPr>
            <p:ph type="pic" sz="quarter" idx="11"/>
          </p:nvPr>
        </p:nvSpPr>
        <p:spPr>
          <a:xfrm>
            <a:off x="2818946" y="3991632"/>
            <a:ext cx="2210253" cy="696912"/>
          </a:xfrm>
        </p:spPr>
        <p:txBody>
          <a:bodyPr/>
          <a:lstStyle/>
          <a:p>
            <a:endParaRPr lang="en-US"/>
          </a:p>
        </p:txBody>
      </p:sp>
      <p:sp>
        <p:nvSpPr>
          <p:cNvPr id="7" name="Picture Placeholder 6"/>
          <p:cNvSpPr>
            <a:spLocks noGrp="1"/>
          </p:cNvSpPr>
          <p:nvPr>
            <p:ph type="pic" sz="quarter" idx="14"/>
          </p:nvPr>
        </p:nvSpPr>
        <p:spPr>
          <a:xfrm>
            <a:off x="5232400" y="4038600"/>
            <a:ext cx="2108200" cy="635000"/>
          </a:xfrm>
        </p:spPr>
        <p:txBody>
          <a:bodyPr/>
          <a:lstStyle/>
          <a:p>
            <a:endParaRPr lang="en-US"/>
          </a:p>
        </p:txBody>
      </p:sp>
      <p:sp>
        <p:nvSpPr>
          <p:cNvPr id="5" name="Content Placeholder 4"/>
          <p:cNvSpPr>
            <a:spLocks noGrp="1"/>
          </p:cNvSpPr>
          <p:nvPr>
            <p:ph sz="quarter" idx="13"/>
          </p:nvPr>
        </p:nvSpPr>
        <p:spPr>
          <a:xfrm>
            <a:off x="406400" y="4787900"/>
            <a:ext cx="8331200" cy="977900"/>
          </a:xfrm>
        </p:spPr>
        <p:txBody>
          <a:bodyPr/>
          <a:lstStyle/>
          <a:p>
            <a:pPr lvl="0"/>
            <a:endParaRPr lang="en-US" dirty="0"/>
          </a:p>
        </p:txBody>
      </p:sp>
      <p:sp>
        <p:nvSpPr>
          <p:cNvPr id="10" name="TextBox 9">
            <a:extLst>
              <a:ext uri="{FF2B5EF4-FFF2-40B4-BE49-F238E27FC236}">
                <a16:creationId xmlns:a16="http://schemas.microsoft.com/office/drawing/2014/main"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Second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3" name="TextBox 12">
            <a:extLst>
              <a:ext uri="{FF2B5EF4-FFF2-40B4-BE49-F238E27FC236}">
                <a16:creationId xmlns:a16="http://schemas.microsoft.com/office/drawing/2014/main" id="{EBB295AA-93F5-4859-AF5F-6065433CC8CA}"/>
              </a:ext>
            </a:extLst>
          </p:cNvPr>
          <p:cNvSpPr txBox="1"/>
          <p:nvPr userDrawn="1"/>
        </p:nvSpPr>
        <p:spPr>
          <a:xfrm rot="16200000">
            <a:off x="6559941" y="3896676"/>
            <a:ext cx="4937760" cy="184666"/>
          </a:xfrm>
          <a:prstGeom prst="rect">
            <a:avLst/>
          </a:prstGeom>
          <a:noFill/>
        </p:spPr>
        <p:txBody>
          <a:bodyPr wrap="square" rtlCol="0">
            <a:spAutoFit/>
          </a:bodyPr>
          <a:lstStyle/>
          <a:p>
            <a:r>
              <a:rPr lang="en-US" sz="600" dirty="0">
                <a:solidFill>
                  <a:schemeClr val="tx1"/>
                </a:solidFill>
                <a:latin typeface="+mn-lt"/>
              </a:rPr>
              <a:t>Copyright © 2023 by Macmillan Learning. All rights reserved</a:t>
            </a:r>
          </a:p>
        </p:txBody>
      </p:sp>
    </p:spTree>
    <p:extLst>
      <p:ext uri="{BB962C8B-B14F-4D97-AF65-F5344CB8AC3E}">
        <p14:creationId xmlns:p14="http://schemas.microsoft.com/office/powerpoint/2010/main" val="985158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Wingdings" panose="05000000000000000000" pitchFamily="2" charset="2"/>
              <a:buChar char="§"/>
              <a:defRPr sz="2600"/>
            </a:lvl1pPr>
            <a:lvl2pPr marL="914400" indent="-457200">
              <a:spcBef>
                <a:spcPts val="624"/>
              </a:spcBef>
              <a:buSzPct val="80000"/>
              <a:buFont typeface="Wingdings" panose="05000000000000000000" pitchFamily="2" charset="2"/>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Second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3" name="TextBox 12">
            <a:extLst>
              <a:ext uri="{FF2B5EF4-FFF2-40B4-BE49-F238E27FC236}">
                <a16:creationId xmlns:a16="http://schemas.microsoft.com/office/drawing/2014/main" id="{EBB295AA-93F5-4859-AF5F-6065433CC8CA}"/>
              </a:ext>
            </a:extLst>
          </p:cNvPr>
          <p:cNvSpPr txBox="1"/>
          <p:nvPr userDrawn="1"/>
        </p:nvSpPr>
        <p:spPr>
          <a:xfrm rot="16200000">
            <a:off x="6559941" y="3896676"/>
            <a:ext cx="4937760" cy="184666"/>
          </a:xfrm>
          <a:prstGeom prst="rect">
            <a:avLst/>
          </a:prstGeom>
          <a:noFill/>
        </p:spPr>
        <p:txBody>
          <a:bodyPr wrap="square" rtlCol="0">
            <a:spAutoFit/>
          </a:bodyPr>
          <a:lstStyle/>
          <a:p>
            <a:r>
              <a:rPr lang="en-US" sz="600" dirty="0">
                <a:solidFill>
                  <a:schemeClr val="tx1"/>
                </a:solidFill>
                <a:latin typeface="+mn-lt"/>
              </a:rPr>
              <a:t>Copyright © 2023 by Macmillan Learning. All rights reserved</a:t>
            </a:r>
          </a:p>
        </p:txBody>
      </p:sp>
    </p:spTree>
    <p:extLst>
      <p:ext uri="{BB962C8B-B14F-4D97-AF65-F5344CB8AC3E}">
        <p14:creationId xmlns:p14="http://schemas.microsoft.com/office/powerpoint/2010/main" val="1345002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860C49-4984-4084-AAB3-8FC6E1B59101}"/>
              </a:ext>
            </a:extLst>
          </p:cNvPr>
          <p:cNvSpPr txBox="1">
            <a:spLocks/>
          </p:cNvSpPr>
          <p:nvPr userDrawn="1"/>
        </p:nvSpPr>
        <p:spPr bwMode="auto">
          <a:xfrm>
            <a:off x="0" y="274638"/>
            <a:ext cx="9144000" cy="1143000"/>
          </a:xfrm>
          <a:prstGeom prst="rect">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fontScale="97500"/>
          </a:bodyPr>
          <a:lstStyle>
            <a:lvl1pPr algn="l" rtl="0" eaLnBrk="1" fontAlgn="base" hangingPunct="1">
              <a:spcBef>
                <a:spcPct val="0"/>
              </a:spcBef>
              <a:spcAft>
                <a:spcPct val="0"/>
              </a:spcAft>
              <a:defRPr sz="3600">
                <a:solidFill>
                  <a:schemeClr val="accent5">
                    <a:lumMod val="50000"/>
                  </a:schemeClr>
                </a:solidFill>
                <a:latin typeface="+mj-lt"/>
                <a:ea typeface="ＭＳ Ｐゴシック" charset="0"/>
                <a:cs typeface="ＭＳ Ｐゴシック" charset="0"/>
              </a:defRPr>
            </a:lvl1pPr>
            <a:lvl2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2pPr>
            <a:lvl3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3pPr>
            <a:lvl4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4pPr>
            <a:lvl5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hlink"/>
                </a:solidFill>
                <a:latin typeface="Arial" charset="0"/>
              </a:defRPr>
            </a:lvl6pPr>
            <a:lvl7pPr marL="914400" algn="ctr" rtl="0" eaLnBrk="1" fontAlgn="base" hangingPunct="1">
              <a:spcBef>
                <a:spcPct val="0"/>
              </a:spcBef>
              <a:spcAft>
                <a:spcPct val="0"/>
              </a:spcAft>
              <a:defRPr sz="4400">
                <a:solidFill>
                  <a:schemeClr val="hlink"/>
                </a:solidFill>
                <a:latin typeface="Arial" charset="0"/>
              </a:defRPr>
            </a:lvl7pPr>
            <a:lvl8pPr marL="1371600" algn="ctr" rtl="0" eaLnBrk="1" fontAlgn="base" hangingPunct="1">
              <a:spcBef>
                <a:spcPct val="0"/>
              </a:spcBef>
              <a:spcAft>
                <a:spcPct val="0"/>
              </a:spcAft>
              <a:defRPr sz="4400">
                <a:solidFill>
                  <a:schemeClr val="hlink"/>
                </a:solidFill>
                <a:latin typeface="Arial" charset="0"/>
              </a:defRPr>
            </a:lvl8pPr>
            <a:lvl9pPr marL="1828800" algn="ctr" rtl="0" eaLnBrk="1" fontAlgn="base" hangingPunct="1">
              <a:spcBef>
                <a:spcPct val="0"/>
              </a:spcBef>
              <a:spcAft>
                <a:spcPct val="0"/>
              </a:spcAft>
              <a:defRPr sz="4400">
                <a:solidFill>
                  <a:schemeClr val="hlink"/>
                </a:solidFill>
                <a:latin typeface="Arial" charset="0"/>
              </a:defRPr>
            </a:lvl9pPr>
          </a:lstStyle>
          <a:p>
            <a:endParaRPr lang="en-US" kern="0" dirty="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Second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3" name="TextBox 12">
            <a:extLst>
              <a:ext uri="{FF2B5EF4-FFF2-40B4-BE49-F238E27FC236}">
                <a16:creationId xmlns:a16="http://schemas.microsoft.com/office/drawing/2014/main" id="{EBB295AA-93F5-4859-AF5F-6065433CC8CA}"/>
              </a:ext>
            </a:extLst>
          </p:cNvPr>
          <p:cNvSpPr txBox="1"/>
          <p:nvPr userDrawn="1"/>
        </p:nvSpPr>
        <p:spPr>
          <a:xfrm rot="16200000">
            <a:off x="6559941" y="3896676"/>
            <a:ext cx="4937760" cy="184666"/>
          </a:xfrm>
          <a:prstGeom prst="rect">
            <a:avLst/>
          </a:prstGeom>
          <a:noFill/>
        </p:spPr>
        <p:txBody>
          <a:bodyPr wrap="square" rtlCol="0">
            <a:spAutoFit/>
          </a:bodyPr>
          <a:lstStyle/>
          <a:p>
            <a:r>
              <a:rPr lang="en-US" sz="600" dirty="0">
                <a:solidFill>
                  <a:schemeClr val="tx1"/>
                </a:solidFill>
                <a:latin typeface="+mn-lt"/>
              </a:rPr>
              <a:t>Copyright © 2023 by Macmillan Learning. All rights reserved</a:t>
            </a:r>
          </a:p>
        </p:txBody>
      </p:sp>
    </p:spTree>
    <p:extLst>
      <p:ext uri="{BB962C8B-B14F-4D97-AF65-F5344CB8AC3E}">
        <p14:creationId xmlns:p14="http://schemas.microsoft.com/office/powerpoint/2010/main" val="377462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gure + caption 1">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3A0C6D8-1EDE-4110-9F28-B78155F612FA}"/>
              </a:ext>
            </a:extLst>
          </p:cNvPr>
          <p:cNvSpPr txBox="1">
            <a:spLocks/>
          </p:cNvSpPr>
          <p:nvPr userDrawn="1"/>
        </p:nvSpPr>
        <p:spPr>
          <a:xfrm>
            <a:off x="1" y="297296"/>
            <a:ext cx="9144000" cy="1143000"/>
          </a:xfrm>
          <a:prstGeom prst="rect">
            <a:avLst/>
          </a:prstGeom>
          <a:solidFill>
            <a:schemeClr val="accent1">
              <a:lumMod val="75000"/>
            </a:schemeClr>
          </a:solidFill>
        </p:spPr>
        <p:txBody>
          <a:bodyPr>
            <a:normAutofit fontScale="97500"/>
          </a:bodyPr>
          <a:lstStyle>
            <a:lvl1pPr algn="l" rtl="0" eaLnBrk="1" fontAlgn="base" hangingPunct="1">
              <a:spcBef>
                <a:spcPct val="0"/>
              </a:spcBef>
              <a:spcAft>
                <a:spcPct val="0"/>
              </a:spcAft>
              <a:defRPr sz="3600">
                <a:solidFill>
                  <a:schemeClr val="accent5">
                    <a:lumMod val="50000"/>
                  </a:schemeClr>
                </a:solidFill>
                <a:latin typeface="+mj-lt"/>
                <a:ea typeface="ＭＳ Ｐゴシック" charset="0"/>
                <a:cs typeface="ＭＳ Ｐゴシック" charset="0"/>
              </a:defRPr>
            </a:lvl1pPr>
            <a:lvl2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2pPr>
            <a:lvl3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3pPr>
            <a:lvl4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4pPr>
            <a:lvl5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hlink"/>
                </a:solidFill>
                <a:latin typeface="Arial" charset="0"/>
              </a:defRPr>
            </a:lvl6pPr>
            <a:lvl7pPr marL="914400" algn="ctr" rtl="0" eaLnBrk="1" fontAlgn="base" hangingPunct="1">
              <a:spcBef>
                <a:spcPct val="0"/>
              </a:spcBef>
              <a:spcAft>
                <a:spcPct val="0"/>
              </a:spcAft>
              <a:defRPr sz="4400">
                <a:solidFill>
                  <a:schemeClr val="hlink"/>
                </a:solidFill>
                <a:latin typeface="Arial" charset="0"/>
              </a:defRPr>
            </a:lvl7pPr>
            <a:lvl8pPr marL="1371600" algn="ctr" rtl="0" eaLnBrk="1" fontAlgn="base" hangingPunct="1">
              <a:spcBef>
                <a:spcPct val="0"/>
              </a:spcBef>
              <a:spcAft>
                <a:spcPct val="0"/>
              </a:spcAft>
              <a:defRPr sz="4400">
                <a:solidFill>
                  <a:schemeClr val="hlink"/>
                </a:solidFill>
                <a:latin typeface="Arial" charset="0"/>
              </a:defRPr>
            </a:lvl8pPr>
            <a:lvl9pPr marL="1828800" algn="ctr" rtl="0" eaLnBrk="1" fontAlgn="base" hangingPunct="1">
              <a:spcBef>
                <a:spcPct val="0"/>
              </a:spcBef>
              <a:spcAft>
                <a:spcPct val="0"/>
              </a:spcAft>
              <a:defRPr sz="4400">
                <a:solidFill>
                  <a:schemeClr val="hlink"/>
                </a:solidFill>
                <a:latin typeface="Arial" charset="0"/>
              </a:defRPr>
            </a:lvl9pPr>
          </a:lstStyle>
          <a:p>
            <a:endParaRPr lang="en-US" kern="0" dirty="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Second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3" name="TextBox 12">
            <a:extLst>
              <a:ext uri="{FF2B5EF4-FFF2-40B4-BE49-F238E27FC236}">
                <a16:creationId xmlns:a16="http://schemas.microsoft.com/office/drawing/2014/main" id="{EBB295AA-93F5-4859-AF5F-6065433CC8CA}"/>
              </a:ext>
            </a:extLst>
          </p:cNvPr>
          <p:cNvSpPr txBox="1"/>
          <p:nvPr userDrawn="1"/>
        </p:nvSpPr>
        <p:spPr>
          <a:xfrm rot="16200000">
            <a:off x="6559941" y="3896676"/>
            <a:ext cx="4937760" cy="184666"/>
          </a:xfrm>
          <a:prstGeom prst="rect">
            <a:avLst/>
          </a:prstGeom>
          <a:noFill/>
        </p:spPr>
        <p:txBody>
          <a:bodyPr wrap="square" rtlCol="0">
            <a:spAutoFit/>
          </a:bodyPr>
          <a:lstStyle/>
          <a:p>
            <a:r>
              <a:rPr lang="en-US" sz="600" dirty="0">
                <a:solidFill>
                  <a:schemeClr val="tx1"/>
                </a:solidFill>
                <a:latin typeface="+mn-lt"/>
              </a:rPr>
              <a:t>Copyright © 2023 by Macmillan Learning. All rights reserved</a:t>
            </a:r>
          </a:p>
        </p:txBody>
      </p:sp>
      <p:sp>
        <p:nvSpPr>
          <p:cNvPr id="5" name="Picture Placeholder 4"/>
          <p:cNvSpPr>
            <a:spLocks noGrp="1"/>
          </p:cNvSpPr>
          <p:nvPr>
            <p:ph type="pic" sz="quarter" idx="10"/>
          </p:nvPr>
        </p:nvSpPr>
        <p:spPr>
          <a:xfrm>
            <a:off x="5943600" y="3771900"/>
            <a:ext cx="1277938" cy="1193800"/>
          </a:xfrm>
        </p:spPr>
        <p:txBody>
          <a:bodyPr/>
          <a:lstStyle/>
          <a:p>
            <a:endParaRPr lang="en-US"/>
          </a:p>
        </p:txBody>
      </p:sp>
    </p:spTree>
    <p:extLst>
      <p:ext uri="{BB962C8B-B14F-4D97-AF65-F5344CB8AC3E}">
        <p14:creationId xmlns:p14="http://schemas.microsoft.com/office/powerpoint/2010/main" val="188987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C46CDCA-D66D-482A-B2D8-EDEE7161D218}"/>
              </a:ext>
            </a:extLst>
          </p:cNvPr>
          <p:cNvSpPr txBox="1">
            <a:spLocks/>
          </p:cNvSpPr>
          <p:nvPr userDrawn="1"/>
        </p:nvSpPr>
        <p:spPr bwMode="auto">
          <a:xfrm>
            <a:off x="0" y="274638"/>
            <a:ext cx="9144000" cy="1143000"/>
          </a:xfrm>
          <a:prstGeom prst="rect">
            <a:avLst/>
          </a:prstGeom>
          <a:solidFill>
            <a:schemeClr val="accent3">
              <a:lumMod val="5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3600">
                <a:solidFill>
                  <a:schemeClr val="accent5">
                    <a:lumMod val="50000"/>
                  </a:schemeClr>
                </a:solidFill>
                <a:latin typeface="+mj-lt"/>
                <a:ea typeface="ＭＳ Ｐゴシック" charset="0"/>
                <a:cs typeface="ＭＳ Ｐゴシック" charset="0"/>
              </a:defRPr>
            </a:lvl1pPr>
            <a:lvl2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2pPr>
            <a:lvl3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3pPr>
            <a:lvl4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4pPr>
            <a:lvl5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hlink"/>
                </a:solidFill>
                <a:latin typeface="Arial" charset="0"/>
              </a:defRPr>
            </a:lvl6pPr>
            <a:lvl7pPr marL="914400" algn="ctr" rtl="0" eaLnBrk="1" fontAlgn="base" hangingPunct="1">
              <a:spcBef>
                <a:spcPct val="0"/>
              </a:spcBef>
              <a:spcAft>
                <a:spcPct val="0"/>
              </a:spcAft>
              <a:defRPr sz="4400">
                <a:solidFill>
                  <a:schemeClr val="hlink"/>
                </a:solidFill>
                <a:latin typeface="Arial" charset="0"/>
              </a:defRPr>
            </a:lvl7pPr>
            <a:lvl8pPr marL="1371600" algn="ctr" rtl="0" eaLnBrk="1" fontAlgn="base" hangingPunct="1">
              <a:spcBef>
                <a:spcPct val="0"/>
              </a:spcBef>
              <a:spcAft>
                <a:spcPct val="0"/>
              </a:spcAft>
              <a:defRPr sz="4400">
                <a:solidFill>
                  <a:schemeClr val="hlink"/>
                </a:solidFill>
                <a:latin typeface="Arial" charset="0"/>
              </a:defRPr>
            </a:lvl8pPr>
            <a:lvl9pPr marL="1828800" algn="ctr" rtl="0" eaLnBrk="1" fontAlgn="base" hangingPunct="1">
              <a:spcBef>
                <a:spcPct val="0"/>
              </a:spcBef>
              <a:spcAft>
                <a:spcPct val="0"/>
              </a:spcAft>
              <a:defRPr sz="4400">
                <a:solidFill>
                  <a:schemeClr val="hlink"/>
                </a:solidFill>
                <a:latin typeface="Arial" charset="0"/>
              </a:defRPr>
            </a:lvl9pPr>
          </a:lstStyle>
          <a:p>
            <a:endParaRPr lang="en-US" kern="0" dirty="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Second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3" name="TextBox 12">
            <a:extLst>
              <a:ext uri="{FF2B5EF4-FFF2-40B4-BE49-F238E27FC236}">
                <a16:creationId xmlns:a16="http://schemas.microsoft.com/office/drawing/2014/main" id="{EBB295AA-93F5-4859-AF5F-6065433CC8CA}"/>
              </a:ext>
            </a:extLst>
          </p:cNvPr>
          <p:cNvSpPr txBox="1"/>
          <p:nvPr userDrawn="1"/>
        </p:nvSpPr>
        <p:spPr>
          <a:xfrm rot="16200000">
            <a:off x="6559941" y="3896676"/>
            <a:ext cx="4937760" cy="184666"/>
          </a:xfrm>
          <a:prstGeom prst="rect">
            <a:avLst/>
          </a:prstGeom>
          <a:noFill/>
        </p:spPr>
        <p:txBody>
          <a:bodyPr wrap="square" rtlCol="0">
            <a:spAutoFit/>
          </a:bodyPr>
          <a:lstStyle/>
          <a:p>
            <a:r>
              <a:rPr lang="en-US" sz="600" dirty="0">
                <a:solidFill>
                  <a:schemeClr val="tx1"/>
                </a:solidFill>
                <a:latin typeface="+mn-lt"/>
              </a:rPr>
              <a:t>Copyright © 2023 by Macmillan Learning. All rights reserved</a:t>
            </a:r>
          </a:p>
        </p:txBody>
      </p:sp>
    </p:spTree>
    <p:extLst>
      <p:ext uri="{BB962C8B-B14F-4D97-AF65-F5344CB8AC3E}">
        <p14:creationId xmlns:p14="http://schemas.microsoft.com/office/powerpoint/2010/main" val="20926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955713"/>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Second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4" name="Content Placeholder 2">
            <a:extLst>
              <a:ext uri="{FF2B5EF4-FFF2-40B4-BE49-F238E27FC236}">
                <a16:creationId xmlns:a16="http://schemas.microsoft.com/office/drawing/2014/main" id="{D03D9256-1DA9-4B15-854F-54EFC3CD3E7D}"/>
              </a:ext>
            </a:extLst>
          </p:cNvPr>
          <p:cNvSpPr>
            <a:spLocks noGrp="1"/>
          </p:cNvSpPr>
          <p:nvPr>
            <p:ph idx="10"/>
          </p:nvPr>
        </p:nvSpPr>
        <p:spPr>
          <a:xfrm>
            <a:off x="457200" y="2666431"/>
            <a:ext cx="3806328" cy="3558099"/>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C7AE5A25-CB4F-40D0-B80F-565D142FA7BD}"/>
              </a:ext>
            </a:extLst>
          </p:cNvPr>
          <p:cNvSpPr>
            <a:spLocks noGrp="1"/>
          </p:cNvSpPr>
          <p:nvPr>
            <p:ph idx="11"/>
          </p:nvPr>
        </p:nvSpPr>
        <p:spPr>
          <a:xfrm>
            <a:off x="4722614" y="2666431"/>
            <a:ext cx="4114800" cy="3517864"/>
          </a:xfrm>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a16="http://schemas.microsoft.com/office/drawing/2014/main" id="{DB240A87-084B-46DD-8EDE-12122F3CA513}"/>
              </a:ext>
            </a:extLst>
          </p:cNvPr>
          <p:cNvSpPr txBox="1"/>
          <p:nvPr userDrawn="1"/>
        </p:nvSpPr>
        <p:spPr>
          <a:xfrm rot="16200000">
            <a:off x="6559941" y="3896676"/>
            <a:ext cx="4937760" cy="184666"/>
          </a:xfrm>
          <a:prstGeom prst="rect">
            <a:avLst/>
          </a:prstGeom>
          <a:noFill/>
        </p:spPr>
        <p:txBody>
          <a:bodyPr wrap="square" rtlCol="0">
            <a:spAutoFit/>
          </a:bodyPr>
          <a:lstStyle/>
          <a:p>
            <a:r>
              <a:rPr lang="en-US" sz="600" dirty="0">
                <a:solidFill>
                  <a:schemeClr val="tx1"/>
                </a:solidFill>
                <a:latin typeface="+mn-lt"/>
              </a:rPr>
              <a:t>Copyright © 2023 by Macmillan Learning. All rights reserved</a:t>
            </a:r>
          </a:p>
        </p:txBody>
      </p:sp>
    </p:spTree>
    <p:extLst>
      <p:ext uri="{BB962C8B-B14F-4D97-AF65-F5344CB8AC3E}">
        <p14:creationId xmlns:p14="http://schemas.microsoft.com/office/powerpoint/2010/main" val="2273303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Second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3" name="TextBox 12">
            <a:extLst>
              <a:ext uri="{FF2B5EF4-FFF2-40B4-BE49-F238E27FC236}">
                <a16:creationId xmlns:a16="http://schemas.microsoft.com/office/drawing/2014/main" id="{EBB295AA-93F5-4859-AF5F-6065433CC8CA}"/>
              </a:ext>
            </a:extLst>
          </p:cNvPr>
          <p:cNvSpPr txBox="1"/>
          <p:nvPr userDrawn="1"/>
        </p:nvSpPr>
        <p:spPr>
          <a:xfrm rot="16200000">
            <a:off x="6559941" y="3896676"/>
            <a:ext cx="4937760" cy="184666"/>
          </a:xfrm>
          <a:prstGeom prst="rect">
            <a:avLst/>
          </a:prstGeom>
          <a:noFill/>
        </p:spPr>
        <p:txBody>
          <a:bodyPr wrap="square" rtlCol="0">
            <a:spAutoFit/>
          </a:bodyPr>
          <a:lstStyle/>
          <a:p>
            <a:r>
              <a:rPr lang="en-US" sz="600" dirty="0">
                <a:solidFill>
                  <a:schemeClr val="tx1"/>
                </a:solidFill>
                <a:latin typeface="+mn-lt"/>
              </a:rPr>
              <a:t>Copyright © 2023 by Macmillan Learning. All rights reserved</a:t>
            </a:r>
          </a:p>
        </p:txBody>
      </p:sp>
      <p:sp>
        <p:nvSpPr>
          <p:cNvPr id="14" name="Rectangle 13">
            <a:extLst>
              <a:ext uri="{FF2B5EF4-FFF2-40B4-BE49-F238E27FC236}">
                <a16:creationId xmlns:a16="http://schemas.microsoft.com/office/drawing/2014/main" id="{44C84AE5-29F6-47FB-A0C0-456BEFE8E076}"/>
              </a:ext>
            </a:extLst>
          </p:cNvPr>
          <p:cNvSpPr/>
          <p:nvPr userDrawn="1"/>
        </p:nvSpPr>
        <p:spPr>
          <a:xfrm>
            <a:off x="171450" y="1600199"/>
            <a:ext cx="8515350" cy="1143000"/>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2922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Second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3" name="TextBox 12">
            <a:extLst>
              <a:ext uri="{FF2B5EF4-FFF2-40B4-BE49-F238E27FC236}">
                <a16:creationId xmlns:a16="http://schemas.microsoft.com/office/drawing/2014/main" id="{EBB295AA-93F5-4859-AF5F-6065433CC8CA}"/>
              </a:ext>
            </a:extLst>
          </p:cNvPr>
          <p:cNvSpPr txBox="1"/>
          <p:nvPr userDrawn="1"/>
        </p:nvSpPr>
        <p:spPr>
          <a:xfrm rot="16200000">
            <a:off x="6559941" y="3896676"/>
            <a:ext cx="4937760" cy="184666"/>
          </a:xfrm>
          <a:prstGeom prst="rect">
            <a:avLst/>
          </a:prstGeom>
          <a:noFill/>
        </p:spPr>
        <p:txBody>
          <a:bodyPr wrap="square" rtlCol="0">
            <a:spAutoFit/>
          </a:bodyPr>
          <a:lstStyle/>
          <a:p>
            <a:r>
              <a:rPr lang="en-US" sz="600" dirty="0">
                <a:solidFill>
                  <a:schemeClr val="tx1"/>
                </a:solidFill>
                <a:latin typeface="+mn-lt"/>
              </a:rPr>
              <a:t>Copyright © 2023 by Macmillan Learning. All rights reserved</a:t>
            </a:r>
          </a:p>
        </p:txBody>
      </p:sp>
      <p:sp>
        <p:nvSpPr>
          <p:cNvPr id="15" name="Rectangle 14">
            <a:extLst>
              <a:ext uri="{FF2B5EF4-FFF2-40B4-BE49-F238E27FC236}">
                <a16:creationId xmlns:a16="http://schemas.microsoft.com/office/drawing/2014/main" id="{7BE4E9BC-B7CC-4F16-8D2D-2CB0EA48A481}"/>
              </a:ext>
            </a:extLst>
          </p:cNvPr>
          <p:cNvSpPr/>
          <p:nvPr userDrawn="1"/>
        </p:nvSpPr>
        <p:spPr>
          <a:xfrm>
            <a:off x="171450" y="2909452"/>
            <a:ext cx="8515350" cy="1062182"/>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3017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spcBef>
                <a:spcPts val="624"/>
              </a:spcBef>
              <a:buFont typeface="Arial" panose="020B0604020202020204" pitchFamily="34" charset="0"/>
              <a:buChar char="•"/>
              <a:defRPr/>
            </a:lvl1pPr>
            <a:lvl2pPr marL="914400" indent="-457200">
              <a:spcBef>
                <a:spcPts val="624"/>
              </a:spcBef>
              <a:buSzPct val="80000"/>
              <a:buFont typeface="Arial" panose="020B0604020202020204" pitchFamily="34" charset="0"/>
              <a:buChar char="–"/>
              <a:defRPr sz="2400"/>
            </a:lvl2pPr>
            <a:lvl3pPr marL="1371600" indent="-457200">
              <a:spcBef>
                <a:spcPts val="624"/>
              </a:spcBef>
              <a:tabLst>
                <a:tab pos="1316038" algn="l"/>
              </a:tabLst>
              <a:defRPr sz="2200"/>
            </a:lvl3pPr>
            <a:lvl4pPr>
              <a:spcBef>
                <a:spcPts val="624"/>
              </a:spcBef>
              <a:defRPr/>
            </a:lvl4pPr>
            <a:lvl5pPr>
              <a:spcBef>
                <a:spcPts val="624"/>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95A83999-78D8-4AEE-A1D0-7747954BDE4B}"/>
              </a:ext>
            </a:extLst>
          </p:cNvPr>
          <p:cNvSpPr txBox="1"/>
          <p:nvPr/>
        </p:nvSpPr>
        <p:spPr>
          <a:xfrm>
            <a:off x="5331582" y="6554651"/>
            <a:ext cx="3778552" cy="276999"/>
          </a:xfrm>
          <a:prstGeom prst="rect">
            <a:avLst/>
          </a:prstGeom>
          <a:noFill/>
        </p:spPr>
        <p:txBody>
          <a:bodyPr wrap="square" rtlCol="0">
            <a:spAutoFit/>
          </a:bodyPr>
          <a:lstStyle/>
          <a:p>
            <a:pPr algn="r"/>
            <a:r>
              <a:rPr lang="en-US" sz="1200" baseline="0" dirty="0">
                <a:solidFill>
                  <a:schemeClr val="bg1"/>
                </a:solidFill>
                <a:latin typeface="+mn-lt"/>
              </a:rPr>
              <a:t>Betsey Stevenson – Justin Wolfers | Second Edition  </a:t>
            </a:r>
            <a:endParaRPr lang="en-US" sz="1400" dirty="0">
              <a:solidFill>
                <a:schemeClr val="bg1"/>
              </a:solidFill>
              <a:latin typeface="+mn-lt"/>
            </a:endParaRPr>
          </a:p>
        </p:txBody>
      </p:sp>
      <p:sp>
        <p:nvSpPr>
          <p:cNvPr id="11" name="TextBox 10">
            <a:extLst>
              <a:ext uri="{FF2B5EF4-FFF2-40B4-BE49-F238E27FC236}">
                <a16:creationId xmlns:a16="http://schemas.microsoft.com/office/drawing/2014/main" id="{9A03A354-6F9B-49F7-B8BD-A6EE776A67F0}"/>
              </a:ext>
            </a:extLst>
          </p:cNvPr>
          <p:cNvSpPr txBox="1"/>
          <p:nvPr userDrawn="1"/>
        </p:nvSpPr>
        <p:spPr>
          <a:xfrm>
            <a:off x="154820" y="6457890"/>
            <a:ext cx="3372152" cy="400110"/>
          </a:xfrm>
          <a:prstGeom prst="rect">
            <a:avLst/>
          </a:prstGeom>
          <a:noFill/>
        </p:spPr>
        <p:txBody>
          <a:bodyPr wrap="square" rtlCol="0">
            <a:spAutoFit/>
          </a:bodyPr>
          <a:lstStyle/>
          <a:p>
            <a:r>
              <a:rPr lang="en-US" sz="2000" dirty="0">
                <a:solidFill>
                  <a:schemeClr val="bg1"/>
                </a:solidFill>
                <a:latin typeface="Arial Narrow" panose="020B0606020202030204" pitchFamily="34" charset="0"/>
              </a:rPr>
              <a:t>PRINCIPLES OF ECONOMICS</a:t>
            </a:r>
            <a:r>
              <a:rPr lang="en-US" sz="1400" baseline="0" dirty="0">
                <a:solidFill>
                  <a:schemeClr val="bg1"/>
                </a:solidFill>
                <a:latin typeface="+mn-lt"/>
              </a:rPr>
              <a:t> </a:t>
            </a:r>
            <a:endParaRPr lang="en-US" sz="1400" dirty="0">
              <a:solidFill>
                <a:schemeClr val="bg1"/>
              </a:solidFill>
              <a:latin typeface="+mn-lt"/>
            </a:endParaRPr>
          </a:p>
        </p:txBody>
      </p:sp>
      <p:sp>
        <p:nvSpPr>
          <p:cNvPr id="12" name="TextBox 11">
            <a:extLst>
              <a:ext uri="{FF2B5EF4-FFF2-40B4-BE49-F238E27FC236}">
                <a16:creationId xmlns:a16="http://schemas.microsoft.com/office/drawing/2014/main" id="{493F4F3A-CEE9-4899-B291-35F1D6C79F16}"/>
              </a:ext>
            </a:extLst>
          </p:cNvPr>
          <p:cNvSpPr txBox="1"/>
          <p:nvPr/>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9" name="TextBox 8">
            <a:extLst>
              <a:ext uri="{FF2B5EF4-FFF2-40B4-BE49-F238E27FC236}">
                <a16:creationId xmlns:a16="http://schemas.microsoft.com/office/drawing/2014/main" id="{5F2399EE-9228-499E-AF6E-CA54845CE828}"/>
              </a:ext>
            </a:extLst>
          </p:cNvPr>
          <p:cNvSpPr txBox="1"/>
          <p:nvPr userDrawn="1"/>
        </p:nvSpPr>
        <p:spPr>
          <a:xfrm>
            <a:off x="8191500" y="6123503"/>
            <a:ext cx="830580" cy="307777"/>
          </a:xfrm>
          <a:prstGeom prst="rect">
            <a:avLst/>
          </a:prstGeom>
          <a:noFill/>
        </p:spPr>
        <p:txBody>
          <a:bodyPr wrap="square" rtlCol="0">
            <a:spAutoFit/>
          </a:bodyPr>
          <a:lstStyle/>
          <a:p>
            <a:pPr algn="r"/>
            <a:fld id="{9F266809-91A3-4DDC-B4E9-82F856F655DB}" type="slidenum">
              <a:rPr lang="en-US" sz="1400" smtClean="0">
                <a:solidFill>
                  <a:schemeClr val="tx1"/>
                </a:solidFill>
                <a:latin typeface="+mn-lt"/>
              </a:rPr>
              <a:t>‹#›</a:t>
            </a:fld>
            <a:endParaRPr lang="en-US" sz="1400" dirty="0">
              <a:solidFill>
                <a:schemeClr val="tx1"/>
              </a:solidFill>
              <a:latin typeface="+mn-lt"/>
            </a:endParaRPr>
          </a:p>
        </p:txBody>
      </p:sp>
      <p:sp>
        <p:nvSpPr>
          <p:cNvPr id="13" name="TextBox 12">
            <a:extLst>
              <a:ext uri="{FF2B5EF4-FFF2-40B4-BE49-F238E27FC236}">
                <a16:creationId xmlns:a16="http://schemas.microsoft.com/office/drawing/2014/main" id="{EBB295AA-93F5-4859-AF5F-6065433CC8CA}"/>
              </a:ext>
            </a:extLst>
          </p:cNvPr>
          <p:cNvSpPr txBox="1"/>
          <p:nvPr userDrawn="1"/>
        </p:nvSpPr>
        <p:spPr>
          <a:xfrm rot="16200000">
            <a:off x="6559941" y="3896676"/>
            <a:ext cx="4937760" cy="184666"/>
          </a:xfrm>
          <a:prstGeom prst="rect">
            <a:avLst/>
          </a:prstGeom>
          <a:noFill/>
        </p:spPr>
        <p:txBody>
          <a:bodyPr wrap="square" rtlCol="0">
            <a:spAutoFit/>
          </a:bodyPr>
          <a:lstStyle/>
          <a:p>
            <a:r>
              <a:rPr lang="en-US" sz="600" dirty="0">
                <a:solidFill>
                  <a:schemeClr val="tx1"/>
                </a:solidFill>
                <a:latin typeface="+mn-lt"/>
              </a:rPr>
              <a:t>Copyright © 2023 by Macmillan Learning. All rights reserved</a:t>
            </a:r>
          </a:p>
        </p:txBody>
      </p:sp>
      <p:sp>
        <p:nvSpPr>
          <p:cNvPr id="14" name="Rectangle 13">
            <a:extLst>
              <a:ext uri="{FF2B5EF4-FFF2-40B4-BE49-F238E27FC236}">
                <a16:creationId xmlns:a16="http://schemas.microsoft.com/office/drawing/2014/main" id="{09C00C91-26BE-4CAB-BAFF-A673A03680E6}"/>
              </a:ext>
            </a:extLst>
          </p:cNvPr>
          <p:cNvSpPr/>
          <p:nvPr userDrawn="1"/>
        </p:nvSpPr>
        <p:spPr>
          <a:xfrm>
            <a:off x="171450" y="3362925"/>
            <a:ext cx="8515350" cy="815375"/>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8900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66FD92-6024-42FE-BF79-17EEF3E04DE8}"/>
              </a:ext>
            </a:extLst>
          </p:cNvPr>
          <p:cNvSpPr/>
          <p:nvPr/>
        </p:nvSpPr>
        <p:spPr>
          <a:xfrm>
            <a:off x="0" y="6431280"/>
            <a:ext cx="9144000" cy="426720"/>
          </a:xfrm>
          <a:prstGeom prst="rect">
            <a:avLst/>
          </a:prstGeom>
          <a:solidFill>
            <a:srgbClr val="DE4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566927"/>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86" r:id="rId3"/>
    <p:sldLayoutId id="2147484093" r:id="rId4"/>
    <p:sldLayoutId id="2147484089" r:id="rId5"/>
    <p:sldLayoutId id="2147484085" r:id="rId6"/>
    <p:sldLayoutId id="2147484083" r:id="rId7"/>
    <p:sldLayoutId id="2147484084" r:id="rId8"/>
    <p:sldLayoutId id="2147484087" r:id="rId9"/>
    <p:sldLayoutId id="2147484088" r:id="rId10"/>
    <p:sldLayoutId id="2147484094" r:id="rId11"/>
    <p:sldLayoutId id="2147484082" r:id="rId12"/>
    <p:sldLayoutId id="2147484090" r:id="rId13"/>
    <p:sldLayoutId id="2147484091" r:id="rId14"/>
    <p:sldLayoutId id="2147484092" r:id="rId15"/>
    <p:sldLayoutId id="2147484079" r:id="rId16"/>
    <p:sldLayoutId id="2147484080" r:id="rId17"/>
    <p:sldLayoutId id="2147484081" r:id="rId18"/>
    <p:sldLayoutId id="2147484095" r:id="rId19"/>
  </p:sldLayoutIdLst>
  <p:hf hdr="0" ftr="0" dt="0"/>
  <p:txStyles>
    <p:titleStyle>
      <a:lvl1pPr algn="l" rtl="0" eaLnBrk="1" fontAlgn="base" hangingPunct="1">
        <a:spcBef>
          <a:spcPct val="0"/>
        </a:spcBef>
        <a:spcAft>
          <a:spcPct val="0"/>
        </a:spcAft>
        <a:defRPr sz="3600">
          <a:solidFill>
            <a:schemeClr val="accent5">
              <a:lumMod val="50000"/>
            </a:schemeClr>
          </a:solidFill>
          <a:latin typeface="+mj-lt"/>
          <a:ea typeface="ＭＳ Ｐゴシック" charset="0"/>
          <a:cs typeface="ＭＳ Ｐゴシック" charset="0"/>
        </a:defRPr>
      </a:lvl1pPr>
      <a:lvl2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2pPr>
      <a:lvl3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3pPr>
      <a:lvl4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4pPr>
      <a:lvl5pPr algn="ctr" rtl="0" eaLnBrk="1" fontAlgn="base" hangingPunct="1">
        <a:spcBef>
          <a:spcPct val="0"/>
        </a:spcBef>
        <a:spcAft>
          <a:spcPct val="0"/>
        </a:spcAft>
        <a:defRPr sz="3600">
          <a:solidFill>
            <a:srgbClr val="072C6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hlink"/>
          </a:solidFill>
          <a:latin typeface="Arial" charset="0"/>
        </a:defRPr>
      </a:lvl6pPr>
      <a:lvl7pPr marL="914400" algn="ctr" rtl="0" eaLnBrk="1" fontAlgn="base" hangingPunct="1">
        <a:spcBef>
          <a:spcPct val="0"/>
        </a:spcBef>
        <a:spcAft>
          <a:spcPct val="0"/>
        </a:spcAft>
        <a:defRPr sz="4400">
          <a:solidFill>
            <a:schemeClr val="hlink"/>
          </a:solidFill>
          <a:latin typeface="Arial" charset="0"/>
        </a:defRPr>
      </a:lvl7pPr>
      <a:lvl8pPr marL="1371600" algn="ctr" rtl="0" eaLnBrk="1" fontAlgn="base" hangingPunct="1">
        <a:spcBef>
          <a:spcPct val="0"/>
        </a:spcBef>
        <a:spcAft>
          <a:spcPct val="0"/>
        </a:spcAft>
        <a:defRPr sz="4400">
          <a:solidFill>
            <a:schemeClr val="hlink"/>
          </a:solidFill>
          <a:latin typeface="Arial" charset="0"/>
        </a:defRPr>
      </a:lvl8pPr>
      <a:lvl9pPr marL="1828800" algn="ctr" rtl="0" eaLnBrk="1" fontAlgn="base" hangingPunct="1">
        <a:spcBef>
          <a:spcPct val="0"/>
        </a:spcBef>
        <a:spcAft>
          <a:spcPct val="0"/>
        </a:spcAft>
        <a:defRPr sz="4400">
          <a:solidFill>
            <a:schemeClr val="hlink"/>
          </a:solidFill>
          <a:latin typeface="Arial" charset="0"/>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
        <a:defRPr sz="3200">
          <a:solidFill>
            <a:srgbClr val="000000"/>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tx1"/>
        </a:buClr>
        <a:buFont typeface="Wingdings" panose="05000000000000000000" pitchFamily="2" charset="2"/>
        <a:buChar char="§"/>
        <a:defRPr sz="2800">
          <a:solidFill>
            <a:srgbClr val="000000"/>
          </a:solidFill>
          <a:latin typeface="+mn-lt"/>
          <a:ea typeface="ＭＳ Ｐゴシック" charset="0"/>
        </a:defRPr>
      </a:lvl2pPr>
      <a:lvl3pPr marL="1143000" indent="-228600" algn="l" rtl="0" eaLnBrk="1" fontAlgn="base" hangingPunct="1">
        <a:spcBef>
          <a:spcPct val="20000"/>
        </a:spcBef>
        <a:spcAft>
          <a:spcPct val="0"/>
        </a:spcAft>
        <a:buClr>
          <a:schemeClr val="tx1"/>
        </a:buClr>
        <a:buFont typeface="Wingdings" panose="05000000000000000000" pitchFamily="2" charset="2"/>
        <a:buChar char="§"/>
        <a:defRPr sz="2400">
          <a:solidFill>
            <a:srgbClr val="000000"/>
          </a:solidFill>
          <a:latin typeface="+mn-lt"/>
          <a:ea typeface="ＭＳ Ｐゴシック" charset="0"/>
        </a:defRPr>
      </a:lvl3pPr>
      <a:lvl4pPr marL="1600200" indent="-228600" algn="l" rtl="0" eaLnBrk="1" fontAlgn="base" hangingPunct="1">
        <a:spcBef>
          <a:spcPct val="20000"/>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4pPr>
      <a:lvl5pPr marL="2057400" indent="-228600" algn="l" rtl="0" eaLnBrk="1" fontAlgn="base" hangingPunct="1">
        <a:spcBef>
          <a:spcPct val="20000"/>
        </a:spcBef>
        <a:spcAft>
          <a:spcPct val="0"/>
        </a:spcAft>
        <a:buClr>
          <a:schemeClr val="tx1"/>
        </a:buClr>
        <a:buFont typeface="Wingdings" panose="05000000000000000000" pitchFamily="2" charset="2"/>
        <a:buChar char="§"/>
        <a:defRPr sz="2000">
          <a:solidFill>
            <a:srgbClr val="000000"/>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15" descr="The cover of the PowerPoint presentation for the book Principles of Economics by Betsey Stevenson and Justin Wolfers shows several illustrations inside circles.&#10;The illustrations on the cover include an umbrella, a steering wheel, briefcase, a family, stethoscope, house, car, smartphone, academic cap, T V, barcode, light bulb, stock chart, the parliament, an A T M card, handshake, a sticker confessing love, price chart, and a calendar. ">
            <a:extLst>
              <a:ext uri="{FF2B5EF4-FFF2-40B4-BE49-F238E27FC236}">
                <a16:creationId xmlns:a16="http://schemas.microsoft.com/office/drawing/2014/main" id="{953DD05B-4DB5-4A0B-88EF-3FA00621DA02}"/>
              </a:ext>
            </a:extLst>
          </p:cNvPr>
          <p:cNvPicPr>
            <a:picLocks noGrp="1" noChangeAspect="1"/>
          </p:cNvPicPr>
          <p:nvPr>
            <p:ph type="pic" sz="quarter" idx="11"/>
          </p:nvPr>
        </p:nvPicPr>
        <p:blipFill>
          <a:blip r:embed="rId3"/>
          <a:stretch>
            <a:fillRect/>
          </a:stretch>
        </p:blipFill>
        <p:spPr>
          <a:xfrm>
            <a:off x="0" y="88900"/>
            <a:ext cx="5114925" cy="6076950"/>
          </a:xfrm>
          <a:prstGeom prst="rect">
            <a:avLst/>
          </a:prstGeom>
          <a:noFill/>
          <a:ln>
            <a:noFill/>
          </a:ln>
        </p:spPr>
      </p:pic>
      <p:sp>
        <p:nvSpPr>
          <p:cNvPr id="2" name="Title 1"/>
          <p:cNvSpPr>
            <a:spLocks noGrp="1"/>
          </p:cNvSpPr>
          <p:nvPr>
            <p:ph type="title"/>
          </p:nvPr>
        </p:nvSpPr>
        <p:spPr>
          <a:xfrm>
            <a:off x="4879566" y="2629307"/>
            <a:ext cx="4265744" cy="1754326"/>
          </a:xfrm>
        </p:spPr>
        <p:txBody>
          <a:bodyPr/>
          <a:lstStyle/>
          <a:p>
            <a:r>
              <a:rPr lang="en-US" dirty="0"/>
              <a:t>The Fed Model: Putting it All Together</a:t>
            </a:r>
          </a:p>
        </p:txBody>
      </p:sp>
      <p:sp>
        <p:nvSpPr>
          <p:cNvPr id="3" name="Content Placeholder 2"/>
          <p:cNvSpPr>
            <a:spLocks noGrp="1"/>
          </p:cNvSpPr>
          <p:nvPr>
            <p:ph sz="quarter" idx="12"/>
          </p:nvPr>
        </p:nvSpPr>
        <p:spPr>
          <a:xfrm>
            <a:off x="1123950" y="6493768"/>
            <a:ext cx="3187700" cy="341115"/>
          </a:xfrm>
        </p:spPr>
        <p:txBody>
          <a:bodyPr>
            <a:normAutofit fontScale="40000" lnSpcReduction="20000"/>
          </a:bodyPr>
          <a:lstStyle/>
          <a:p>
            <a:pPr marL="0" indent="0">
              <a:buNone/>
            </a:pPr>
            <a:r>
              <a:rPr lang="en-US" sz="4800" dirty="0">
                <a:solidFill>
                  <a:schemeClr val="bg1"/>
                </a:solidFill>
                <a:latin typeface="Arial Narrow" panose="020B0606020202030204" pitchFamily="34" charset="0"/>
              </a:rPr>
              <a:t>PRINCIPLES OF ECONOMICS</a:t>
            </a:r>
            <a:endParaRPr lang="en-US" sz="3600" dirty="0">
              <a:solidFill>
                <a:schemeClr val="bg1"/>
              </a:solidFill>
            </a:endParaRPr>
          </a:p>
        </p:txBody>
      </p:sp>
      <p:sp>
        <p:nvSpPr>
          <p:cNvPr id="4" name="Content Placeholder 3"/>
          <p:cNvSpPr>
            <a:spLocks noGrp="1"/>
          </p:cNvSpPr>
          <p:nvPr>
            <p:ph sz="quarter" idx="13"/>
          </p:nvPr>
        </p:nvSpPr>
        <p:spPr>
          <a:xfrm>
            <a:off x="5446207" y="6576974"/>
            <a:ext cx="3695589" cy="260426"/>
          </a:xfrm>
        </p:spPr>
        <p:txBody>
          <a:bodyPr>
            <a:noAutofit/>
          </a:bodyPr>
          <a:lstStyle/>
          <a:p>
            <a:pPr marL="0" indent="0">
              <a:buNone/>
            </a:pPr>
            <a:r>
              <a:rPr lang="en-US" sz="1200" dirty="0">
                <a:solidFill>
                  <a:schemeClr val="bg1"/>
                </a:solidFill>
              </a:rPr>
              <a:t>Betsey Stevenson – Justin Wolfers | Second Edition</a:t>
            </a:r>
            <a:endParaRPr lang="en-US" sz="1200" dirty="0"/>
          </a:p>
        </p:txBody>
      </p:sp>
      <p:sp>
        <p:nvSpPr>
          <p:cNvPr id="5" name="Content Placeholder 4"/>
          <p:cNvSpPr>
            <a:spLocks noGrp="1"/>
          </p:cNvSpPr>
          <p:nvPr>
            <p:ph sz="quarter" idx="14"/>
          </p:nvPr>
        </p:nvSpPr>
        <p:spPr>
          <a:xfrm rot="16200000" flipH="1">
            <a:off x="7425257" y="4631267"/>
            <a:ext cx="3348182" cy="314272"/>
          </a:xfrm>
        </p:spPr>
        <p:txBody>
          <a:bodyPr>
            <a:normAutofit/>
          </a:bodyPr>
          <a:lstStyle/>
          <a:p>
            <a:pPr marL="0" indent="0">
              <a:buNone/>
            </a:pPr>
            <a:r>
              <a:rPr lang="en-US" sz="600" dirty="0">
                <a:solidFill>
                  <a:schemeClr val="bg1"/>
                </a:solidFill>
              </a:rPr>
              <a:t>Copyright © 2023 by Macmillan Learning. All rights reserved</a:t>
            </a:r>
          </a:p>
        </p:txBody>
      </p:sp>
    </p:spTree>
    <p:extLst>
      <p:ext uri="{BB962C8B-B14F-4D97-AF65-F5344CB8AC3E}">
        <p14:creationId xmlns:p14="http://schemas.microsoft.com/office/powerpoint/2010/main" val="2935306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8572-4240-41D5-9B33-AE2DBB3286E9}"/>
              </a:ext>
            </a:extLst>
          </p:cNvPr>
          <p:cNvSpPr>
            <a:spLocks noGrp="1"/>
          </p:cNvSpPr>
          <p:nvPr>
            <p:ph type="title"/>
          </p:nvPr>
        </p:nvSpPr>
        <p:spPr/>
        <p:txBody>
          <a:bodyPr>
            <a:noAutofit/>
          </a:bodyPr>
          <a:lstStyle/>
          <a:p>
            <a:r>
              <a:rPr lang="en-US" dirty="0"/>
              <a:t>The Fed Model - Step 3</a:t>
            </a:r>
          </a:p>
        </p:txBody>
      </p:sp>
      <p:pic>
        <p:nvPicPr>
          <p:cNvPr id="5" name="Picture Placeholder 4" descr="Figure 1 is titled &quot;The Fed Model.&quot; The image depicts a graph. The horizontal axis is labeled &quot;Output gap (GDP, relative to potential GDP),&quot; and the vertical axis is labeled &quot;Real interest rate.&quot; Above the image says: &quot;Use the I S-MP framework to find the output gap and the Phillips curve to forecast unexpected inflation.&quot; &#10;&#10;On the right side is says &quot;Start by finding the output gap:&quot; and continues with part A &quot;Find equilibrium at the point where the I S curve intersects the MP curve.&quot; On the left the graph depicts a descending I S curve.&#10;&#10;Part B on the right side says to &quot;Look to the left at the vertical axis to find real interest rate, which is 4%.&quot; This is depicted in the graph on the left with a MP curve at 4% at a constant real interest rate.&#10;&#10;Part C on the right side states to &quot;Then look down at the horizontal axis to find the output gap, which is -5%.&quot; This is depicted on the graph on the left where the MP curve intersects the I S curve where the real interest rate is at 4% and the output gap -5%.">
            <a:extLst>
              <a:ext uri="{FF2B5EF4-FFF2-40B4-BE49-F238E27FC236}">
                <a16:creationId xmlns:a16="http://schemas.microsoft.com/office/drawing/2014/main" id="{1F69D36E-8C00-4FE1-9696-EA1F0640E554}"/>
              </a:ext>
            </a:extLst>
          </p:cNvPr>
          <p:cNvPicPr>
            <a:picLocks noGrp="1" noChangeAspect="1"/>
          </p:cNvPicPr>
          <p:nvPr>
            <p:ph type="pic" sz="quarter" idx="10"/>
          </p:nvPr>
        </p:nvPicPr>
        <p:blipFill>
          <a:blip r:embed="rId3"/>
          <a:stretch>
            <a:fillRect/>
          </a:stretch>
        </p:blipFill>
        <p:spPr>
          <a:xfrm>
            <a:off x="773430" y="1562525"/>
            <a:ext cx="7597140" cy="4267200"/>
          </a:xfrm>
          <a:prstGeom prst="rect">
            <a:avLst/>
          </a:prstGeom>
        </p:spPr>
      </p:pic>
    </p:spTree>
    <p:extLst>
      <p:ext uri="{BB962C8B-B14F-4D97-AF65-F5344CB8AC3E}">
        <p14:creationId xmlns:p14="http://schemas.microsoft.com/office/powerpoint/2010/main" val="2714731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8572-4240-41D5-9B33-AE2DBB3286E9}"/>
              </a:ext>
            </a:extLst>
          </p:cNvPr>
          <p:cNvSpPr>
            <a:spLocks noGrp="1"/>
          </p:cNvSpPr>
          <p:nvPr>
            <p:ph type="title"/>
          </p:nvPr>
        </p:nvSpPr>
        <p:spPr/>
        <p:txBody>
          <a:bodyPr>
            <a:noAutofit/>
          </a:bodyPr>
          <a:lstStyle/>
          <a:p>
            <a:r>
              <a:rPr lang="en-US" dirty="0"/>
              <a:t>The Fed Model - Step 4</a:t>
            </a:r>
          </a:p>
        </p:txBody>
      </p:sp>
      <p:pic>
        <p:nvPicPr>
          <p:cNvPr id="6" name="Picture Placeholder 5" descr="Figure 1 is titled &quot;The Fed Model.&quot; The image depicts a graph. The horizontal axis is labeled &quot;Output gap (GDP, relative to potential GDP),&quot; and the vertical axis is labeled &quot;Real interest rate.&quot; Above the image says: &quot;Use the I S-MP framework to find the output gap and the Phillips curve to forecast unexpected inflation.&quot; &#10;&#10;On the right side is says &quot;Start by finding the output gap:&quot; and continues with part A &quot;Find equilibrium at the point where the I S curve intersects the MP curve.&quot; On the left the graph depicts a descending I S curve.&#10;&#10;Part B on the right side says to &quot;Look to the left at the vertical axis to find real interest rate, which is 4%.&quot; This is depicted in the graph on the left with a MP curve at 4% at a constant real interest rate.&#10;&#10;Part C on the right side states to &quot;Then look down at the horizontal axis to find the output gap, which is -5%.&quot; This is depicted on the graph on the left where the MP curve intersects the I S curve where the real interest rate is at 4% and the output gap -5%. &#10;&#10;On the right side towards the middle of the figure states to &quot;Next, assess inflation&quot; and part D states &quot;Trace the output gap down to the lower graph.&quot; On the left side graph two is depicted. The horizontal axis is labeled &quot;Output gap (GDP, relative to potential GDP),&quot; and the vertical axis is labeled &quot;Unexpected inflation (Inflation - expected inflation).&quot; The output gap of -5% from the first graph is reflected in the second graph by a dashed line drawn from the point marked to the first graph to the Phillips curve found in the second graph. &#10;&#10;Part E on the right side states: &quot;Find the point on the Phillips curve with the same output gap.&quot; This is depicted on the bottom graph, where an ascending Phillips curve is drawn that intersect the dashed line that marks the -5% output gap.">
            <a:extLst>
              <a:ext uri="{FF2B5EF4-FFF2-40B4-BE49-F238E27FC236}">
                <a16:creationId xmlns:a16="http://schemas.microsoft.com/office/drawing/2014/main" id="{EFE7C123-A5FA-4079-A325-781E0034E84E}"/>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550045" y="1683794"/>
            <a:ext cx="4075995" cy="4568655"/>
          </a:xfrm>
          <a:prstGeom prst="rect">
            <a:avLst/>
          </a:prstGeom>
        </p:spPr>
      </p:pic>
    </p:spTree>
    <p:extLst>
      <p:ext uri="{BB962C8B-B14F-4D97-AF65-F5344CB8AC3E}">
        <p14:creationId xmlns:p14="http://schemas.microsoft.com/office/powerpoint/2010/main" val="4013970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8572-4240-41D5-9B33-AE2DBB3286E9}"/>
              </a:ext>
            </a:extLst>
          </p:cNvPr>
          <p:cNvSpPr>
            <a:spLocks noGrp="1"/>
          </p:cNvSpPr>
          <p:nvPr>
            <p:ph type="title"/>
          </p:nvPr>
        </p:nvSpPr>
        <p:spPr/>
        <p:txBody>
          <a:bodyPr>
            <a:noAutofit/>
          </a:bodyPr>
          <a:lstStyle/>
          <a:p>
            <a:r>
              <a:rPr lang="en-US" dirty="0"/>
              <a:t>The Fed Model - Step 5</a:t>
            </a:r>
          </a:p>
        </p:txBody>
      </p:sp>
      <p:pic>
        <p:nvPicPr>
          <p:cNvPr id="7" name="Picture Placeholder 6" descr="Figure 1 is titled &quot;The Fed Model.&quot; The image depicts a graph. The horizontal axis is labeled &quot;Output gap (GDP, relative to potential GDP),&quot; and the vertical axis is labeled &quot;Real interest rate.&quot; Above the image says: &quot;Use the I S-MP framework to find the output gap and the Phillips curve to forecast unexpected inflation.&quot; &#10;&#10;On the right side is says &quot;Start by finding the output gap:&quot; and continues with part A &quot;Find equilibrium at the point where the I S curve intersects the MP curve.&quot; On the left the graph depicts a descending I S curve.&#10;&#10;Part B on the right side says to &quot;Look to the left at the vertical axis to find real interest rate, which is 4%.&quot; This is depicted in the graph on the left with a MP curve at 4% at a constant real interest rate.&#10;&#10;Part C on the right side states to &quot;Then look down at the horizontal axis to find the output gap, which is -5%.&quot; This is depicted on the graph on the left where the MP curve intersects the I S curve where the real interest rate is at 4% and the output gap -5%. &#10;&#10;On the right side towards the middle of the figure states to &quot;Next, assess inflation&quot; and part D states &quot;Trace the output gap down to the lower graph.&quot; On the left side graph two is depicted. The horizontal axis is labeled &quot;Output gap (GDP, relative to potential GDP),&quot; and the vertical axis is labeled &quot;Unexpected inflation (Inflation - expected inflation).&quot; The output gap of -5% from the first graph is reflected in the second graph by a dashed line drawn from the point marked to the first graph to the Phillips curve found in the second graph. &#10;&#10;Part E on the right side states: &quot;Find the point on the Phillips curve with the same output gap.&quot; This is depicted on the bottom graph, where an ascending Phillips curve is drawn that intersect the dashed line that marks the -5% output gap. &#10;&#10;Part F states to &quot;Look to the left at the vertical axis to find unexpected inflation, which is -1%.&quot; On the second graph the unexpected inflation is show at -1% and intersects with the Phillips curve and the -5% output gap.">
            <a:extLst>
              <a:ext uri="{FF2B5EF4-FFF2-40B4-BE49-F238E27FC236}">
                <a16:creationId xmlns:a16="http://schemas.microsoft.com/office/drawing/2014/main" id="{74CC2180-E799-473E-BBC7-A516B8949F5E}"/>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580204" y="1683794"/>
            <a:ext cx="4079844" cy="4568655"/>
          </a:xfrm>
          <a:prstGeom prst="rect">
            <a:avLst/>
          </a:prstGeom>
        </p:spPr>
      </p:pic>
    </p:spTree>
    <p:extLst>
      <p:ext uri="{BB962C8B-B14F-4D97-AF65-F5344CB8AC3E}">
        <p14:creationId xmlns:p14="http://schemas.microsoft.com/office/powerpoint/2010/main" val="1902577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8572-4240-41D5-9B33-AE2DBB3286E9}"/>
              </a:ext>
            </a:extLst>
          </p:cNvPr>
          <p:cNvSpPr>
            <a:spLocks noGrp="1"/>
          </p:cNvSpPr>
          <p:nvPr>
            <p:ph type="title"/>
          </p:nvPr>
        </p:nvSpPr>
        <p:spPr/>
        <p:txBody>
          <a:bodyPr>
            <a:noAutofit/>
          </a:bodyPr>
          <a:lstStyle/>
          <a:p>
            <a:r>
              <a:rPr lang="en-US" dirty="0"/>
              <a:t>The Fed Model - Step 6</a:t>
            </a:r>
          </a:p>
        </p:txBody>
      </p:sp>
      <p:pic>
        <p:nvPicPr>
          <p:cNvPr id="6" name="Picture Placeholder 5" descr="Figure 1 is titled &quot;The Fed Model.&quot; The image depicts a graph. The horizontal axis is labeled &quot;Output gap (GDP, relative to potential GDP),&quot; and the vertical axis is labeled &quot;Real interest rate.&quot; Above the image says: &quot;Use the I S-MP framework to find the output gap and the Phillips curve to forecast unexpected inflation.&quot; &#10;&#10;On the right side is says &quot;Start by finding the output gap:&quot; and continues with part A &quot;Find equilibrium at the point where the I S curve intersects the MP curve.&quot; On the left the graph depicts a descending I S curve.&#10;&#10;Part B on the right side says to &quot;Look to the left at the vertical axis to find real interest rate, which is 4%.&quot; This is depicted in the graph on the left with a MP curve at 4% at a constant real interest rate.&#10;&#10;Part C on the right side states to &quot;Then look down at the horizontal axis to find the output gap, which is -5%.&quot; This is depicted on the graph on the left where the MP curve intersects the I S curve where the real interest rate is at 4% and the output gap -5%. &#10;&#10;On the right side towards the middle of the figure states to &quot;Next, assess inflation&quot; and part D states &quot;Trace the output gap down to the lower graph.&quot; On the left side graph two is depicted. The horizontal axis is labeled &quot;Output gap (GDP, relative to potential GDP),&quot; and the vertical axis is labeled &quot;Unexpected inflation (Inflation - expected inflation).&quot; The output gap of -5% from the first graph is reflected in the second graph by a dashed line drawn from the point marked to the first graph to the Phillips curve found in the second graph. &#10;&#10;Part E on the right side states: &quot;Find the point on the Phillips curve with the same output gap.&quot; This is depicted on the bottom graph, where an ascending Phillips curve is drawn that intersect the dashed line that marks the -5% output gap. &#10;&#10;Part F states to &quot;Look to the left at the vertical axis to find unexpected inflation, which is -1%.&quot; On the second graph the unexpected inflation is show at -1% and intersects with the Phillips curve and the -5% output gap. &#10;&#10;Part G states &quot;Calcualte Actual inflation = Unexpected inflation + Expected inflation.&quot; On the second graph the equation is depicted.">
            <a:extLst>
              <a:ext uri="{FF2B5EF4-FFF2-40B4-BE49-F238E27FC236}">
                <a16:creationId xmlns:a16="http://schemas.microsoft.com/office/drawing/2014/main" id="{457A440D-BF50-43AC-AD94-E3F06B4D095E}"/>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516036" y="1602320"/>
            <a:ext cx="4079844" cy="4568655"/>
          </a:xfrm>
          <a:prstGeom prst="rect">
            <a:avLst/>
          </a:prstGeom>
        </p:spPr>
      </p:pic>
    </p:spTree>
    <p:extLst>
      <p:ext uri="{BB962C8B-B14F-4D97-AF65-F5344CB8AC3E}">
        <p14:creationId xmlns:p14="http://schemas.microsoft.com/office/powerpoint/2010/main" val="534368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D925B-4EC2-4F3E-A393-54C342A6D078}"/>
              </a:ext>
            </a:extLst>
          </p:cNvPr>
          <p:cNvSpPr>
            <a:spLocks noGrp="1"/>
          </p:cNvSpPr>
          <p:nvPr>
            <p:ph type="title"/>
          </p:nvPr>
        </p:nvSpPr>
        <p:spPr/>
        <p:txBody>
          <a:bodyPr>
            <a:normAutofit fontScale="90000"/>
          </a:bodyPr>
          <a:lstStyle/>
          <a:p>
            <a:r>
              <a:rPr lang="en-US" dirty="0"/>
              <a:t>Three Types of Macroeconomic Shocks</a:t>
            </a:r>
          </a:p>
        </p:txBody>
      </p:sp>
      <p:sp>
        <p:nvSpPr>
          <p:cNvPr id="3" name="Content Placeholder 2">
            <a:extLst>
              <a:ext uri="{FF2B5EF4-FFF2-40B4-BE49-F238E27FC236}">
                <a16:creationId xmlns:a16="http://schemas.microsoft.com/office/drawing/2014/main" id="{03F7D5AF-C692-46E3-8EFE-6F52C8322199}"/>
              </a:ext>
            </a:extLst>
          </p:cNvPr>
          <p:cNvSpPr>
            <a:spLocks noGrp="1"/>
          </p:cNvSpPr>
          <p:nvPr>
            <p:ph idx="1"/>
          </p:nvPr>
        </p:nvSpPr>
        <p:spPr/>
        <p:txBody>
          <a:bodyPr>
            <a:normAutofit/>
          </a:bodyPr>
          <a:lstStyle/>
          <a:p>
            <a:pPr marL="514350" indent="-514350">
              <a:buFont typeface="+mj-lt"/>
              <a:buAutoNum type="arabicPeriod"/>
            </a:pPr>
            <a:r>
              <a:rPr lang="en-US" dirty="0"/>
              <a:t>Financial shocks</a:t>
            </a:r>
          </a:p>
          <a:p>
            <a:pPr marL="514350" indent="-514350">
              <a:buFont typeface="+mj-lt"/>
              <a:buAutoNum type="arabicPeriod"/>
            </a:pPr>
            <a:r>
              <a:rPr lang="en-US" dirty="0"/>
              <a:t>Spending shocks</a:t>
            </a:r>
          </a:p>
          <a:p>
            <a:pPr marL="514350" indent="-514350">
              <a:spcAft>
                <a:spcPts val="3000"/>
              </a:spcAft>
              <a:buFont typeface="+mj-lt"/>
              <a:buAutoNum type="arabicPeriod"/>
            </a:pPr>
            <a:r>
              <a:rPr lang="en-US" dirty="0"/>
              <a:t>Supply shocks</a:t>
            </a:r>
          </a:p>
          <a:p>
            <a:pPr marL="0" indent="0">
              <a:buNone/>
            </a:pPr>
            <a:r>
              <a:rPr lang="en-US" dirty="0"/>
              <a:t>The Fed model brings together three curves, which are shifted by these three kinds of shocks.</a:t>
            </a:r>
          </a:p>
        </p:txBody>
      </p:sp>
    </p:spTree>
    <p:extLst>
      <p:ext uri="{BB962C8B-B14F-4D97-AF65-F5344CB8AC3E}">
        <p14:creationId xmlns:p14="http://schemas.microsoft.com/office/powerpoint/2010/main" val="3999846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8572-4240-41D5-9B33-AE2DBB3286E9}"/>
              </a:ext>
            </a:extLst>
          </p:cNvPr>
          <p:cNvSpPr>
            <a:spLocks noGrp="1"/>
          </p:cNvSpPr>
          <p:nvPr>
            <p:ph type="title"/>
          </p:nvPr>
        </p:nvSpPr>
        <p:spPr/>
        <p:txBody>
          <a:bodyPr>
            <a:noAutofit/>
          </a:bodyPr>
          <a:lstStyle/>
          <a:p>
            <a:r>
              <a:rPr lang="en-US" dirty="0"/>
              <a:t>The Complete Fed Model Framework</a:t>
            </a:r>
          </a:p>
        </p:txBody>
      </p:sp>
      <p:pic>
        <p:nvPicPr>
          <p:cNvPr id="7" name="Picture Placeholder 6" descr="An illustration shows the effect of economic shocks on the Fed model. Real federal funds rate (MP curve) leads to Real interest rate. An arrow labeled shift in MP curve with a textbox reads Financial shocks, Borrowing conditions: &lt;Bullet&gt; Monetary policy &lt;Bullet&gt; Financial markets and the risk premium.&#10;Real interest rate in turn leads to Output gap (IS Curve). An arrow labeled shift in IS curve with a textbox reads Spending shocks, Aggregate expenditure: &#10;&lt;Bullet&gt;Consumption&#10;&lt;Bullet&gt;Investment&#10;&lt;Bullet&gt;Government purchases&#10;&lt;Bullet&gt;Net exports&#10;This leads to Unexpected inflation (Phillips curve), which in addition with expected inflation leads to Inflation.&#10;An arrow labeled shift in MP curve with a textbox reads Supply shocks, Production costs:&#10;&lt;Bullet&gt;Input prices&#10;&lt;Bullet&gt;Productivity&#10;&lt;Bullet&gt;Exchange rates">
            <a:extLst>
              <a:ext uri="{FF2B5EF4-FFF2-40B4-BE49-F238E27FC236}">
                <a16:creationId xmlns:a16="http://schemas.microsoft.com/office/drawing/2014/main" id="{219E8637-E095-4B8C-94D5-100AF465233D}"/>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1097568" y="1697879"/>
            <a:ext cx="6948865" cy="3462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147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D925B-4EC2-4F3E-A393-54C342A6D078}"/>
              </a:ext>
            </a:extLst>
          </p:cNvPr>
          <p:cNvSpPr>
            <a:spLocks noGrp="1"/>
          </p:cNvSpPr>
          <p:nvPr>
            <p:ph type="title"/>
          </p:nvPr>
        </p:nvSpPr>
        <p:spPr/>
        <p:txBody>
          <a:bodyPr>
            <a:normAutofit fontScale="90000"/>
          </a:bodyPr>
          <a:lstStyle/>
          <a:p>
            <a:r>
              <a:rPr lang="en-US" dirty="0"/>
              <a:t>Macroeconomic Shock 1: Financial Shocks</a:t>
            </a:r>
          </a:p>
        </p:txBody>
      </p:sp>
      <p:sp>
        <p:nvSpPr>
          <p:cNvPr id="3" name="Content Placeholder 2">
            <a:extLst>
              <a:ext uri="{FF2B5EF4-FFF2-40B4-BE49-F238E27FC236}">
                <a16:creationId xmlns:a16="http://schemas.microsoft.com/office/drawing/2014/main" id="{03F7D5AF-C692-46E3-8EFE-6F52C8322199}"/>
              </a:ext>
            </a:extLst>
          </p:cNvPr>
          <p:cNvSpPr>
            <a:spLocks noGrp="1"/>
          </p:cNvSpPr>
          <p:nvPr>
            <p:ph idx="1"/>
          </p:nvPr>
        </p:nvSpPr>
        <p:spPr/>
        <p:txBody>
          <a:bodyPr>
            <a:normAutofit/>
          </a:bodyPr>
          <a:lstStyle/>
          <a:p>
            <a:pPr marL="0" indent="0" algn="ctr">
              <a:spcAft>
                <a:spcPts val="1800"/>
              </a:spcAft>
              <a:buNone/>
            </a:pPr>
            <a:r>
              <a:rPr lang="en-US" dirty="0"/>
              <a:t>A </a:t>
            </a:r>
            <a:r>
              <a:rPr lang="en-US" b="1" dirty="0"/>
              <a:t>financial shock</a:t>
            </a:r>
            <a:r>
              <a:rPr lang="en-US" dirty="0"/>
              <a:t> is any change in borrowing conditions that alters the real interest rate at which people can borrow.</a:t>
            </a:r>
          </a:p>
          <a:p>
            <a:pPr marL="0" indent="0" algn="ctr">
              <a:spcAft>
                <a:spcPts val="1800"/>
              </a:spcAft>
              <a:buNone/>
            </a:pPr>
            <a:r>
              <a:rPr lang="en-US" dirty="0"/>
              <a:t>Financial shocks shift the MP curve.</a:t>
            </a:r>
          </a:p>
        </p:txBody>
      </p:sp>
    </p:spTree>
    <p:extLst>
      <p:ext uri="{BB962C8B-B14F-4D97-AF65-F5344CB8AC3E}">
        <p14:creationId xmlns:p14="http://schemas.microsoft.com/office/powerpoint/2010/main" val="2333426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D925B-4EC2-4F3E-A393-54C342A6D078}"/>
              </a:ext>
            </a:extLst>
          </p:cNvPr>
          <p:cNvSpPr>
            <a:spLocks noGrp="1"/>
          </p:cNvSpPr>
          <p:nvPr>
            <p:ph type="title"/>
          </p:nvPr>
        </p:nvSpPr>
        <p:spPr/>
        <p:txBody>
          <a:bodyPr>
            <a:normAutofit fontScale="90000"/>
          </a:bodyPr>
          <a:lstStyle/>
          <a:p>
            <a:r>
              <a:rPr lang="en-US" dirty="0"/>
              <a:t>Macroeconomic Shock 2: Spending Shocks</a:t>
            </a:r>
          </a:p>
        </p:txBody>
      </p:sp>
      <p:sp>
        <p:nvSpPr>
          <p:cNvPr id="3" name="Content Placeholder 2">
            <a:extLst>
              <a:ext uri="{FF2B5EF4-FFF2-40B4-BE49-F238E27FC236}">
                <a16:creationId xmlns:a16="http://schemas.microsoft.com/office/drawing/2014/main" id="{03F7D5AF-C692-46E3-8EFE-6F52C8322199}"/>
              </a:ext>
            </a:extLst>
          </p:cNvPr>
          <p:cNvSpPr>
            <a:spLocks noGrp="1"/>
          </p:cNvSpPr>
          <p:nvPr>
            <p:ph idx="1"/>
          </p:nvPr>
        </p:nvSpPr>
        <p:spPr/>
        <p:txBody>
          <a:bodyPr>
            <a:normAutofit/>
          </a:bodyPr>
          <a:lstStyle/>
          <a:p>
            <a:pPr marL="0" indent="0" algn="ctr">
              <a:spcAft>
                <a:spcPts val="1800"/>
              </a:spcAft>
              <a:buNone/>
            </a:pPr>
            <a:r>
              <a:rPr lang="en-US" dirty="0"/>
              <a:t>A </a:t>
            </a:r>
            <a:r>
              <a:rPr lang="en-US" b="1" dirty="0"/>
              <a:t>spending shock </a:t>
            </a:r>
            <a:r>
              <a:rPr lang="en-US" dirty="0"/>
              <a:t>is any change in aggregate expenditures at a given real interest rate and level of income.</a:t>
            </a:r>
          </a:p>
          <a:p>
            <a:pPr marL="0" indent="0" algn="ctr">
              <a:spcAft>
                <a:spcPts val="1800"/>
              </a:spcAft>
              <a:buNone/>
            </a:pPr>
            <a:r>
              <a:rPr lang="en-US" dirty="0"/>
              <a:t>Spending shocks shift the IS curve.</a:t>
            </a:r>
          </a:p>
        </p:txBody>
      </p:sp>
    </p:spTree>
    <p:extLst>
      <p:ext uri="{BB962C8B-B14F-4D97-AF65-F5344CB8AC3E}">
        <p14:creationId xmlns:p14="http://schemas.microsoft.com/office/powerpoint/2010/main" val="2712538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D925B-4EC2-4F3E-A393-54C342A6D078}"/>
              </a:ext>
            </a:extLst>
          </p:cNvPr>
          <p:cNvSpPr>
            <a:spLocks noGrp="1"/>
          </p:cNvSpPr>
          <p:nvPr>
            <p:ph type="title"/>
          </p:nvPr>
        </p:nvSpPr>
        <p:spPr/>
        <p:txBody>
          <a:bodyPr>
            <a:normAutofit fontScale="90000"/>
          </a:bodyPr>
          <a:lstStyle/>
          <a:p>
            <a:r>
              <a:rPr lang="en-US" dirty="0"/>
              <a:t>Macroeconomic Shock 3: Supply Shocks</a:t>
            </a:r>
          </a:p>
        </p:txBody>
      </p:sp>
      <p:sp>
        <p:nvSpPr>
          <p:cNvPr id="3" name="Content Placeholder 2">
            <a:extLst>
              <a:ext uri="{FF2B5EF4-FFF2-40B4-BE49-F238E27FC236}">
                <a16:creationId xmlns:a16="http://schemas.microsoft.com/office/drawing/2014/main" id="{03F7D5AF-C692-46E3-8EFE-6F52C8322199}"/>
              </a:ext>
            </a:extLst>
          </p:cNvPr>
          <p:cNvSpPr>
            <a:spLocks noGrp="1"/>
          </p:cNvSpPr>
          <p:nvPr>
            <p:ph idx="1"/>
          </p:nvPr>
        </p:nvSpPr>
        <p:spPr/>
        <p:txBody>
          <a:bodyPr>
            <a:normAutofit/>
          </a:bodyPr>
          <a:lstStyle/>
          <a:p>
            <a:pPr marL="0" indent="0" algn="ctr">
              <a:spcAft>
                <a:spcPts val="1800"/>
              </a:spcAft>
              <a:buNone/>
            </a:pPr>
            <a:r>
              <a:rPr lang="en-US" dirty="0"/>
              <a:t>A </a:t>
            </a:r>
            <a:r>
              <a:rPr lang="en-US" b="1" dirty="0"/>
              <a:t>supply shock </a:t>
            </a:r>
            <a:r>
              <a:rPr lang="en-US" dirty="0"/>
              <a:t>is any change in production costs that leads suppliers to change the prices they charge at any given level of output.</a:t>
            </a:r>
          </a:p>
          <a:p>
            <a:pPr marL="0" indent="0" algn="ctr">
              <a:spcAft>
                <a:spcPts val="1800"/>
              </a:spcAft>
              <a:buNone/>
            </a:pPr>
            <a:r>
              <a:rPr lang="en-US" dirty="0"/>
              <a:t>Supply shocks shift the Phillips curve.</a:t>
            </a:r>
          </a:p>
        </p:txBody>
      </p:sp>
    </p:spTree>
    <p:extLst>
      <p:ext uri="{BB962C8B-B14F-4D97-AF65-F5344CB8AC3E}">
        <p14:creationId xmlns:p14="http://schemas.microsoft.com/office/powerpoint/2010/main" val="2807837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4DCFA-75D8-4A41-9B36-5D188F88A3C9}"/>
              </a:ext>
            </a:extLst>
          </p:cNvPr>
          <p:cNvSpPr>
            <a:spLocks noGrp="1"/>
          </p:cNvSpPr>
          <p:nvPr>
            <p:ph type="title"/>
          </p:nvPr>
        </p:nvSpPr>
        <p:spPr/>
        <p:txBody>
          <a:bodyPr/>
          <a:lstStyle/>
          <a:p>
            <a:r>
              <a:rPr lang="en-US" dirty="0"/>
              <a:t>Clicker question (1 of 5)</a:t>
            </a:r>
          </a:p>
        </p:txBody>
      </p:sp>
      <p:sp>
        <p:nvSpPr>
          <p:cNvPr id="3" name="Content Placeholder 2">
            <a:extLst>
              <a:ext uri="{FF2B5EF4-FFF2-40B4-BE49-F238E27FC236}">
                <a16:creationId xmlns:a16="http://schemas.microsoft.com/office/drawing/2014/main" id="{D1C9038D-325B-46E4-A764-91D0D1CD2759}"/>
              </a:ext>
            </a:extLst>
          </p:cNvPr>
          <p:cNvSpPr>
            <a:spLocks noGrp="1"/>
          </p:cNvSpPr>
          <p:nvPr>
            <p:ph idx="1"/>
          </p:nvPr>
        </p:nvSpPr>
        <p:spPr>
          <a:xfrm>
            <a:off x="457200" y="1600201"/>
            <a:ext cx="8039100" cy="1244599"/>
          </a:xfrm>
        </p:spPr>
        <p:txBody>
          <a:bodyPr>
            <a:noAutofit/>
          </a:bodyPr>
          <a:lstStyle/>
          <a:p>
            <a:pPr marL="0" indent="0">
              <a:buNone/>
            </a:pPr>
            <a:r>
              <a:rPr lang="en-US" sz="2600" dirty="0"/>
              <a:t>The Chinese government eliminates the tariffs it charges on goods exported from the United States. This is illustrated in the Fed model by shifting the</a:t>
            </a:r>
          </a:p>
        </p:txBody>
      </p:sp>
      <p:sp>
        <p:nvSpPr>
          <p:cNvPr id="8" name="Content Placeholder 7">
            <a:extLst>
              <a:ext uri="{FF2B5EF4-FFF2-40B4-BE49-F238E27FC236}">
                <a16:creationId xmlns:a16="http://schemas.microsoft.com/office/drawing/2014/main" id="{2D88370F-0F26-4E65-9680-A51FDDC6D5EF}"/>
              </a:ext>
            </a:extLst>
          </p:cNvPr>
          <p:cNvSpPr>
            <a:spLocks noGrp="1"/>
          </p:cNvSpPr>
          <p:nvPr>
            <p:ph idx="12"/>
          </p:nvPr>
        </p:nvSpPr>
        <p:spPr>
          <a:xfrm>
            <a:off x="457200" y="2964600"/>
            <a:ext cx="8229600" cy="2019382"/>
          </a:xfrm>
        </p:spPr>
        <p:txBody>
          <a:bodyPr>
            <a:noAutofit/>
          </a:bodyPr>
          <a:lstStyle/>
          <a:p>
            <a:pPr marL="514350" indent="-514350">
              <a:buFont typeface="+mj-lt"/>
              <a:buAutoNum type="alphaUcPeriod"/>
            </a:pPr>
            <a:r>
              <a:rPr lang="en-US" sz="2600" dirty="0"/>
              <a:t>IS curve upward.</a:t>
            </a:r>
          </a:p>
          <a:p>
            <a:pPr marL="514350" indent="-514350">
              <a:buFont typeface="+mj-lt"/>
              <a:buAutoNum type="alphaUcPeriod"/>
            </a:pPr>
            <a:r>
              <a:rPr lang="en-US" sz="2600" dirty="0"/>
              <a:t>IS curve downward.</a:t>
            </a:r>
          </a:p>
          <a:p>
            <a:pPr marL="514350" indent="-514350">
              <a:buFont typeface="+mj-lt"/>
              <a:buAutoNum type="alphaUcPeriod"/>
            </a:pPr>
            <a:r>
              <a:rPr lang="en-US" sz="2600" dirty="0"/>
              <a:t>Phillips curve upward.</a:t>
            </a:r>
          </a:p>
          <a:p>
            <a:pPr marL="514350" indent="-514350">
              <a:buFont typeface="+mj-lt"/>
              <a:buAutoNum type="alphaUcPeriod"/>
            </a:pPr>
            <a:r>
              <a:rPr lang="en-US" sz="2600" dirty="0"/>
              <a:t>Phillips curve downward.</a:t>
            </a:r>
          </a:p>
        </p:txBody>
      </p:sp>
      <p:pic>
        <p:nvPicPr>
          <p:cNvPr id="12" name="Picture 2" descr="A sta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120650" y="3045028"/>
            <a:ext cx="365792" cy="341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sz="quarter" idx="13"/>
          </p:nvPr>
        </p:nvSpPr>
        <p:spPr>
          <a:xfrm>
            <a:off x="3695981" y="3017315"/>
            <a:ext cx="2654577" cy="501818"/>
          </a:xfrm>
        </p:spPr>
        <p:txBody>
          <a:bodyPr>
            <a:normAutofit/>
          </a:bodyPr>
          <a:lstStyle/>
          <a:p>
            <a:pPr marL="0" indent="0">
              <a:buNone/>
            </a:pPr>
            <a:r>
              <a:rPr lang="en-US" sz="2400" dirty="0"/>
              <a:t>- Correct Answer</a:t>
            </a:r>
          </a:p>
        </p:txBody>
      </p:sp>
    </p:spTree>
    <p:extLst>
      <p:ext uri="{BB962C8B-B14F-4D97-AF65-F5344CB8AC3E}">
        <p14:creationId xmlns:p14="http://schemas.microsoft.com/office/powerpoint/2010/main" val="372346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Objective</a:t>
            </a:r>
          </a:p>
        </p:txBody>
      </p:sp>
      <p:sp>
        <p:nvSpPr>
          <p:cNvPr id="3" name="Content Placeholder 2"/>
          <p:cNvSpPr>
            <a:spLocks noGrp="1"/>
          </p:cNvSpPr>
          <p:nvPr>
            <p:ph idx="1"/>
          </p:nvPr>
        </p:nvSpPr>
        <p:spPr>
          <a:xfrm>
            <a:off x="457200" y="1600200"/>
            <a:ext cx="4114800" cy="4525963"/>
          </a:xfrm>
        </p:spPr>
        <p:txBody>
          <a:bodyPr>
            <a:noAutofit/>
          </a:bodyPr>
          <a:lstStyle/>
          <a:p>
            <a:pPr marL="0" indent="0">
              <a:buNone/>
            </a:pPr>
            <a:r>
              <a:rPr lang="en-US" sz="2600" dirty="0"/>
              <a:t>Put the pieces together into a complete model of the business cycle.</a:t>
            </a:r>
          </a:p>
        </p:txBody>
      </p:sp>
      <p:pic>
        <p:nvPicPr>
          <p:cNvPr id="8" name="Picture Placeholder 2" descr="A photo of the Philips economic computer.">
            <a:extLst>
              <a:ext uri="{FF2B5EF4-FFF2-40B4-BE49-F238E27FC236}">
                <a16:creationId xmlns:a16="http://schemas.microsoft.com/office/drawing/2014/main" id="{7F30551B-1811-4D27-A71E-7AB6F83B26BA}"/>
              </a:ext>
            </a:extLst>
          </p:cNvPr>
          <p:cNvPicPr>
            <a:picLocks noGrp="1" noChangeAspect="1" noChangeArrowheads="1"/>
          </p:cNvPicPr>
          <p:nvPr>
            <p:ph type="pic" sz="quarter" idx="11"/>
          </p:nvPr>
        </p:nvPicPr>
        <p:blipFill>
          <a:blip r:embed="rId3" cstate="print">
            <a:extLst>
              <a:ext uri="{28A0092B-C50C-407E-A947-70E740481C1C}">
                <a14:useLocalDpi xmlns:a14="http://schemas.microsoft.com/office/drawing/2010/main" val="0"/>
              </a:ext>
            </a:extLst>
          </a:blip>
          <a:stretch>
            <a:fillRect/>
          </a:stretch>
        </p:blipFill>
        <p:spPr bwMode="auto">
          <a:xfrm>
            <a:off x="4820711" y="1805602"/>
            <a:ext cx="3424428" cy="356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6068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4DCFA-75D8-4A41-9B36-5D188F88A3C9}"/>
              </a:ext>
            </a:extLst>
          </p:cNvPr>
          <p:cNvSpPr>
            <a:spLocks noGrp="1"/>
          </p:cNvSpPr>
          <p:nvPr>
            <p:ph type="title"/>
          </p:nvPr>
        </p:nvSpPr>
        <p:spPr/>
        <p:txBody>
          <a:bodyPr/>
          <a:lstStyle/>
          <a:p>
            <a:r>
              <a:rPr lang="en-US" dirty="0"/>
              <a:t>Clicker question (2 of 5)</a:t>
            </a:r>
          </a:p>
        </p:txBody>
      </p:sp>
      <p:sp>
        <p:nvSpPr>
          <p:cNvPr id="3" name="Content Placeholder 2">
            <a:extLst>
              <a:ext uri="{FF2B5EF4-FFF2-40B4-BE49-F238E27FC236}">
                <a16:creationId xmlns:a16="http://schemas.microsoft.com/office/drawing/2014/main" id="{D1C9038D-325B-46E4-A764-91D0D1CD2759}"/>
              </a:ext>
            </a:extLst>
          </p:cNvPr>
          <p:cNvSpPr>
            <a:spLocks noGrp="1"/>
          </p:cNvSpPr>
          <p:nvPr>
            <p:ph idx="1"/>
          </p:nvPr>
        </p:nvSpPr>
        <p:spPr>
          <a:xfrm>
            <a:off x="457200" y="1600201"/>
            <a:ext cx="8039100" cy="1244599"/>
          </a:xfrm>
        </p:spPr>
        <p:txBody>
          <a:bodyPr>
            <a:noAutofit/>
          </a:bodyPr>
          <a:lstStyle/>
          <a:p>
            <a:pPr marL="0" indent="0">
              <a:buNone/>
            </a:pPr>
            <a:r>
              <a:rPr lang="en-US" sz="2600" dirty="0"/>
              <a:t>Improvements in manufacturing technology increase the productivity of many American firms. This is illustrated in the Fed model by shifting the</a:t>
            </a:r>
          </a:p>
        </p:txBody>
      </p:sp>
      <p:sp>
        <p:nvSpPr>
          <p:cNvPr id="8" name="Content Placeholder 7">
            <a:extLst>
              <a:ext uri="{FF2B5EF4-FFF2-40B4-BE49-F238E27FC236}">
                <a16:creationId xmlns:a16="http://schemas.microsoft.com/office/drawing/2014/main" id="{2D88370F-0F26-4E65-9680-A51FDDC6D5EF}"/>
              </a:ext>
            </a:extLst>
          </p:cNvPr>
          <p:cNvSpPr>
            <a:spLocks noGrp="1"/>
          </p:cNvSpPr>
          <p:nvPr>
            <p:ph idx="12"/>
          </p:nvPr>
        </p:nvSpPr>
        <p:spPr>
          <a:xfrm>
            <a:off x="457200" y="2964600"/>
            <a:ext cx="8229600" cy="2019382"/>
          </a:xfrm>
        </p:spPr>
        <p:txBody>
          <a:bodyPr>
            <a:noAutofit/>
          </a:bodyPr>
          <a:lstStyle/>
          <a:p>
            <a:pPr marL="514350" indent="-514350">
              <a:buFont typeface="+mj-lt"/>
              <a:buAutoNum type="alphaUcPeriod"/>
            </a:pPr>
            <a:r>
              <a:rPr lang="en-US" sz="2600" dirty="0"/>
              <a:t>IS curve upward.</a:t>
            </a:r>
          </a:p>
          <a:p>
            <a:pPr marL="514350" indent="-514350">
              <a:buFont typeface="+mj-lt"/>
              <a:buAutoNum type="alphaUcPeriod"/>
            </a:pPr>
            <a:r>
              <a:rPr lang="en-US" sz="2600" dirty="0"/>
              <a:t>IS curve downward.</a:t>
            </a:r>
          </a:p>
          <a:p>
            <a:pPr marL="514350" indent="-514350">
              <a:buFont typeface="+mj-lt"/>
              <a:buAutoNum type="alphaUcPeriod"/>
            </a:pPr>
            <a:r>
              <a:rPr lang="en-US" sz="2600" dirty="0"/>
              <a:t>Phillips curve upward.</a:t>
            </a:r>
          </a:p>
          <a:p>
            <a:pPr marL="514350" indent="-514350">
              <a:buFont typeface="+mj-lt"/>
              <a:buAutoNum type="alphaUcPeriod"/>
            </a:pPr>
            <a:r>
              <a:rPr lang="en-US" sz="2600" dirty="0"/>
              <a:t>Phillips curve downward.</a:t>
            </a:r>
          </a:p>
        </p:txBody>
      </p:sp>
      <p:pic>
        <p:nvPicPr>
          <p:cNvPr id="12" name="Picture 2" descr="A sta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91408" y="4421906"/>
            <a:ext cx="365792" cy="341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sz="quarter" idx="13"/>
          </p:nvPr>
        </p:nvSpPr>
        <p:spPr>
          <a:xfrm>
            <a:off x="4771155" y="4421906"/>
            <a:ext cx="2654577" cy="501818"/>
          </a:xfrm>
        </p:spPr>
        <p:txBody>
          <a:bodyPr>
            <a:normAutofit/>
          </a:bodyPr>
          <a:lstStyle/>
          <a:p>
            <a:pPr marL="0" indent="0">
              <a:buNone/>
            </a:pPr>
            <a:r>
              <a:rPr lang="en-US" sz="2400" dirty="0"/>
              <a:t>- Correct Answer</a:t>
            </a:r>
          </a:p>
        </p:txBody>
      </p:sp>
    </p:spTree>
    <p:extLst>
      <p:ext uri="{BB962C8B-B14F-4D97-AF65-F5344CB8AC3E}">
        <p14:creationId xmlns:p14="http://schemas.microsoft.com/office/powerpoint/2010/main" val="137519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994F4-2A9E-4E71-9731-3A828CA0D8E6}"/>
              </a:ext>
            </a:extLst>
          </p:cNvPr>
          <p:cNvSpPr>
            <a:spLocks noGrp="1"/>
          </p:cNvSpPr>
          <p:nvPr>
            <p:ph type="title"/>
          </p:nvPr>
        </p:nvSpPr>
        <p:spPr/>
        <p:txBody>
          <a:bodyPr>
            <a:normAutofit/>
          </a:bodyPr>
          <a:lstStyle/>
          <a:p>
            <a:r>
              <a:rPr lang="en-US" dirty="0"/>
              <a:t>Review: The Fed Model</a:t>
            </a:r>
          </a:p>
        </p:txBody>
      </p:sp>
      <p:sp>
        <p:nvSpPr>
          <p:cNvPr id="3" name="Content Placeholder 2">
            <a:extLst>
              <a:ext uri="{FF2B5EF4-FFF2-40B4-BE49-F238E27FC236}">
                <a16:creationId xmlns:a16="http://schemas.microsoft.com/office/drawing/2014/main" id="{6967E657-AD3F-460E-A03F-DA0D4DD89BF6}"/>
              </a:ext>
            </a:extLst>
          </p:cNvPr>
          <p:cNvSpPr>
            <a:spLocks noGrp="1"/>
          </p:cNvSpPr>
          <p:nvPr>
            <p:ph idx="1"/>
          </p:nvPr>
        </p:nvSpPr>
        <p:spPr/>
        <p:txBody>
          <a:bodyPr>
            <a:normAutofit/>
          </a:bodyPr>
          <a:lstStyle/>
          <a:p>
            <a:pPr>
              <a:spcAft>
                <a:spcPts val="0"/>
              </a:spcAft>
            </a:pPr>
            <a:r>
              <a:rPr lang="en-US" dirty="0">
                <a:solidFill>
                  <a:schemeClr val="tx1"/>
                </a:solidFill>
              </a:rPr>
              <a:t>The Fed model is used to analyze, forecast, and tweak the economy.</a:t>
            </a:r>
          </a:p>
          <a:p>
            <a:pPr>
              <a:spcAft>
                <a:spcPts val="0"/>
              </a:spcAft>
            </a:pPr>
            <a:r>
              <a:rPr lang="en-US" dirty="0">
                <a:solidFill>
                  <a:schemeClr val="tx1"/>
                </a:solidFill>
              </a:rPr>
              <a:t>The IS-MP framework determines the output gap, and the Philips curve determines inflation.</a:t>
            </a:r>
          </a:p>
          <a:p>
            <a:pPr>
              <a:spcAft>
                <a:spcPts val="0"/>
              </a:spcAft>
            </a:pPr>
            <a:r>
              <a:rPr lang="en-US" dirty="0">
                <a:solidFill>
                  <a:schemeClr val="tx1"/>
                </a:solidFill>
              </a:rPr>
              <a:t>There are three types of macroeconomic shocks:</a:t>
            </a:r>
          </a:p>
          <a:p>
            <a:pPr marL="914400" indent="-452438">
              <a:spcAft>
                <a:spcPts val="0"/>
              </a:spcAft>
              <a:buFont typeface="+mj-lt"/>
              <a:buAutoNum type="arabicPeriod"/>
            </a:pPr>
            <a:r>
              <a:rPr lang="en-US" dirty="0">
                <a:solidFill>
                  <a:schemeClr val="tx1"/>
                </a:solidFill>
              </a:rPr>
              <a:t>Financial shocks shift the MP curve.</a:t>
            </a:r>
          </a:p>
          <a:p>
            <a:pPr marL="914400" indent="-452438">
              <a:spcAft>
                <a:spcPts val="0"/>
              </a:spcAft>
              <a:buFont typeface="+mj-lt"/>
              <a:buAutoNum type="arabicPeriod"/>
            </a:pPr>
            <a:r>
              <a:rPr lang="en-US" dirty="0">
                <a:solidFill>
                  <a:schemeClr val="tx1"/>
                </a:solidFill>
              </a:rPr>
              <a:t>Spending shocks shift the IS curve.</a:t>
            </a:r>
          </a:p>
          <a:p>
            <a:pPr marL="914400" indent="-452438">
              <a:spcAft>
                <a:spcPts val="0"/>
              </a:spcAft>
              <a:buFont typeface="+mj-lt"/>
              <a:buAutoNum type="arabicPeriod"/>
            </a:pPr>
            <a:r>
              <a:rPr lang="en-US" dirty="0">
                <a:solidFill>
                  <a:schemeClr val="tx1"/>
                </a:solidFill>
              </a:rPr>
              <a:t>Supply shocks shift the Phillips curve.</a:t>
            </a:r>
          </a:p>
        </p:txBody>
      </p:sp>
    </p:spTree>
    <p:extLst>
      <p:ext uri="{BB962C8B-B14F-4D97-AF65-F5344CB8AC3E}">
        <p14:creationId xmlns:p14="http://schemas.microsoft.com/office/powerpoint/2010/main" val="3330311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5CE10-3781-475F-B159-AFB81C5AF376}"/>
              </a:ext>
            </a:extLst>
          </p:cNvPr>
          <p:cNvSpPr>
            <a:spLocks noGrp="1"/>
          </p:cNvSpPr>
          <p:nvPr>
            <p:ph type="title"/>
          </p:nvPr>
        </p:nvSpPr>
        <p:spPr/>
        <p:txBody>
          <a:bodyPr>
            <a:normAutofit/>
          </a:bodyPr>
          <a:lstStyle/>
          <a:p>
            <a:r>
              <a:rPr lang="en-US" dirty="0"/>
              <a:t>Roadmap (2 of 3)</a:t>
            </a:r>
          </a:p>
        </p:txBody>
      </p:sp>
      <p:sp>
        <p:nvSpPr>
          <p:cNvPr id="5" name="Content Placeholder 4">
            <a:extLst>
              <a:ext uri="{FF2B5EF4-FFF2-40B4-BE49-F238E27FC236}">
                <a16:creationId xmlns:a16="http://schemas.microsoft.com/office/drawing/2014/main" id="{E3B138B1-CA3C-4041-817D-F0B8BFE21F18}"/>
              </a:ext>
            </a:extLst>
          </p:cNvPr>
          <p:cNvSpPr>
            <a:spLocks noGrp="1"/>
          </p:cNvSpPr>
          <p:nvPr>
            <p:ph idx="1"/>
          </p:nvPr>
        </p:nvSpPr>
        <p:spPr/>
        <p:txBody>
          <a:bodyPr>
            <a:normAutofit/>
          </a:bodyPr>
          <a:lstStyle/>
          <a:p>
            <a:pPr marL="0" indent="0">
              <a:buNone/>
            </a:pPr>
            <a:r>
              <a:rPr lang="en-US" sz="2000" b="1" dirty="0"/>
              <a:t>The Fed Model</a:t>
            </a:r>
          </a:p>
          <a:p>
            <a:pPr>
              <a:spcAft>
                <a:spcPts val="1800"/>
              </a:spcAft>
              <a:buFont typeface="Wingdings" panose="05000000000000000000" pitchFamily="2" charset="2"/>
              <a:buChar char="§"/>
            </a:pPr>
            <a:r>
              <a:rPr lang="en-US" sz="2000" dirty="0"/>
              <a:t>Analyze the Fed model, which puts together the IS curve, the MP curve, and the Phillips curve.</a:t>
            </a:r>
          </a:p>
          <a:p>
            <a:pPr marL="0" indent="0">
              <a:buNone/>
            </a:pPr>
            <a:r>
              <a:rPr lang="en-US" sz="2000" b="1" dirty="0"/>
              <a:t>Analyzing Macroeconomic Shocks</a:t>
            </a:r>
          </a:p>
          <a:p>
            <a:pPr>
              <a:spcAft>
                <a:spcPts val="1800"/>
              </a:spcAft>
              <a:buFont typeface="Wingdings" panose="05000000000000000000" pitchFamily="2" charset="2"/>
              <a:buChar char="§"/>
            </a:pPr>
            <a:r>
              <a:rPr lang="en-US" sz="2000" dirty="0"/>
              <a:t>Use the Fed model to analyze the consequences of financial shocks, spending shocks, and supply shocks.</a:t>
            </a:r>
          </a:p>
          <a:p>
            <a:pPr marL="0" indent="0">
              <a:buNone/>
            </a:pPr>
            <a:r>
              <a:rPr lang="en-US" sz="2000" b="1" dirty="0"/>
              <a:t>Diagnosing the Causes of Macroeconomic Changes</a:t>
            </a:r>
          </a:p>
          <a:p>
            <a:pPr>
              <a:buFont typeface="Wingdings" panose="05000000000000000000" pitchFamily="2" charset="2"/>
              <a:buChar char="§"/>
            </a:pPr>
            <a:r>
              <a:rPr lang="en-US" sz="2000" dirty="0"/>
              <a:t>Use the Fed model to diagnose the causes of economic fluctuations.</a:t>
            </a:r>
          </a:p>
        </p:txBody>
      </p:sp>
    </p:spTree>
    <p:extLst>
      <p:ext uri="{BB962C8B-B14F-4D97-AF65-F5344CB8AC3E}">
        <p14:creationId xmlns:p14="http://schemas.microsoft.com/office/powerpoint/2010/main" val="3518845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A93E50-A781-4BD9-B020-1986E8B4D6FF}"/>
              </a:ext>
            </a:extLst>
          </p:cNvPr>
          <p:cNvSpPr>
            <a:spLocks noGrp="1"/>
          </p:cNvSpPr>
          <p:nvPr>
            <p:ph type="title"/>
          </p:nvPr>
        </p:nvSpPr>
        <p:spPr/>
        <p:txBody>
          <a:bodyPr>
            <a:normAutofit fontScale="90000"/>
          </a:bodyPr>
          <a:lstStyle/>
          <a:p>
            <a:r>
              <a:rPr lang="en-US" dirty="0"/>
              <a:t>Recipe for Analyzing Macroeconomic Shocks</a:t>
            </a:r>
          </a:p>
        </p:txBody>
      </p:sp>
      <p:sp>
        <p:nvSpPr>
          <p:cNvPr id="5" name="Content Placeholder 4">
            <a:extLst>
              <a:ext uri="{FF2B5EF4-FFF2-40B4-BE49-F238E27FC236}">
                <a16:creationId xmlns:a16="http://schemas.microsoft.com/office/drawing/2014/main" id="{4A8C6C87-ED5D-4787-960A-C174871F0201}"/>
              </a:ext>
            </a:extLst>
          </p:cNvPr>
          <p:cNvSpPr>
            <a:spLocks noGrp="1"/>
          </p:cNvSpPr>
          <p:nvPr>
            <p:ph idx="1"/>
          </p:nvPr>
        </p:nvSpPr>
        <p:spPr/>
        <p:txBody>
          <a:bodyPr/>
          <a:lstStyle/>
          <a:p>
            <a:pPr marL="0" indent="0">
              <a:spcAft>
                <a:spcPts val="1800"/>
              </a:spcAft>
              <a:buNone/>
            </a:pPr>
            <a:r>
              <a:rPr lang="en-US" dirty="0"/>
              <a:t>To analyze macroeconomic shocks, do the following:</a:t>
            </a:r>
          </a:p>
          <a:p>
            <a:pPr marL="914400" indent="-452438">
              <a:buFont typeface="+mj-lt"/>
              <a:buAutoNum type="arabicPeriod"/>
            </a:pPr>
            <a:r>
              <a:rPr lang="en-US" dirty="0"/>
              <a:t>Identify the shock, and shift the curve.</a:t>
            </a:r>
          </a:p>
          <a:p>
            <a:pPr marL="914400" indent="-452438">
              <a:buFont typeface="+mj-lt"/>
              <a:buAutoNum type="arabicPeriod"/>
            </a:pPr>
            <a:r>
              <a:rPr lang="en-US" dirty="0"/>
              <a:t>Find the output gap.</a:t>
            </a:r>
          </a:p>
          <a:p>
            <a:pPr marL="914400" indent="-452438">
              <a:buFont typeface="+mj-lt"/>
              <a:buAutoNum type="arabicPeriod"/>
            </a:pPr>
            <a:r>
              <a:rPr lang="en-US" dirty="0"/>
              <a:t>Assess inflation.</a:t>
            </a:r>
          </a:p>
        </p:txBody>
      </p:sp>
    </p:spTree>
    <p:extLst>
      <p:ext uri="{BB962C8B-B14F-4D97-AF65-F5344CB8AC3E}">
        <p14:creationId xmlns:p14="http://schemas.microsoft.com/office/powerpoint/2010/main" val="2372962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8572-4240-41D5-9B33-AE2DBB3286E9}"/>
              </a:ext>
            </a:extLst>
          </p:cNvPr>
          <p:cNvSpPr>
            <a:spLocks noGrp="1"/>
          </p:cNvSpPr>
          <p:nvPr>
            <p:ph type="title"/>
          </p:nvPr>
        </p:nvSpPr>
        <p:spPr/>
        <p:txBody>
          <a:bodyPr>
            <a:noAutofit/>
          </a:bodyPr>
          <a:lstStyle/>
          <a:p>
            <a:r>
              <a:rPr lang="en-US" dirty="0"/>
              <a:t>Types of Macroeconomic Shocks</a:t>
            </a:r>
          </a:p>
        </p:txBody>
      </p:sp>
      <p:pic>
        <p:nvPicPr>
          <p:cNvPr id="7" name="Picture 2" descr="Three graphs show consequences of a shift in the IS, MP, or Phillips curves respectively. The graph on the left titled Financial Shocks Shift the MP curve has an introductory text that reads, An increase in interest rates shifts the MP curve up, while a decrease shifts it down.&#10;The graph plots Real interest rate against Output gap. Three curves run parallel to the horizontal axis from top to bottom labeled Increased interest rates, Old MP curve, and Decreased interest rates respectively. An upward arrow points from Old MP curve to Increased interest rates and a downward arrow points from Old MP curve to Decreased interest rates.&#10;The graph at the center titled Spending Shocks Shift the IS Curve has an introductory text that reads, An increase in aggregate expenditure shifts the IS curve to the right, while a decrease shifts it to the left.&#10;The graph plots Output gap against Real interest rate. Three negative curves run parallel to each other from left to right labeled Decreased spending, Old IS curve, and Increased spending respectively. A right-headed arrow points from Old IS curve to Increased spending curve and a left-headed arrow points from Old IS curve to Decreased spending curve.&#10;The graph on the right titled Supply Shocks Shift the Phillips Curve has an introductory text that reads, Rising production costs shift the Phillips curve up, while falling production costs shift it down.&#10;The graph plots Output gap against Unexpected inflation. Three positive curves run parallel to each other from top to bottom labeled Rising costs, Old Philips curve, and Falling costs respectively. An upward arrow points from Old Philips curve to Rising costs and a downward arrow points from Old Philips curve to Falling costs curve.">
            <a:extLst>
              <a:ext uri="{FF2B5EF4-FFF2-40B4-BE49-F238E27FC236}">
                <a16:creationId xmlns:a16="http://schemas.microsoft.com/office/drawing/2014/main" id="{28345592-31E6-4531-BF4B-E45436AA3739}"/>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404898" y="1783216"/>
            <a:ext cx="8334205" cy="3291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449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4D094CE-884C-410B-B6E7-3EA400BC388D}"/>
              </a:ext>
            </a:extLst>
          </p:cNvPr>
          <p:cNvSpPr>
            <a:spLocks noGrp="1"/>
          </p:cNvSpPr>
          <p:nvPr>
            <p:ph type="title"/>
          </p:nvPr>
        </p:nvSpPr>
        <p:spPr/>
        <p:txBody>
          <a:bodyPr>
            <a:normAutofit/>
          </a:bodyPr>
          <a:lstStyle/>
          <a:p>
            <a:r>
              <a:rPr lang="en-US" dirty="0"/>
              <a:t>Analyzing Financial Shocks</a:t>
            </a:r>
          </a:p>
        </p:txBody>
      </p:sp>
      <p:sp>
        <p:nvSpPr>
          <p:cNvPr id="8" name="Content Placeholder 7">
            <a:extLst>
              <a:ext uri="{FF2B5EF4-FFF2-40B4-BE49-F238E27FC236}">
                <a16:creationId xmlns:a16="http://schemas.microsoft.com/office/drawing/2014/main" id="{1BC11ADE-33AF-43C2-B0EC-BD67559690F5}"/>
              </a:ext>
            </a:extLst>
          </p:cNvPr>
          <p:cNvSpPr>
            <a:spLocks noGrp="1"/>
          </p:cNvSpPr>
          <p:nvPr>
            <p:ph idx="1"/>
          </p:nvPr>
        </p:nvSpPr>
        <p:spPr/>
        <p:txBody>
          <a:bodyPr>
            <a:normAutofit/>
          </a:bodyPr>
          <a:lstStyle/>
          <a:p>
            <a:pPr marL="0" indent="0" algn="ctr">
              <a:spcAft>
                <a:spcPts val="1800"/>
              </a:spcAft>
              <a:buNone/>
            </a:pPr>
            <a:r>
              <a:rPr lang="en-US" dirty="0"/>
              <a:t>The MP curve shifts in response to monetary policy and financial market risk.</a:t>
            </a:r>
          </a:p>
          <a:p>
            <a:pPr marL="0" indent="0" algn="ctr">
              <a:spcAft>
                <a:spcPts val="1800"/>
              </a:spcAft>
              <a:buNone/>
            </a:pPr>
            <a:r>
              <a:rPr lang="en-US" dirty="0"/>
              <a:t>Higher interest rates lead to lower output and lower inflation.</a:t>
            </a:r>
          </a:p>
        </p:txBody>
      </p:sp>
    </p:spTree>
    <p:extLst>
      <p:ext uri="{BB962C8B-B14F-4D97-AF65-F5344CB8AC3E}">
        <p14:creationId xmlns:p14="http://schemas.microsoft.com/office/powerpoint/2010/main" val="1454623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F53E02-5BC3-4CA4-AD6F-6C056AA12183}"/>
              </a:ext>
            </a:extLst>
          </p:cNvPr>
          <p:cNvSpPr>
            <a:spLocks noGrp="1"/>
          </p:cNvSpPr>
          <p:nvPr>
            <p:ph type="title"/>
          </p:nvPr>
        </p:nvSpPr>
        <p:spPr/>
        <p:txBody>
          <a:bodyPr>
            <a:normAutofit/>
          </a:bodyPr>
          <a:lstStyle/>
          <a:p>
            <a:r>
              <a:rPr lang="en-US" sz="2800" dirty="0"/>
              <a:t>Financial Shocks Shift the MP Curve - Step 1</a:t>
            </a:r>
          </a:p>
        </p:txBody>
      </p:sp>
      <p:pic>
        <p:nvPicPr>
          <p:cNvPr id="9" name="Picture Placeholder 8" descr="Figure 2 is titled &quot;Financial Shocks Shift the MP Curve.&quot;&#10;The graph has a horizontal axis labeled &quot;Output gap (GDP, relative to potential GDP),&quot; and the vertical axis labeled &quot;Real interest rate.&quot; Above the image says: &quot;An upward shift of the MP curve leads to a decrease in output and lower inflation.&quot; &#10;On the right side it says &quot;Step 1: Shift the curve&quot; and continues with part A, &quot;A financial shock shifts the MP curve up to the new real interest rate. Look left to find the new real interest rate has risen to 4%.&quot; On the left the graph depicts a descending IS curve. Where the old curve intersects the IS curve is at 2% real interest rate and is at a 0% output gap.">
            <a:extLst>
              <a:ext uri="{FF2B5EF4-FFF2-40B4-BE49-F238E27FC236}">
                <a16:creationId xmlns:a16="http://schemas.microsoft.com/office/drawing/2014/main" id="{A89C905B-4248-4540-A8C1-72771A9B0C10}"/>
              </a:ext>
            </a:extLst>
          </p:cNvPr>
          <p:cNvPicPr>
            <a:picLocks noGrp="1" noChangeAspect="1"/>
          </p:cNvPicPr>
          <p:nvPr>
            <p:ph type="pic" sz="quarter" idx="10"/>
          </p:nvPr>
        </p:nvPicPr>
        <p:blipFill>
          <a:blip r:embed="rId3"/>
          <a:stretch>
            <a:fillRect/>
          </a:stretch>
        </p:blipFill>
        <p:spPr>
          <a:xfrm>
            <a:off x="506730" y="1635673"/>
            <a:ext cx="8130540" cy="4343400"/>
          </a:xfrm>
          <a:prstGeom prst="rect">
            <a:avLst/>
          </a:prstGeom>
        </p:spPr>
      </p:pic>
    </p:spTree>
    <p:extLst>
      <p:ext uri="{BB962C8B-B14F-4D97-AF65-F5344CB8AC3E}">
        <p14:creationId xmlns:p14="http://schemas.microsoft.com/office/powerpoint/2010/main" val="851429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F53E02-5BC3-4CA4-AD6F-6C056AA12183}"/>
              </a:ext>
            </a:extLst>
          </p:cNvPr>
          <p:cNvSpPr>
            <a:spLocks noGrp="1"/>
          </p:cNvSpPr>
          <p:nvPr>
            <p:ph type="title"/>
          </p:nvPr>
        </p:nvSpPr>
        <p:spPr/>
        <p:txBody>
          <a:bodyPr>
            <a:normAutofit/>
          </a:bodyPr>
          <a:lstStyle/>
          <a:p>
            <a:r>
              <a:rPr lang="en-US" sz="2800" dirty="0"/>
              <a:t>Financial Shocks Shift the MP Curve - Step 2</a:t>
            </a:r>
          </a:p>
        </p:txBody>
      </p:sp>
      <p:pic>
        <p:nvPicPr>
          <p:cNvPr id="5" name="Picture Placeholder 4" descr="Figure 2 is titled &quot;Financial Shocks Shift the MP Curve.&quot;&#10;The graph has a horizontal axis labeled &quot;Output gap (GDP, relative to potential GDP),&quot; and the vertical axis labeled &quot;Real interest rate.&quot; Above the image says: &quot;An upward shift of the MP curve leads to a decrease in output and lower inflation.&quot; &#10;&#10;On the right side it says &quot;Step 1: Shift the curve&quot; and continues with part A, &quot;A financial shock shifts the MP curve up to the new real interest rate. Look left to find the new real interest rate has risen to 4%.&quot; On the left the graph depicts a descending IS curve. Where the old curve intersects the IS curve is at 2% real interest rate and is at a 0% output gap.&#10;The next step on the right side states &quot;Step 2: Find the output gap.&quot; Part B below says to &quot;Find the new equilibrium where the I S curve intersects with the new MP curve. Look down to find the new output gap has fallen to -5%&quot; This is depicted in the graph on the left with the new MP curve at 4% at a constant real interest rate, with an arrow showing the rise from the old MP curve. A bracket on the vertical axis depicts the change in the real interest rate from 2% to 4%. On the horizontal axis a bracket shows a decrease in GDP from 0% to -5%.">
            <a:extLst>
              <a:ext uri="{FF2B5EF4-FFF2-40B4-BE49-F238E27FC236}">
                <a16:creationId xmlns:a16="http://schemas.microsoft.com/office/drawing/2014/main" id="{2EDB8BD4-ACA2-4AE4-8F1B-50049419DD24}"/>
              </a:ext>
            </a:extLst>
          </p:cNvPr>
          <p:cNvPicPr>
            <a:picLocks noGrp="1" noChangeAspect="1"/>
          </p:cNvPicPr>
          <p:nvPr>
            <p:ph type="pic" sz="quarter" idx="10"/>
          </p:nvPr>
        </p:nvPicPr>
        <p:blipFill>
          <a:blip r:embed="rId3"/>
          <a:stretch>
            <a:fillRect/>
          </a:stretch>
        </p:blipFill>
        <p:spPr>
          <a:xfrm>
            <a:off x="628650" y="1572874"/>
            <a:ext cx="7886700" cy="4511040"/>
          </a:xfrm>
          <a:prstGeom prst="rect">
            <a:avLst/>
          </a:prstGeom>
        </p:spPr>
      </p:pic>
    </p:spTree>
    <p:extLst>
      <p:ext uri="{BB962C8B-B14F-4D97-AF65-F5344CB8AC3E}">
        <p14:creationId xmlns:p14="http://schemas.microsoft.com/office/powerpoint/2010/main" val="418474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F53E02-5BC3-4CA4-AD6F-6C056AA12183}"/>
              </a:ext>
            </a:extLst>
          </p:cNvPr>
          <p:cNvSpPr>
            <a:spLocks noGrp="1"/>
          </p:cNvSpPr>
          <p:nvPr>
            <p:ph type="title"/>
          </p:nvPr>
        </p:nvSpPr>
        <p:spPr/>
        <p:txBody>
          <a:bodyPr>
            <a:normAutofit/>
          </a:bodyPr>
          <a:lstStyle/>
          <a:p>
            <a:r>
              <a:rPr lang="en-US" sz="2800" dirty="0"/>
              <a:t>Financial Shocks Shift the MP Curve - Step 3</a:t>
            </a:r>
          </a:p>
        </p:txBody>
      </p:sp>
      <p:pic>
        <p:nvPicPr>
          <p:cNvPr id="6" name="Picture Placeholder 5" descr="Figure 2 is titled &quot;Financial Shocks Shift the MP Curve.&quot; The image depicts two graphs. &#10;&#10;The first graph has a horizontal axis labeled &quot;Output gap (GDP, relative to potential GDP),&quot; and the vertical axis labeled &quot;Real interest rate.&quot; Above the image says: &quot;An upward shift of the MP curve leads to a decrease in output and lower inflation.&quot; &#10;&#10;On the right side it says &quot;Step 1: Shift the curve&quot; and continues with part A, &quot;A financial shock shifts the MP curve up to the new real interest rate. Look left to find the new real interest rate has risen to 4%.&quot; On the left the graph depicts a descending IS curve. Where the old curve intersects the IS curve is at 2% real interest rate and is at a 0% output gap.&#10;&#10;The next step on the right side states &quot;Step 2: Find the output gap.&quot; Part B below says to &quot;Find the new equilibrium where the I S curve intersects with the new MP curve. Look down to find the new output gap has fallen to -5%&quot; This is depicted in the graph on the left with the new MP curve at 4% at a constant real interest rate, with an arrow showing the rise from the old MP curve. A bracket on the vertical axis depicts the change in the real interest rate from 2% to 4%. On the horizontal axis a bracket shows a decrease in GDP from 0% to -5%.&#10;&#10;The next step says: &quot;Step 3: Assess inflation,&quot; and continues to part C stating, &quot;Look down to find the point on the Phillips curve with the same output gap. Look left to find the new unexpected inflation rate ahs fallen to -1%. If inflation expectations are unchanged, the actual inflation rate will be 1% lower.&quot; This step is depicted on the second graph. The second graph has a horizontal axis labeled &quot;Output gap (GDP, relative to potential GDP),&quot; and the vertical axis labeled &quot;Unexpected inflation (Inflation - expected inflation).&quot; An ascending Phillips curve is shown, with point C marked on the curve where the unexpected inflation is -1% and the output gap is -5%. A bracket on the vertical axis encompasses -1% to 0% showing a decrease in inflation--points taken from the first top graph. The first point of the bracket is from C and the other is traced down from point A in the first graph, the point is found at 0% unexpected inflation and 0% output gap.">
            <a:extLst>
              <a:ext uri="{FF2B5EF4-FFF2-40B4-BE49-F238E27FC236}">
                <a16:creationId xmlns:a16="http://schemas.microsoft.com/office/drawing/2014/main" id="{3E82C9C3-E740-4250-90CF-BA91E7634F7F}"/>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194535" y="1316484"/>
            <a:ext cx="4754930" cy="5047057"/>
          </a:xfrm>
          <a:prstGeom prst="rect">
            <a:avLst/>
          </a:prstGeom>
        </p:spPr>
      </p:pic>
    </p:spTree>
    <p:extLst>
      <p:ext uri="{BB962C8B-B14F-4D97-AF65-F5344CB8AC3E}">
        <p14:creationId xmlns:p14="http://schemas.microsoft.com/office/powerpoint/2010/main" val="3881465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F53E02-5BC3-4CA4-AD6F-6C056AA12183}"/>
              </a:ext>
            </a:extLst>
          </p:cNvPr>
          <p:cNvSpPr>
            <a:spLocks noGrp="1"/>
          </p:cNvSpPr>
          <p:nvPr>
            <p:ph type="title"/>
          </p:nvPr>
        </p:nvSpPr>
        <p:spPr/>
        <p:txBody>
          <a:bodyPr>
            <a:normAutofit/>
          </a:bodyPr>
          <a:lstStyle/>
          <a:p>
            <a:r>
              <a:rPr lang="en-US" sz="3200" dirty="0"/>
              <a:t>Track the Effects of a Financial Shock.</a:t>
            </a:r>
          </a:p>
        </p:txBody>
      </p:sp>
      <p:pic>
        <p:nvPicPr>
          <p:cNvPr id="7" name="Picture 2" descr="An illustration shows the effect of Financial shocks in MP curve of Fed model. The components are represented as follows:&#10;The Real federal funds rate (MP Curve) and Financial shocks shift the MP curve leading to an Increase in Real federal funds rate and Risk premium. This leads to an increase in Real interest rate which in turn leads to a decrease in Output gap (IS Curve). This points at decreased Unexpected inflation (Phillips curve), which in addition with expected inflation leads to a Decrease in Inflation.">
            <a:extLst>
              <a:ext uri="{FF2B5EF4-FFF2-40B4-BE49-F238E27FC236}">
                <a16:creationId xmlns:a16="http://schemas.microsoft.com/office/drawing/2014/main" id="{DF6D520D-61C9-47E0-BF99-18C4093C0584}"/>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750124" y="2114812"/>
            <a:ext cx="7643752" cy="2628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6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Roadmap (1 of 3)</a:t>
            </a:r>
          </a:p>
        </p:txBody>
      </p:sp>
      <p:sp>
        <p:nvSpPr>
          <p:cNvPr id="3" name="Content Placeholder 2"/>
          <p:cNvSpPr>
            <a:spLocks noGrp="1"/>
          </p:cNvSpPr>
          <p:nvPr>
            <p:ph idx="1"/>
          </p:nvPr>
        </p:nvSpPr>
        <p:spPr/>
        <p:txBody>
          <a:bodyPr>
            <a:normAutofit/>
          </a:bodyPr>
          <a:lstStyle/>
          <a:p>
            <a:pPr marL="0" indent="0">
              <a:buNone/>
            </a:pPr>
            <a:r>
              <a:rPr lang="en-US" sz="2000" b="1" dirty="0"/>
              <a:t>The Fed Model</a:t>
            </a:r>
          </a:p>
          <a:p>
            <a:pPr>
              <a:spcAft>
                <a:spcPts val="1800"/>
              </a:spcAft>
              <a:buFont typeface="Wingdings" panose="05000000000000000000" pitchFamily="2" charset="2"/>
              <a:buChar char="§"/>
            </a:pPr>
            <a:r>
              <a:rPr lang="en-US" sz="2000" dirty="0"/>
              <a:t>Analyze the Fed model, which puts together the IS curve, the MP curve, and the Phillips curve.</a:t>
            </a:r>
          </a:p>
          <a:p>
            <a:pPr marL="0" indent="0">
              <a:buNone/>
            </a:pPr>
            <a:r>
              <a:rPr lang="en-US" sz="2000" b="1" dirty="0"/>
              <a:t>Analyzing Macroeconomic Shocks</a:t>
            </a:r>
          </a:p>
          <a:p>
            <a:pPr>
              <a:spcAft>
                <a:spcPts val="1800"/>
              </a:spcAft>
              <a:buFont typeface="Wingdings" panose="05000000000000000000" pitchFamily="2" charset="2"/>
              <a:buChar char="§"/>
            </a:pPr>
            <a:r>
              <a:rPr lang="en-US" sz="2000" dirty="0"/>
              <a:t>Use the Fed model to analyze the consequences of financial shocks, spending shocks, and supply shocks.</a:t>
            </a:r>
          </a:p>
          <a:p>
            <a:pPr marL="0" indent="0">
              <a:buNone/>
            </a:pPr>
            <a:r>
              <a:rPr lang="en-US" sz="2000" b="1" dirty="0"/>
              <a:t>Diagnosing the Causes of Macroeconomic Changes</a:t>
            </a:r>
          </a:p>
          <a:p>
            <a:pPr>
              <a:buFont typeface="Wingdings" panose="05000000000000000000" pitchFamily="2" charset="2"/>
              <a:buChar char="§"/>
            </a:pPr>
            <a:r>
              <a:rPr lang="en-US" sz="2000" dirty="0"/>
              <a:t>Use the Fed model to diagnose the causes of economic fluctuations.</a:t>
            </a:r>
          </a:p>
        </p:txBody>
      </p:sp>
    </p:spTree>
    <p:extLst>
      <p:ext uri="{BB962C8B-B14F-4D97-AF65-F5344CB8AC3E}">
        <p14:creationId xmlns:p14="http://schemas.microsoft.com/office/powerpoint/2010/main" val="3365174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0A37E29-53EE-4163-B0CF-51EDE03F1125}"/>
              </a:ext>
            </a:extLst>
          </p:cNvPr>
          <p:cNvSpPr>
            <a:spLocks noGrp="1"/>
          </p:cNvSpPr>
          <p:nvPr>
            <p:ph type="title"/>
          </p:nvPr>
        </p:nvSpPr>
        <p:spPr/>
        <p:txBody>
          <a:bodyPr/>
          <a:lstStyle/>
          <a:p>
            <a:r>
              <a:rPr lang="en-US" dirty="0"/>
              <a:t>Analyzing Spending Shocks</a:t>
            </a:r>
          </a:p>
        </p:txBody>
      </p:sp>
      <p:sp>
        <p:nvSpPr>
          <p:cNvPr id="8" name="Content Placeholder 7">
            <a:extLst>
              <a:ext uri="{FF2B5EF4-FFF2-40B4-BE49-F238E27FC236}">
                <a16:creationId xmlns:a16="http://schemas.microsoft.com/office/drawing/2014/main" id="{3C162EFC-1DA4-462F-A644-F31042CDA4FB}"/>
              </a:ext>
            </a:extLst>
          </p:cNvPr>
          <p:cNvSpPr>
            <a:spLocks noGrp="1"/>
          </p:cNvSpPr>
          <p:nvPr>
            <p:ph idx="1"/>
          </p:nvPr>
        </p:nvSpPr>
        <p:spPr/>
        <p:txBody>
          <a:bodyPr/>
          <a:lstStyle/>
          <a:p>
            <a:pPr marL="0" indent="0" algn="ctr">
              <a:spcAft>
                <a:spcPts val="1800"/>
              </a:spcAft>
              <a:buNone/>
            </a:pPr>
            <a:r>
              <a:rPr lang="en-US" dirty="0"/>
              <a:t>The IS curve shifts in response to changes in aggregate expenditure.</a:t>
            </a:r>
          </a:p>
          <a:p>
            <a:pPr marL="0" indent="0" algn="ctr">
              <a:spcAft>
                <a:spcPts val="1800"/>
              </a:spcAft>
              <a:buNone/>
            </a:pPr>
            <a:r>
              <a:rPr lang="en-US" dirty="0"/>
              <a:t>The IS curve shifts by the change in spending times the multiplier.</a:t>
            </a:r>
          </a:p>
          <a:p>
            <a:pPr marL="0" indent="0" algn="ctr">
              <a:spcAft>
                <a:spcPts val="1800"/>
              </a:spcAft>
              <a:buNone/>
            </a:pPr>
            <a:r>
              <a:rPr lang="en-US" dirty="0"/>
              <a:t>Decreased aggregate expenditure leads to lower output and lower inflation.</a:t>
            </a:r>
          </a:p>
        </p:txBody>
      </p:sp>
    </p:spTree>
    <p:extLst>
      <p:ext uri="{BB962C8B-B14F-4D97-AF65-F5344CB8AC3E}">
        <p14:creationId xmlns:p14="http://schemas.microsoft.com/office/powerpoint/2010/main" val="1855683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F53E02-5BC3-4CA4-AD6F-6C056AA12183}"/>
              </a:ext>
            </a:extLst>
          </p:cNvPr>
          <p:cNvSpPr>
            <a:spLocks noGrp="1"/>
          </p:cNvSpPr>
          <p:nvPr>
            <p:ph type="title"/>
          </p:nvPr>
        </p:nvSpPr>
        <p:spPr/>
        <p:txBody>
          <a:bodyPr>
            <a:normAutofit fontScale="90000"/>
          </a:bodyPr>
          <a:lstStyle/>
          <a:p>
            <a:r>
              <a:rPr lang="en-US" dirty="0"/>
              <a:t>Spending Shocks Shift the IS Curve - Step 1</a:t>
            </a:r>
          </a:p>
        </p:txBody>
      </p:sp>
      <p:pic>
        <p:nvPicPr>
          <p:cNvPr id="9" name="Picture Placeholder 8" descr="Figure 3 is titled &quot;Spending Shocks Shift the I S Curve.&quot; Above the figure there is a statement: &quot;A leftward shift of the I S curve leads to a decrease in GDP and lower inflation.&quot; The  graph has a vertical axis labeled &quot;Real interest rate,&quot; and the horizontal axis labeled &quot;Output gap (GDP, relative to potential GDP).&quot; The graph shows a MP curve with a constant slope of 2% labeled &quot;Interest rate unchanged.&quot;&#10;&quot;Step 1: Shift the curve,&quot; is shown on the right side of the graph. Part A is stated below step 1: &quot;A decrease in aggregate expenditure shifts the I S curve to the left. It moves left by: Δ Spending times Multiplier.&quot; The MP curve intersects old I S curve where the real interest rate is 2% and output gap is 0%.">
            <a:extLst>
              <a:ext uri="{FF2B5EF4-FFF2-40B4-BE49-F238E27FC236}">
                <a16:creationId xmlns:a16="http://schemas.microsoft.com/office/drawing/2014/main" id="{CE4E7B6B-29A0-4F6D-8B1E-81453BAAE2E2}"/>
              </a:ext>
            </a:extLst>
          </p:cNvPr>
          <p:cNvPicPr>
            <a:picLocks noGrp="1" noChangeAspect="1"/>
          </p:cNvPicPr>
          <p:nvPr>
            <p:ph type="pic" sz="quarter" idx="10"/>
          </p:nvPr>
        </p:nvPicPr>
        <p:blipFill>
          <a:blip r:embed="rId3"/>
          <a:stretch>
            <a:fillRect/>
          </a:stretch>
        </p:blipFill>
        <p:spPr>
          <a:xfrm>
            <a:off x="506730" y="1440180"/>
            <a:ext cx="8130540" cy="3977640"/>
          </a:xfrm>
          <a:prstGeom prst="rect">
            <a:avLst/>
          </a:prstGeom>
        </p:spPr>
      </p:pic>
    </p:spTree>
    <p:extLst>
      <p:ext uri="{BB962C8B-B14F-4D97-AF65-F5344CB8AC3E}">
        <p14:creationId xmlns:p14="http://schemas.microsoft.com/office/powerpoint/2010/main" val="1292081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F53E02-5BC3-4CA4-AD6F-6C056AA12183}"/>
              </a:ext>
            </a:extLst>
          </p:cNvPr>
          <p:cNvSpPr>
            <a:spLocks noGrp="1"/>
          </p:cNvSpPr>
          <p:nvPr>
            <p:ph type="title"/>
          </p:nvPr>
        </p:nvSpPr>
        <p:spPr/>
        <p:txBody>
          <a:bodyPr>
            <a:normAutofit fontScale="90000"/>
          </a:bodyPr>
          <a:lstStyle/>
          <a:p>
            <a:r>
              <a:rPr lang="en-US" dirty="0"/>
              <a:t>Spending Shocks Shift the IS Curve - Step 2</a:t>
            </a:r>
          </a:p>
        </p:txBody>
      </p:sp>
      <p:pic>
        <p:nvPicPr>
          <p:cNvPr id="5" name="Picture Placeholder 4" descr="Figure 3 is titled &quot;Spending Shocks Shift the I S Curve.&quot; Above the figure there is a statement: &quot;A leftward shift of the I S curve leads to a decrease in GDP and lower inflation.&quot; The  graph has a vertical axis labeled &quot;Real interest rate,&quot; and the horizontal axis labeled &quot;Output gap (GDP, relative to potential GDP).&quot; The graph shows a MP curve with a constant slope of 2% labeled &quot;Interest rate unchanged.&quot;&#10;&quot;Step 1: Shift the curve,&quot; is shown on the right side of the graph. Part A is stated below step 1: &quot;A decrease in aggregate expenditure shifts the I S curve to the left. It moves left by: Δ Spending times Multiplier.&quot; The MP curve intersects old I S curve where the real interest rate is 2% and output gap is 0%.&#10;Next, &quot;Step 2: Find the output gap.&quot; Part B states &quot;Find the new equilibrium where the new I S curve intersects with the MP curve. Look down to find the new output gap has fallen to -5%.&quot; This is depicted in the graph by an arrow pointing from the old I S curve to the New I S curve. The New I S curve is on left side of the Old I S curve. The new point of intersection between the MP curve and the I S curve is where 2% real interest rate and -5% output gap. A bracket is drawn encompassing -5% and 0% labeled a drop in GDP.">
            <a:extLst>
              <a:ext uri="{FF2B5EF4-FFF2-40B4-BE49-F238E27FC236}">
                <a16:creationId xmlns:a16="http://schemas.microsoft.com/office/drawing/2014/main" id="{B630342E-4997-4090-B83B-8CFB03A3F6AB}"/>
              </a:ext>
            </a:extLst>
          </p:cNvPr>
          <p:cNvPicPr>
            <a:picLocks noGrp="1" noChangeAspect="1"/>
          </p:cNvPicPr>
          <p:nvPr>
            <p:ph type="pic" sz="quarter" idx="10"/>
          </p:nvPr>
        </p:nvPicPr>
        <p:blipFill>
          <a:blip r:embed="rId3"/>
          <a:stretch>
            <a:fillRect/>
          </a:stretch>
        </p:blipFill>
        <p:spPr>
          <a:xfrm>
            <a:off x="601980" y="1517956"/>
            <a:ext cx="7940040" cy="4221480"/>
          </a:xfrm>
          <a:prstGeom prst="rect">
            <a:avLst/>
          </a:prstGeom>
        </p:spPr>
      </p:pic>
    </p:spTree>
    <p:extLst>
      <p:ext uri="{BB962C8B-B14F-4D97-AF65-F5344CB8AC3E}">
        <p14:creationId xmlns:p14="http://schemas.microsoft.com/office/powerpoint/2010/main" val="2464733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F53E02-5BC3-4CA4-AD6F-6C056AA12183}"/>
              </a:ext>
            </a:extLst>
          </p:cNvPr>
          <p:cNvSpPr>
            <a:spLocks noGrp="1"/>
          </p:cNvSpPr>
          <p:nvPr>
            <p:ph type="title"/>
          </p:nvPr>
        </p:nvSpPr>
        <p:spPr/>
        <p:txBody>
          <a:bodyPr>
            <a:normAutofit fontScale="90000"/>
          </a:bodyPr>
          <a:lstStyle/>
          <a:p>
            <a:r>
              <a:rPr lang="en-US" dirty="0"/>
              <a:t>Spending Shocks Shift the IS Curve - Step 3</a:t>
            </a:r>
          </a:p>
        </p:txBody>
      </p:sp>
      <p:pic>
        <p:nvPicPr>
          <p:cNvPr id="6" name="Picture Placeholder 5" descr="Figure 3 is titled &quot;Spending Shocks Shift the I S Curve.&quot; Above the figure there is a statement: &quot;A leftward shift of the I S curve leads to a decrease in GDP and lower inflation.&quot; There are two graphs. The first graph has a vertical axis labeled &quot;Real interest rate,&quot; and the horizontal axis labeled &quot;Output gap (GDP, relative to potential GDP).&quot; The second graph has a horizontal axis labeled &quot;Output gap,&quot; and the vertical axis labeled &quot;Unexpected inflation (inflation - expected inflation).&quot; The first graph shows a MP curve with a constant slope of 2% labeled &quot;Interest rate unchanged.&quot; The second graph has an ascending Phillips curve. &#10;&#10;&quot;Step 1: Shift the curve,&quot; is shown on the right side of the graph. Part A is stated below step 1: &quot;A decrease in aggregate expenditure shifts the I S curve to the left. It moves left by: Δ Spending times Multiplier.&quot; The MP curve intersects old I S curve where the real interest rate is 2% and output gap is 0%. This point has a dashed line going to the second graph intersecting the Phillips curve, where unexpected inflation is 0% and the output gap is 0%. &#10;&#10;Next, &quot;Step 2: Find the output gap.&quot; Part B states &quot;Find the new equilibrium where the new I S curve intersects with the MP curve. Look down to find the new output gap has fallen to -5%.&quot; This is depicted in the first graph by an arrow pointing from the old I S curve to the New I S curve. The New I S curve is on left side of the Old I S curve. The new point of intersection between the MP curve and the I S curve is where 2% real interest rate and -5% output gap. A bracket is drawn encompassing -5% and 0% labeled a drop in GDP. &#10;&#10;Finally says &quot;Step 3: Assess inflation.&quot; Part C states to &quot;Look down to find the point on the Phillips curve with the same output gap. Look left to find the new unexpected inflation rate has fallen to -1%. If inflation expectations are unchanged the actual inflation rate will be 1% lower.&quot; This is depicted in the bottom graph, point C is marked where the output gap is -5% and -1% unexpected inflation. A bracket is drawn to encompass 0% to -1% of the unexpected inflation, and is labeled a drop in inflation.">
            <a:extLst>
              <a:ext uri="{FF2B5EF4-FFF2-40B4-BE49-F238E27FC236}">
                <a16:creationId xmlns:a16="http://schemas.microsoft.com/office/drawing/2014/main" id="{6272AAEA-1A62-41F0-8CFD-54DDE46F4809}"/>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193600" y="1350808"/>
            <a:ext cx="4756800" cy="5019336"/>
          </a:xfrm>
          <a:prstGeom prst="rect">
            <a:avLst/>
          </a:prstGeom>
        </p:spPr>
      </p:pic>
    </p:spTree>
    <p:extLst>
      <p:ext uri="{BB962C8B-B14F-4D97-AF65-F5344CB8AC3E}">
        <p14:creationId xmlns:p14="http://schemas.microsoft.com/office/powerpoint/2010/main" val="177270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F53E02-5BC3-4CA4-AD6F-6C056AA12183}"/>
              </a:ext>
            </a:extLst>
          </p:cNvPr>
          <p:cNvSpPr>
            <a:spLocks noGrp="1"/>
          </p:cNvSpPr>
          <p:nvPr>
            <p:ph type="title"/>
          </p:nvPr>
        </p:nvSpPr>
        <p:spPr/>
        <p:txBody>
          <a:bodyPr>
            <a:normAutofit/>
          </a:bodyPr>
          <a:lstStyle/>
          <a:p>
            <a:r>
              <a:rPr lang="en-US" dirty="0"/>
              <a:t>Track the Effects of a Spending Shock.</a:t>
            </a:r>
          </a:p>
        </p:txBody>
      </p:sp>
      <p:pic>
        <p:nvPicPr>
          <p:cNvPr id="7" name="Picture 2" descr="An illustration shows the effect of Spending shocks in the IS curve of the Fed model. Real federal funds rate leads to Real interest rate in MP curve. Spending shocks shift the IS curve: Decreased consumption, decreased investment, decreased Government purchases; or decreased net exports.&#10;This leads to decrease in Output gap. This points at decreased Unexpected inflation in Phillips curve, which in addition with expected inflation leads to Decrease in Inflation.">
            <a:extLst>
              <a:ext uri="{FF2B5EF4-FFF2-40B4-BE49-F238E27FC236}">
                <a16:creationId xmlns:a16="http://schemas.microsoft.com/office/drawing/2014/main" id="{1CB44B88-87BE-4594-9098-5B0731A1FDCA}"/>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750124" y="1945023"/>
            <a:ext cx="7643752" cy="3064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045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994F4-2A9E-4E71-9731-3A828CA0D8E6}"/>
              </a:ext>
            </a:extLst>
          </p:cNvPr>
          <p:cNvSpPr>
            <a:spLocks noGrp="1"/>
          </p:cNvSpPr>
          <p:nvPr>
            <p:ph type="title"/>
          </p:nvPr>
        </p:nvSpPr>
        <p:spPr/>
        <p:txBody>
          <a:bodyPr>
            <a:normAutofit/>
          </a:bodyPr>
          <a:lstStyle/>
          <a:p>
            <a:r>
              <a:rPr lang="en-US" dirty="0"/>
              <a:t>Analyzing Supply Shocks</a:t>
            </a:r>
          </a:p>
        </p:txBody>
      </p:sp>
      <p:sp>
        <p:nvSpPr>
          <p:cNvPr id="3" name="Content Placeholder 2">
            <a:extLst>
              <a:ext uri="{FF2B5EF4-FFF2-40B4-BE49-F238E27FC236}">
                <a16:creationId xmlns:a16="http://schemas.microsoft.com/office/drawing/2014/main" id="{6967E657-AD3F-460E-A03F-DA0D4DD89BF6}"/>
              </a:ext>
            </a:extLst>
          </p:cNvPr>
          <p:cNvSpPr>
            <a:spLocks noGrp="1"/>
          </p:cNvSpPr>
          <p:nvPr>
            <p:ph idx="1"/>
          </p:nvPr>
        </p:nvSpPr>
        <p:spPr/>
        <p:txBody>
          <a:bodyPr>
            <a:normAutofit/>
          </a:bodyPr>
          <a:lstStyle/>
          <a:p>
            <a:pPr marL="0" indent="0" algn="ctr">
              <a:spcAft>
                <a:spcPts val="1800"/>
              </a:spcAft>
              <a:buNone/>
            </a:pPr>
            <a:r>
              <a:rPr lang="en-US" dirty="0">
                <a:solidFill>
                  <a:schemeClr val="tx1"/>
                </a:solidFill>
              </a:rPr>
              <a:t>The Phillips curve shifts in response to changes in production costs.</a:t>
            </a:r>
          </a:p>
          <a:p>
            <a:pPr marL="0" indent="0" algn="ctr">
              <a:spcAft>
                <a:spcPts val="1800"/>
              </a:spcAft>
              <a:buNone/>
            </a:pPr>
            <a:r>
              <a:rPr lang="en-US" dirty="0">
                <a:solidFill>
                  <a:schemeClr val="tx1"/>
                </a:solidFill>
              </a:rPr>
              <a:t>Production costs shift in response to input prices, productivity, and exchange rates.</a:t>
            </a:r>
          </a:p>
          <a:p>
            <a:pPr marL="0" indent="0" algn="ctr">
              <a:spcAft>
                <a:spcPts val="1800"/>
              </a:spcAft>
              <a:buNone/>
            </a:pPr>
            <a:r>
              <a:rPr lang="en-US" dirty="0">
                <a:solidFill>
                  <a:schemeClr val="tx1"/>
                </a:solidFill>
              </a:rPr>
              <a:t>Increased production costs lead to higher inflation and no change in output.</a:t>
            </a:r>
          </a:p>
        </p:txBody>
      </p:sp>
    </p:spTree>
    <p:extLst>
      <p:ext uri="{BB962C8B-B14F-4D97-AF65-F5344CB8AC3E}">
        <p14:creationId xmlns:p14="http://schemas.microsoft.com/office/powerpoint/2010/main" val="35198023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F53E02-5BC3-4CA4-AD6F-6C056AA12183}"/>
              </a:ext>
            </a:extLst>
          </p:cNvPr>
          <p:cNvSpPr>
            <a:spLocks noGrp="1"/>
          </p:cNvSpPr>
          <p:nvPr>
            <p:ph type="title"/>
          </p:nvPr>
        </p:nvSpPr>
        <p:spPr/>
        <p:txBody>
          <a:bodyPr>
            <a:normAutofit fontScale="90000"/>
          </a:bodyPr>
          <a:lstStyle/>
          <a:p>
            <a:r>
              <a:rPr lang="en-US" dirty="0"/>
              <a:t>Supply Shocks Shift the Phillips Curve - Step 1</a:t>
            </a:r>
          </a:p>
        </p:txBody>
      </p:sp>
      <p:pic>
        <p:nvPicPr>
          <p:cNvPr id="6" name="Picture Placeholder 5" descr="Figure 4 is titled &quot;Supply Shocks Shift the Phillips Curve.&quot; Above the figure there is a statement: &quot;An upward shift of the Phillips curve leads to a rise in unexpected inflation.&quot; Two graphs are depicted. The top graph has a horizontal axis labeled &quot;Output gap (GDP, relative to potential GDP),&quot; and the vertical axis is labeled &quot;Real interest rate.&quot; The bottom graph has a horizontal axis labeled &quot;Output gap (GDP, relative to potential GDP),&quot; and the vertical axis is labeled &quot;Unexpected inflation (Inflation - expected inflation).&quot; The MP curve is depicted in the first graph at a real interest rate of 2%, and is noted as the &quot;interest rate unchanged.&quot; &#10;&#10;On the right side, steps are listed. &quot;Step 1: Shifts the curve.&quot; Below the step, part A states &quot;An increase in production costs shifts the Phillips curve up.&quot; This step is depicted on the bottom graph with an ascending old Phillips curve. A point is drawn on the Phillips curve where the unexpected inflation is 0%.">
            <a:extLst>
              <a:ext uri="{FF2B5EF4-FFF2-40B4-BE49-F238E27FC236}">
                <a16:creationId xmlns:a16="http://schemas.microsoft.com/office/drawing/2014/main" id="{EC5672DF-FFA7-47E3-927B-A23E5770514A}"/>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440282" y="1521427"/>
            <a:ext cx="4263437" cy="4610608"/>
          </a:xfrm>
          <a:prstGeom prst="rect">
            <a:avLst/>
          </a:prstGeom>
        </p:spPr>
      </p:pic>
    </p:spTree>
    <p:extLst>
      <p:ext uri="{BB962C8B-B14F-4D97-AF65-F5344CB8AC3E}">
        <p14:creationId xmlns:p14="http://schemas.microsoft.com/office/powerpoint/2010/main" val="3427036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F53E02-5BC3-4CA4-AD6F-6C056AA12183}"/>
              </a:ext>
            </a:extLst>
          </p:cNvPr>
          <p:cNvSpPr>
            <a:spLocks noGrp="1"/>
          </p:cNvSpPr>
          <p:nvPr>
            <p:ph type="title"/>
          </p:nvPr>
        </p:nvSpPr>
        <p:spPr/>
        <p:txBody>
          <a:bodyPr>
            <a:normAutofit fontScale="90000"/>
          </a:bodyPr>
          <a:lstStyle/>
          <a:p>
            <a:r>
              <a:rPr lang="en-US" dirty="0"/>
              <a:t>Supply Shocks Shift the Phillips Curve - Step 2</a:t>
            </a:r>
          </a:p>
        </p:txBody>
      </p:sp>
      <p:pic>
        <p:nvPicPr>
          <p:cNvPr id="5" name="Picture Placeholder 4" descr="Figure 4 is titled &quot;Supply Shocks Shift the Phillips Curve.&quot; Above the figure there is a statement: &quot;An upward shift of the Phillips curve leads to a rise in unexpected inflation.&quot; Two graphs are depicted. The top graph has a horizontal axis labeled &quot;Output gap (GDP, relative to potential GDP),&quot; and the vertical axis is labeled &quot;Real interest rate.&quot; The bottom graph has a horizontal axis labeled &quot;Output gap (GDP, relative to potential GDP),&quot; and the vertical axis is labeled &quot;Unexpected inflation (Inflation - expected inflation).&quot; The MP curve is depicted in the first graph at a real interest rate of 2%, and is noted as the &quot;interest rate unchanged.&quot; &#10;On the right side, steps are listed. &quot;Step 1: Shifts the curve.&quot; Below the step, part A states &quot;An increase in production costs shifts the Phillips curve up.&quot; This step is depicted on the bottom graph with an ascending old Phillips curve. A point is drawn on the Phillips curve where the unexpected inflation is 0%.&#10;The next step is listed &quot;Step 2: Find the output gap.&quot; Below part B states: &quot;The output gap is determined by the intersection of the (unchanged) I S curve with the (unchanged) MP curve. Look down to find the output gap is unchanged at 0%.&quot; This is depicted in the graph, with a comment and arrow pointing to a 0% output gap on the first graph. The note states: &quot;Unchanged output gap.&quot; This point is reflected on the second graph, where the output gap is 0% and the unexpected inflation is 0%.">
            <a:extLst>
              <a:ext uri="{FF2B5EF4-FFF2-40B4-BE49-F238E27FC236}">
                <a16:creationId xmlns:a16="http://schemas.microsoft.com/office/drawing/2014/main" id="{2DA6921B-E30A-4985-A491-76972C30B1E7}"/>
              </a:ext>
            </a:extLst>
          </p:cNvPr>
          <p:cNvPicPr>
            <a:picLocks noGrp="1" noChangeAspect="1"/>
          </p:cNvPicPr>
          <p:nvPr>
            <p:ph type="pic" sz="quarter" idx="10"/>
          </p:nvPr>
        </p:nvPicPr>
        <p:blipFill>
          <a:blip r:embed="rId3"/>
          <a:stretch>
            <a:fillRect/>
          </a:stretch>
        </p:blipFill>
        <p:spPr>
          <a:xfrm>
            <a:off x="2236193" y="1439925"/>
            <a:ext cx="4671615" cy="4809015"/>
          </a:xfrm>
          <a:prstGeom prst="rect">
            <a:avLst/>
          </a:prstGeom>
        </p:spPr>
      </p:pic>
    </p:spTree>
    <p:extLst>
      <p:ext uri="{BB962C8B-B14F-4D97-AF65-F5344CB8AC3E}">
        <p14:creationId xmlns:p14="http://schemas.microsoft.com/office/powerpoint/2010/main" val="28767825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F53E02-5BC3-4CA4-AD6F-6C056AA12183}"/>
              </a:ext>
            </a:extLst>
          </p:cNvPr>
          <p:cNvSpPr>
            <a:spLocks noGrp="1"/>
          </p:cNvSpPr>
          <p:nvPr>
            <p:ph type="title"/>
          </p:nvPr>
        </p:nvSpPr>
        <p:spPr/>
        <p:txBody>
          <a:bodyPr>
            <a:normAutofit fontScale="90000"/>
          </a:bodyPr>
          <a:lstStyle/>
          <a:p>
            <a:r>
              <a:rPr lang="en-US" dirty="0"/>
              <a:t>Supply Shocks Shift the Phillips Curve - Step 3</a:t>
            </a:r>
          </a:p>
        </p:txBody>
      </p:sp>
      <p:pic>
        <p:nvPicPr>
          <p:cNvPr id="6" name="Picture Placeholder 5" descr="Figure 4 is titled &quot;Supply Shocks Shift the Phillips Curve.&quot; Above the figure there is a statement: &quot;An upward shift of the Phillips curve leads to a rise in unexpected inflation.&quot; Two graphs are depicted. The top graph has a horizontal axis labeled &quot;Output gap (GDP, relative to potential GDP),&quot; and the vertical axis is labeled &quot;Real interest rate.&quot; The bottom graph has a horizontal axis labeled &quot;Output gap (GDP, relative to potential GDP),&quot; and the vertical axis is labeled &quot;Unexpected inflation (Inflation - expected inflation).&quot; The MP curve is depicted in the first graph at a real interest rate of 2%, and is noted as the &quot;interest rate unchanged.&quot; &#10;&#10;On the right side, steps are listed. &quot;Step 1: Shifts the curve.&quot; Below the step, part A states &quot;An increase in production costs shifts the Phillips curve up.&quot; This step is depicted on the bottom graph with an ascending old Phillips curve. A point is drawn on the Phillips curve where the unexpected inflation is 0%.&#10;&#10;The next step is listed &quot;Step 2: Find the output gap.&quot; Below part B states: &quot;The output gap is determined by the intersection of the (unchanged) I S curve with the (unchanged) MP curve. Look down to find the output gap is unchanged at 0%.&quot; This is depicted in the graph, with a comment and arrow pointing to a 0% output gap on the first graph. The note states: &quot;Unchanged output gap.&quot; This point is reflected on the second graph, where the output gap is 0% and the unexpected inflation is 0%. &#10;&#10;The last step listed is &quot;Step 3: Assess inflation.&quot; Below the step part C is states: &quot;Looked down to find the point on the new Phillips curve with the same output gap. Look left to find the unexpected inflation rate has risen to +1%. If inflation expectations are unchanged, the actual inflation rate will be 1% higher.&quot; Part C is depicted in the graph with an arrow point up from the Phillips curve on the second graph up to the New Phillips curve. The unexpected inflation has risen to 1% from the original 0%, but the output gap has remained the same at 0%. The change in unexpected inflation is encompassed by a bracket on the vertical axis.">
            <a:extLst>
              <a:ext uri="{FF2B5EF4-FFF2-40B4-BE49-F238E27FC236}">
                <a16:creationId xmlns:a16="http://schemas.microsoft.com/office/drawing/2014/main" id="{489B29F9-C326-4F41-9F90-43D44D742275}"/>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309923" y="1472371"/>
            <a:ext cx="4524154" cy="4656714"/>
          </a:xfrm>
          <a:prstGeom prst="rect">
            <a:avLst/>
          </a:prstGeom>
        </p:spPr>
      </p:pic>
    </p:spTree>
    <p:extLst>
      <p:ext uri="{BB962C8B-B14F-4D97-AF65-F5344CB8AC3E}">
        <p14:creationId xmlns:p14="http://schemas.microsoft.com/office/powerpoint/2010/main" val="1800767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F53E02-5BC3-4CA4-AD6F-6C056AA12183}"/>
              </a:ext>
            </a:extLst>
          </p:cNvPr>
          <p:cNvSpPr>
            <a:spLocks noGrp="1"/>
          </p:cNvSpPr>
          <p:nvPr>
            <p:ph type="title"/>
          </p:nvPr>
        </p:nvSpPr>
        <p:spPr/>
        <p:txBody>
          <a:bodyPr>
            <a:normAutofit/>
          </a:bodyPr>
          <a:lstStyle/>
          <a:p>
            <a:r>
              <a:rPr lang="en-US" dirty="0"/>
              <a:t>Track the Effects of a Supply Shock.</a:t>
            </a:r>
          </a:p>
        </p:txBody>
      </p:sp>
      <p:pic>
        <p:nvPicPr>
          <p:cNvPr id="7" name="Picture 2" descr="An illustration shows effect of Supply shocks in the Phillips curve of the Fed model. Real federal funds rate leads to Real interest rate in MP curve which in turn leads to Output gap. Supply shocks shift the Phillips curve leading to increased Input costs, decreased Productivity growth, and decreased US Dollars. This points at increased Unexpected inflation in Phillips curve.">
            <a:extLst>
              <a:ext uri="{FF2B5EF4-FFF2-40B4-BE49-F238E27FC236}">
                <a16:creationId xmlns:a16="http://schemas.microsoft.com/office/drawing/2014/main" id="{3EFC3822-A989-4D3C-A438-194C3D5C85F2}"/>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750124" y="2007531"/>
            <a:ext cx="7643752" cy="2842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959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068AD-4A7B-49C1-A634-0A1C7B4C06FB}"/>
              </a:ext>
            </a:extLst>
          </p:cNvPr>
          <p:cNvSpPr>
            <a:spLocks noGrp="1"/>
          </p:cNvSpPr>
          <p:nvPr>
            <p:ph type="title"/>
          </p:nvPr>
        </p:nvSpPr>
        <p:spPr/>
        <p:txBody>
          <a:bodyPr/>
          <a:lstStyle/>
          <a:p>
            <a:r>
              <a:rPr lang="en-US" dirty="0"/>
              <a:t>The Fed Model</a:t>
            </a:r>
          </a:p>
        </p:txBody>
      </p:sp>
      <p:sp>
        <p:nvSpPr>
          <p:cNvPr id="3" name="Content Placeholder 2">
            <a:extLst>
              <a:ext uri="{FF2B5EF4-FFF2-40B4-BE49-F238E27FC236}">
                <a16:creationId xmlns:a16="http://schemas.microsoft.com/office/drawing/2014/main" id="{C36652AF-5F5E-41E0-9FAF-A4328C29F903}"/>
              </a:ext>
            </a:extLst>
          </p:cNvPr>
          <p:cNvSpPr>
            <a:spLocks noGrp="1"/>
          </p:cNvSpPr>
          <p:nvPr>
            <p:ph idx="1"/>
          </p:nvPr>
        </p:nvSpPr>
        <p:spPr/>
        <p:txBody>
          <a:bodyPr>
            <a:normAutofit/>
          </a:bodyPr>
          <a:lstStyle/>
          <a:p>
            <a:pPr marL="0" indent="0" algn="ctr">
              <a:spcAft>
                <a:spcPts val="1800"/>
              </a:spcAft>
              <a:buNone/>
            </a:pPr>
            <a:r>
              <a:rPr lang="en-US" dirty="0"/>
              <a:t>The Fed model is a framework that uses the IS curve, the MP curve, and the Phillips curve to link interest rates, the output gap, and inflation.</a:t>
            </a:r>
          </a:p>
          <a:p>
            <a:pPr marL="0" indent="0" algn="ctr">
              <a:buNone/>
            </a:pPr>
            <a:r>
              <a:rPr lang="en-US" dirty="0"/>
              <a:t>Policy makers and professional economists use the model to analyze, forecast, and tweak the economy.</a:t>
            </a:r>
          </a:p>
        </p:txBody>
      </p:sp>
    </p:spTree>
    <p:extLst>
      <p:ext uri="{BB962C8B-B14F-4D97-AF65-F5344CB8AC3E}">
        <p14:creationId xmlns:p14="http://schemas.microsoft.com/office/powerpoint/2010/main" val="26325980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994F4-2A9E-4E71-9731-3A828CA0D8E6}"/>
              </a:ext>
            </a:extLst>
          </p:cNvPr>
          <p:cNvSpPr>
            <a:spLocks noGrp="1"/>
          </p:cNvSpPr>
          <p:nvPr>
            <p:ph type="title"/>
          </p:nvPr>
        </p:nvSpPr>
        <p:spPr/>
        <p:txBody>
          <a:bodyPr>
            <a:normAutofit/>
          </a:bodyPr>
          <a:lstStyle/>
          <a:p>
            <a:r>
              <a:rPr lang="en-US" dirty="0"/>
              <a:t>Stagflation</a:t>
            </a:r>
          </a:p>
        </p:txBody>
      </p:sp>
      <p:sp>
        <p:nvSpPr>
          <p:cNvPr id="3" name="Content Placeholder 2">
            <a:extLst>
              <a:ext uri="{FF2B5EF4-FFF2-40B4-BE49-F238E27FC236}">
                <a16:creationId xmlns:a16="http://schemas.microsoft.com/office/drawing/2014/main" id="{6967E657-AD3F-460E-A03F-DA0D4DD89BF6}"/>
              </a:ext>
            </a:extLst>
          </p:cNvPr>
          <p:cNvSpPr>
            <a:spLocks noGrp="1"/>
          </p:cNvSpPr>
          <p:nvPr>
            <p:ph idx="1"/>
          </p:nvPr>
        </p:nvSpPr>
        <p:spPr/>
        <p:txBody>
          <a:bodyPr>
            <a:normAutofit/>
          </a:bodyPr>
          <a:lstStyle/>
          <a:p>
            <a:pPr marL="0" indent="0" algn="ctr">
              <a:spcAft>
                <a:spcPts val="1800"/>
              </a:spcAft>
              <a:buNone/>
            </a:pPr>
            <a:r>
              <a:rPr lang="en-US" dirty="0">
                <a:solidFill>
                  <a:schemeClr val="tx1"/>
                </a:solidFill>
              </a:rPr>
              <a:t>A supply shock can cause output to decline.</a:t>
            </a:r>
          </a:p>
          <a:p>
            <a:pPr marL="0" indent="0" algn="ctr">
              <a:spcAft>
                <a:spcPts val="1800"/>
              </a:spcAft>
              <a:buNone/>
            </a:pPr>
            <a:r>
              <a:rPr lang="en-US" b="1" dirty="0">
                <a:solidFill>
                  <a:schemeClr val="tx1"/>
                </a:solidFill>
              </a:rPr>
              <a:t>Stagflation</a:t>
            </a:r>
            <a:r>
              <a:rPr lang="en-US" dirty="0">
                <a:solidFill>
                  <a:schemeClr val="tx1"/>
                </a:solidFill>
              </a:rPr>
              <a:t> is a combination of economic stagnation — or falling output — combined with high inflation.</a:t>
            </a:r>
          </a:p>
          <a:p>
            <a:pPr marL="0" indent="0" algn="ctr">
              <a:spcAft>
                <a:spcPts val="1800"/>
              </a:spcAft>
              <a:buNone/>
            </a:pPr>
            <a:r>
              <a:rPr lang="en-US" dirty="0">
                <a:solidFill>
                  <a:schemeClr val="tx1"/>
                </a:solidFill>
              </a:rPr>
              <a:t>Actual and potential output decline.</a:t>
            </a:r>
          </a:p>
        </p:txBody>
      </p:sp>
    </p:spTree>
    <p:extLst>
      <p:ext uri="{BB962C8B-B14F-4D97-AF65-F5344CB8AC3E}">
        <p14:creationId xmlns:p14="http://schemas.microsoft.com/office/powerpoint/2010/main" val="25054016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F53E02-5BC3-4CA4-AD6F-6C056AA12183}"/>
              </a:ext>
            </a:extLst>
          </p:cNvPr>
          <p:cNvSpPr>
            <a:spLocks noGrp="1"/>
          </p:cNvSpPr>
          <p:nvPr>
            <p:ph type="title"/>
          </p:nvPr>
        </p:nvSpPr>
        <p:spPr/>
        <p:txBody>
          <a:bodyPr>
            <a:normAutofit/>
          </a:bodyPr>
          <a:lstStyle/>
          <a:p>
            <a:r>
              <a:rPr lang="en-US" dirty="0"/>
              <a:t>Do the Economics</a:t>
            </a:r>
          </a:p>
        </p:txBody>
      </p:sp>
      <p:pic>
        <p:nvPicPr>
          <p:cNvPr id="8" name="Picture Placeholder 7" descr="Six Fed model graphs show the effects of changing market conditions on the US economy. The introductory text on the first graph reads Consumer confidence rose sharply following the election of a populist government.&#10;The graph on the top plots Output gap against Real interest rate. &#10;Two negative IS curves, labeled Old and New are plotted on the graph from left to right. A line that runs parallel to the horizontal axis labeled MP curve originates at value 'r' along the vertical axis intersects the two IS curves. Dashed lines from the intersection points meet the respective coordinates along the horizontal axis. A shift is indicated from the Old IS curve to the New IS curve. A rightward arrow labeled Output rises is between the points where the dashed lines meet the horizontal axis.  &#10;The lower graph plots Output gap against Unexpected inflation. Dashed lines from the intersection points on the upper graph extend to the horizontal axis on the lower graph. These lines intersect with a positive Philips curve at two points on the graph. Dashed lines from the intersection points meet their respective coordinates along the horizontal and vertical axis. A rightward arrow labeled Output rises is between the points where the dashed lines meet the horizontal axis.  &#10;Text below reads Increase in consumption leads to Shift IS curve to the right.&#10;Result: Unchanged interest rate, higher output, and higher inflation.&#10;&#10;The introductory text on the second graph reads Concern that the economy was underperforming led the Fed to cut interest rates sharply.&#10;The graph on the top plots Output gap against Real interest rate. Two horizontal lines labeled Old MP curve and New MP curve lies on the top and bottom of the graph respectively. A negative IS curve intersects the MP curves. A shift is indicated from the Old to the New MP curves. Dashed lines from the intersection points meet the respective coordinates along the horizontal axis. A rightward arrow labeled Output rises is between the points where the dashed lines meet the horizontal axis.  A downward arrow labeled 'r falls' is marked between the old and new MP curves.&#10;The lower graph plots Output gap against Unexpected inflation. Dashed lines from the intersection points on the upper graph meet a positive Philips curve at two points on the graph. Dashed lines from the intersection points meet their respective coordinates along the horizontal and vertical axis. A right headed arrow labeled Output rises is marked between the points where the dashed lines meet the vertical axis.  &#10;&#10;Text below reads Decrease in interest rates leads to Shift MP curve downward.&#10;Result: Lower interest rate, higher output, and higher inflation.&#10;&#10;The introductory text on the third graph reads, The onset of the Gulf War with Iraq led to supply disruptions that caused oil prices to rise sharply. &#10;The graph on the top plots Output gap against Real interest rate. A horizontal line labeled MP curve originates from value r on the vertical axis and intersects a negative IS curve. A dashed line from the intersection point meets the respective coordinate along the horizontal axis. &#10;The lower graph plots Output gap against Unexpected inflation. Dashed lines from the intersection points on the upper graph meet positive Old and New Philips curves at two points on the graph. Dashed lines from the intersection points meet their respective coordinates along the horizontal and vertical axis. Output gap remains unchanged label is besides the horizontal axis.&#10;Text below reads Rising production costs leads to Shift Phillips curve up.&#10;Result: Unchanged interest rate, unchanged output gap, and higher inflation.">
            <a:extLst>
              <a:ext uri="{FF2B5EF4-FFF2-40B4-BE49-F238E27FC236}">
                <a16:creationId xmlns:a16="http://schemas.microsoft.com/office/drawing/2014/main" id="{4C064818-2F23-4948-A9CD-4F9BC758978E}"/>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1441194" y="1472817"/>
            <a:ext cx="6261612" cy="4646249"/>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70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F53E02-5BC3-4CA4-AD6F-6C056AA12183}"/>
              </a:ext>
            </a:extLst>
          </p:cNvPr>
          <p:cNvSpPr>
            <a:spLocks noGrp="1"/>
          </p:cNvSpPr>
          <p:nvPr>
            <p:ph type="title"/>
          </p:nvPr>
        </p:nvSpPr>
        <p:spPr/>
        <p:txBody>
          <a:bodyPr>
            <a:normAutofit/>
          </a:bodyPr>
          <a:lstStyle/>
          <a:p>
            <a:r>
              <a:rPr lang="en-US" dirty="0"/>
              <a:t>Do the Economics Example 2</a:t>
            </a:r>
          </a:p>
        </p:txBody>
      </p:sp>
      <p:pic>
        <p:nvPicPr>
          <p:cNvPr id="6" name="Picture Placeholder 5" descr="Six Fed model graphs show the effects of changing market conditions on US economy. The introductory text on the first graph reads Rapid productivity growth due to new technology led to falling production costs.&#10;The graph on the top plots Output gap against Real interest rate. A horizontal line labeled MP curve originates from value r on the vertical axis and intersects a negative IS curve. A dashed line from the intersection point meets the respective coordinate along the horizontal axis. &#10;The lower graph plots Output gap against Unexpected inflation. A dashed line from the intersection point on the upper graph meets a positive Old and New Philips curves at two points on the graph.  A downward shift is indicated from the Old Phillips curve to the New Phillips curve. Dashed lines from the intersection points meet their respective coordinates along the horizontal and vertical axis. A downward arrow, labeled Inflation falls, is marked between the values where the dashed lines meet the vertical axis. A label reads Output gap unchanged beside the horizontal axis.&#10;Text below reads Falling production costs leads to Shift Phillips curve down.&#10;Result: Unchanged interest rate, unchanged output gap, and lower inflation.&#10;&#10;The introductory text on the second graph reads The end of the tech boom led businesses to rethink their investment in new technology, leading to a sharp decline in investment.&#10;The graph on the top plots Output gap against Real interest rate. &#10;Two negative IS curves, Old and New are plotted on the graph from right to left. A line that runs parallel to the horizontal axis, labeled MP curve originates at value 'r' along the vertical axis and intersects the two IS curves. Dashed lines from the intersection points meet the respective coordinates along the horizontal axis. An inward shift is indicated from the Old IS curve to the New IS curve. A downward arrow labeled Inflation falls is marked between the values where the dashed lines meet the vertical axis. A left headed arrow labeled Output falls is marked between the points where the dashed lines meet the horizontal axis.  &#10;The lower graph plots Output gap against Unexpected inflation. Dashed lines from the intersection points on the upper graph extend till the horizontal axis on the lower graph. These lines intersect with a positive Philips curve at two points on the graph. Dashed lines from the intersection points meet their respective coordinates along the horizontal and vertical axis. A leftward arrow labeled Output falls is marked between the points where the dashed lines meet the horizontal axis.  A downward arrow labeled Inflation falls is marked between the values where the dashed lines meet the vertical axis.&#10;Text below reads Decrease in investment leads to Shift IS curve to the left Result: Unchanged interest rate, lower output, and lower inflation.&#10;&#10;The introductory text on the third graph reads Rapidly falling house prices meant that many homeowners could no longer afford to repay their mortgages. Given this risk of not being repaid, banks were only willing to lend if they were paid a risk premium that was 2 percentage points higher.&#10;The graph on the top plots Output gap against Real interest rate. Two horizontal lines labeled Old MP curve and New MP curve are plotted on the bottom and the top of the graph respectively. A negative IS curve intersects the MP curves. A shift is indicated from the Old to New MP curves. Dashed lines from the intersection points meet the respective coordinates along the horizontal axis. An upward arrow labeled 'r is marked between the points where the dashed lines meet the horizontal axis.&#10;The lower graph plots Output gap against Unexpected inflation. Dashed lines from the intersection points on the upper graph meet a positive Philips curve at two points on the graph. Dashed lines from these intersection points meet their respective coordinates along the horizontal and vertical axis. A downward arrow labeled Inflation falls is marked between the points where the dashed lines meet the vertical axis. A left headed arrow labeled Output falls is marked between the points where the dashed lines meet the horizontal axis.  &#10;Text below reads Increase in interest rates leads to Shift MP curve upward.&#10;Result: Higher interest rate, lower output, and lower inflation.">
            <a:extLst>
              <a:ext uri="{FF2B5EF4-FFF2-40B4-BE49-F238E27FC236}">
                <a16:creationId xmlns:a16="http://schemas.microsoft.com/office/drawing/2014/main" id="{7D5D0B25-1FE7-4F6C-9DF7-79FB6CBC6A55}"/>
              </a:ext>
            </a:extLst>
          </p:cNvPr>
          <p:cNvPicPr>
            <a:picLocks noGrp="1" noChangeAspect="1" noChangeArrowheads="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bwMode="auto">
          <a:xfrm>
            <a:off x="1725813" y="1408234"/>
            <a:ext cx="5692375" cy="4712105"/>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39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F53E02-5BC3-4CA4-AD6F-6C056AA12183}"/>
              </a:ext>
            </a:extLst>
          </p:cNvPr>
          <p:cNvSpPr>
            <a:spLocks noGrp="1"/>
          </p:cNvSpPr>
          <p:nvPr>
            <p:ph type="title"/>
          </p:nvPr>
        </p:nvSpPr>
        <p:spPr/>
        <p:txBody>
          <a:bodyPr>
            <a:normAutofit/>
          </a:bodyPr>
          <a:lstStyle/>
          <a:p>
            <a:r>
              <a:rPr lang="en-US" dirty="0"/>
              <a:t>Do the Economics Example 3</a:t>
            </a:r>
          </a:p>
        </p:txBody>
      </p:sp>
      <p:pic>
        <p:nvPicPr>
          <p:cNvPr id="5" name="Picture 2" descr="Six Fed model graphs show the effects of changing market conditions on the US economy. The introductory text on the first graph reads, By 2010, the worst of the recession had passed and funding for fiscal stimulus dried up, leading government purchases to contract sharply.&#10;The graph on the top plots Output gap against Real interest rate. &#10;Two negative IS curves, labeled Old and New are plotted on the graph from right to left respectively. A line that runs parallel to the horizontal axis, labeled MP curve originates at value 'r' along the vertical axis and intersects the two IS curves. Dashed lines from the intersection points meet the respective coordinates along the horizontal axis. An inward shift is indicated from the Old IS curve to the New IS curve. A left headed arrow labeled Output falls is marked between the points where the dashed lines meet the horizontal axis.  &#10;The lower graph plots Output gap against Unexpected inflation. Dashed lines from the intersection points on the upper graph extend to the horizontal axis on the lower graph. These lines intersect with a positive Philips curve at two points on the graph. Dashed lines from the intersection points meet their respective coordinates along the horizontal and vertical axis. A left headed arrow labeled Output falls is between the points where the dashed lines meet the horizontal axis.  A downward arrow labeled Inflation falls is between the points where the dashed lines meet the vertical axis.&#10;Text below reads Decrease in government purchases leads to Shift IS curve to the left.&#10;Result: Unchanged interest rate, lower output, and lower inflation.&#10;&#10;The introductory text on the second graph reads, As the financial bailout worked, banks became more willing to lend, lowering the risk premium they charged on new loans.&#10;The graph on the top plots Output gap against Real interest rate. Two horizontal lines labeled Old MP curve and New MP curve lie on the top and bottom of the graph respectively. A negative IS curve intersects the MP curves. A shift is indicated from Old to New MP curve. Dashed lines from the intersection points meet the respective coordinates along the horizontal axis. A right headed arrow labeled Output rises is between the points where the dashed lines meet the horizontal axis.  A downward arrow labeled 'r falls' is marked between the dashed lines that meet the vertical axis.&#10;The lower graph plots Output gap against Unexpected inflation. Dashed lines from the intersection points on the upper graph meet a positive Philips curve at two points on the graph. Dashed lines from the intersection points meet their respective coordinates along the horizontal and vertical axis. A right headed arrow labeled Output rises is marked between the points where the dashed lines meet the horizontal axis and an upward arrow labeled Inflation rises is marked between the points where the dashed lines meet the vertical axis.&#10;Text below reads Decrease in interest rates leads to Shift MP curve downward.&#10;Result: Lower interest rate, higher output, and higher inflation.&#10;&#10;The introductory text on the third graph reads Improvements in fracking technology led the price of energy to decline.&#10; The graph on the top plots Output gap against Real interest rate. A horizontal line labeled MP curve originates from value r on the vertical axis and intersects a negative IS curve. A dashed line from the intersection point meets the respective coordinates along the horizontal axis. &#10;The lower graph plots Output gap against Unexpected inflation. Dashed lines from the intersection points on the upper graph meet a positive Old and New Philips curves at two points on the graph. A shift is indicated from the Old Phillips curve to the New Phillips curve. Dashed lines from the intersection points meet their respective coordinates along the horizontal and vertical axis. Output gap unchanged label is besides the horizontal axis. A downward arrow labeled Inflation falls is marked between the dashed lines that meet the vertical axis.&#10;Text below reads Falling production costs leads to Shift Phillips curve up.&#10;Result: Unchanged interest rate, unchanged output gap, and lower inflation.&#10;">
            <a:extLst>
              <a:ext uri="{FF2B5EF4-FFF2-40B4-BE49-F238E27FC236}">
                <a16:creationId xmlns:a16="http://schemas.microsoft.com/office/drawing/2014/main" id="{86E60F8F-D67F-42BE-9537-FE0FAA91578B}"/>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1524461" y="1350550"/>
            <a:ext cx="6095079" cy="4929354"/>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84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F53E02-5BC3-4CA4-AD6F-6C056AA12183}"/>
              </a:ext>
            </a:extLst>
          </p:cNvPr>
          <p:cNvSpPr>
            <a:spLocks noGrp="1"/>
          </p:cNvSpPr>
          <p:nvPr>
            <p:ph type="title"/>
          </p:nvPr>
        </p:nvSpPr>
        <p:spPr/>
        <p:txBody>
          <a:bodyPr>
            <a:normAutofit/>
          </a:bodyPr>
          <a:lstStyle/>
          <a:p>
            <a:r>
              <a:rPr lang="en-US" dirty="0"/>
              <a:t>Do the Economics Example 4</a:t>
            </a:r>
          </a:p>
        </p:txBody>
      </p:sp>
      <p:pic>
        <p:nvPicPr>
          <p:cNvPr id="6" name="Picture Placeholder 5" descr="Six Fed model graphs show the effects of changing market conditions on US economy. The introductory text on the first graph reads Rapid economic growth in China led to an increase in demand for American-made goods.&#10;The graph on the top plots Output gap against Real interest rate. &#10;Two negative IS curves, Old and New are plotted on the graph from left to right respectively. A line that runs parallel to the horizontal axis labeled MP curve originates at value 'r' along the vertical axis intersects the two IS curve. Dashed lines from the intersection points meet the respective coordinates along the horizontal axis. An outward shift is indicated from the Old IS curve to the New IS curve. A right headed arrow labeled Output rises is marked between the points where the dashed lines meet the horizontal axis.  &#10;The lower graph plots Output gap against Unexpected inflation. Dashed lines from the intersection points on the upper graph extend till the horizontal axis on the lower graph. These lines intersect with a positive Philips curve at two points on the graph. Dashed lines from the intersection points meet their respective coordinates along the horizontal and vertical axis. A right headed arrow labeled Output rises is between the points where the dashed lines meet the horizontal axis.  An upward arrow labeled Inflation rises is marked between the points where the dashed lines meet the vertical axis.&#10;Text below reads Increase in net exports leads to Shift IS curve to the right.&#10;Result: Unchanged interest rate, higher output, and higher inflation.&#10;&#10;The introductory text on the second graph reads, As the bargaining power of workers eroded, their nominal wages unexpectedly fell.&#10;The graph on the top plots Output gap against Real interest rate. A horizontal line labeled MP curve originates from value r on the vertical axis and intersects a negative IS curve. A dashed line from the intersection point meets the respective coordinates along the horizontal axis. &#10;The lower graph plots Output gap against Unexpected inflation. Dashed lines from the intersection points on the upper graph meet a positive Old and New Philips curves at two points on the graph. A downward shift is indicated from the Old Phillips curve to the New Phillips curve. Dashed lines from the intersection points meet their respective coordinates along the horizontal and vertical axis. Output gap unchanged label is besides the horizontal axis. A downward arrow labeled Inflation falls is marked between the dashed lines that meet the vertical axis.&#10;Text below reads Falling production costs leads to Shift Phillips curve down.&#10;Result: Unchanged interest rate, unchanged output gap, and lower inflation.&#10;&#10;The introductory text on the third graph reads A new Federal Reserve chair, determined to reduce inflation, raised the federal funds rate sharply.&#10;The graph on the top plots Output gap against Real interest rate. Two horizontal lines labeled Old MP curve and New MP curve lie from bottom to top on the graph respectively. A negative IS curve intersects the MP curves. A shift is indicated from Old to New MP curve. Dashed lines from the intersection points meet the respective coordinates along the horizontal axis. A left headed arrow labeled Output falls is between the points where the dashed lines meet the horizontal axis.  A downward arrow labeled 'r rises' is marked between the dashed lines that meet the vertical axis.&#10;The lower graph plots Output gap against Unexpected inflation. Dashed lines from the intersection points on the upper graph meet a positive Philips curve at two points on the graph. Dashed lines from the intersection points meet their respective coordinates along the horizontal and vertical axis. A left headed arrow labeled Output falls is marked between the points where the dashed lines meet the horizontal axis and an upward arrow labeled Inflation falls is marked between the points where the dashed lines meet the vertical axis.&#10;Text below reads Increase in interest rates leads to Shift MP curve upward.&#10;Result: Higher interest rate, lower output, and lower inflation.">
            <a:extLst>
              <a:ext uri="{FF2B5EF4-FFF2-40B4-BE49-F238E27FC236}">
                <a16:creationId xmlns:a16="http://schemas.microsoft.com/office/drawing/2014/main" id="{9DBB9174-FC5A-4A30-B4C1-60B87E645B11}"/>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1441194" y="1438444"/>
            <a:ext cx="6261612" cy="4787802"/>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25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4DCFA-75D8-4A41-9B36-5D188F88A3C9}"/>
              </a:ext>
            </a:extLst>
          </p:cNvPr>
          <p:cNvSpPr>
            <a:spLocks noGrp="1"/>
          </p:cNvSpPr>
          <p:nvPr>
            <p:ph type="title"/>
          </p:nvPr>
        </p:nvSpPr>
        <p:spPr/>
        <p:txBody>
          <a:bodyPr/>
          <a:lstStyle/>
          <a:p>
            <a:r>
              <a:rPr lang="en-US" dirty="0"/>
              <a:t>Clicker question (3 of 5)</a:t>
            </a:r>
          </a:p>
        </p:txBody>
      </p:sp>
      <p:sp>
        <p:nvSpPr>
          <p:cNvPr id="3" name="Content Placeholder 2">
            <a:extLst>
              <a:ext uri="{FF2B5EF4-FFF2-40B4-BE49-F238E27FC236}">
                <a16:creationId xmlns:a16="http://schemas.microsoft.com/office/drawing/2014/main" id="{D1C9038D-325B-46E4-A764-91D0D1CD2759}"/>
              </a:ext>
            </a:extLst>
          </p:cNvPr>
          <p:cNvSpPr>
            <a:spLocks noGrp="1"/>
          </p:cNvSpPr>
          <p:nvPr>
            <p:ph idx="1"/>
          </p:nvPr>
        </p:nvSpPr>
        <p:spPr>
          <a:xfrm>
            <a:off x="457200" y="1600201"/>
            <a:ext cx="8039100" cy="2127737"/>
          </a:xfrm>
        </p:spPr>
        <p:txBody>
          <a:bodyPr>
            <a:noAutofit/>
          </a:bodyPr>
          <a:lstStyle/>
          <a:p>
            <a:pPr marL="0" indent="0">
              <a:buNone/>
            </a:pPr>
            <a:r>
              <a:rPr lang="en-US" sz="2400" dirty="0"/>
              <a:t>The election of a new U.S. president leads households to become more hopeful about their future economic prospects, which leads them to increase their current consumption. If the output gap was initially zero, the Fed model predicts that</a:t>
            </a:r>
          </a:p>
        </p:txBody>
      </p:sp>
      <p:sp>
        <p:nvSpPr>
          <p:cNvPr id="8" name="Content Placeholder 7">
            <a:extLst>
              <a:ext uri="{FF2B5EF4-FFF2-40B4-BE49-F238E27FC236}">
                <a16:creationId xmlns:a16="http://schemas.microsoft.com/office/drawing/2014/main" id="{2D88370F-0F26-4E65-9680-A51FDDC6D5EF}"/>
              </a:ext>
            </a:extLst>
          </p:cNvPr>
          <p:cNvSpPr>
            <a:spLocks noGrp="1"/>
          </p:cNvSpPr>
          <p:nvPr>
            <p:ph idx="12"/>
          </p:nvPr>
        </p:nvSpPr>
        <p:spPr>
          <a:xfrm>
            <a:off x="457200" y="3768467"/>
            <a:ext cx="8229600" cy="2019382"/>
          </a:xfrm>
        </p:spPr>
        <p:txBody>
          <a:bodyPr>
            <a:noAutofit/>
          </a:bodyPr>
          <a:lstStyle/>
          <a:p>
            <a:pPr marL="514350" indent="-514350">
              <a:buFont typeface="+mj-lt"/>
              <a:buAutoNum type="alphaUcPeriod"/>
            </a:pPr>
            <a:r>
              <a:rPr lang="en-US" sz="2200" dirty="0"/>
              <a:t>output will rise relative to potential output.</a:t>
            </a:r>
          </a:p>
          <a:p>
            <a:pPr marL="514350" indent="-514350">
              <a:buFont typeface="+mj-lt"/>
              <a:buAutoNum type="alphaUcPeriod"/>
            </a:pPr>
            <a:r>
              <a:rPr lang="en-US" sz="2200" dirty="0"/>
              <a:t>there will be no change in the output gap. output will fall relative to potential output.</a:t>
            </a:r>
          </a:p>
        </p:txBody>
      </p:sp>
      <p:pic>
        <p:nvPicPr>
          <p:cNvPr id="12" name="Picture 2" descr="A sta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91408" y="3788563"/>
            <a:ext cx="365792" cy="341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sz="quarter" idx="13"/>
          </p:nvPr>
        </p:nvSpPr>
        <p:spPr>
          <a:xfrm>
            <a:off x="6207098" y="3768801"/>
            <a:ext cx="2364148" cy="501818"/>
          </a:xfrm>
        </p:spPr>
        <p:txBody>
          <a:bodyPr>
            <a:normAutofit/>
          </a:bodyPr>
          <a:lstStyle/>
          <a:p>
            <a:pPr marL="0" indent="0">
              <a:buNone/>
            </a:pPr>
            <a:r>
              <a:rPr lang="en-US" sz="2200" dirty="0"/>
              <a:t>- Correct Answer</a:t>
            </a:r>
          </a:p>
        </p:txBody>
      </p:sp>
    </p:spTree>
    <p:extLst>
      <p:ext uri="{BB962C8B-B14F-4D97-AF65-F5344CB8AC3E}">
        <p14:creationId xmlns:p14="http://schemas.microsoft.com/office/powerpoint/2010/main" val="165483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4DCFA-75D8-4A41-9B36-5D188F88A3C9}"/>
              </a:ext>
            </a:extLst>
          </p:cNvPr>
          <p:cNvSpPr>
            <a:spLocks noGrp="1"/>
          </p:cNvSpPr>
          <p:nvPr>
            <p:ph type="title"/>
          </p:nvPr>
        </p:nvSpPr>
        <p:spPr/>
        <p:txBody>
          <a:bodyPr/>
          <a:lstStyle/>
          <a:p>
            <a:r>
              <a:rPr lang="en-US" dirty="0"/>
              <a:t>Clicker question (4 of 5)</a:t>
            </a:r>
          </a:p>
        </p:txBody>
      </p:sp>
      <p:sp>
        <p:nvSpPr>
          <p:cNvPr id="3" name="Content Placeholder 2">
            <a:extLst>
              <a:ext uri="{FF2B5EF4-FFF2-40B4-BE49-F238E27FC236}">
                <a16:creationId xmlns:a16="http://schemas.microsoft.com/office/drawing/2014/main" id="{D1C9038D-325B-46E4-A764-91D0D1CD2759}"/>
              </a:ext>
            </a:extLst>
          </p:cNvPr>
          <p:cNvSpPr>
            <a:spLocks noGrp="1"/>
          </p:cNvSpPr>
          <p:nvPr>
            <p:ph idx="1"/>
          </p:nvPr>
        </p:nvSpPr>
        <p:spPr>
          <a:xfrm>
            <a:off x="457200" y="1600202"/>
            <a:ext cx="8039100" cy="1489332"/>
          </a:xfrm>
        </p:spPr>
        <p:txBody>
          <a:bodyPr>
            <a:noAutofit/>
          </a:bodyPr>
          <a:lstStyle/>
          <a:p>
            <a:pPr marL="0" indent="0">
              <a:buNone/>
            </a:pPr>
            <a:r>
              <a:rPr lang="en-US" sz="2200" dirty="0"/>
              <a:t>The election of a new U.S. president leads households to become more hopeful about their future economic prospects, which leads them to increase their current consumption. The Fed model predicts that</a:t>
            </a:r>
          </a:p>
        </p:txBody>
      </p:sp>
      <p:sp>
        <p:nvSpPr>
          <p:cNvPr id="8" name="Content Placeholder 7">
            <a:extLst>
              <a:ext uri="{FF2B5EF4-FFF2-40B4-BE49-F238E27FC236}">
                <a16:creationId xmlns:a16="http://schemas.microsoft.com/office/drawing/2014/main" id="{2D88370F-0F26-4E65-9680-A51FDDC6D5EF}"/>
              </a:ext>
            </a:extLst>
          </p:cNvPr>
          <p:cNvSpPr>
            <a:spLocks noGrp="1"/>
          </p:cNvSpPr>
          <p:nvPr>
            <p:ph idx="12"/>
          </p:nvPr>
        </p:nvSpPr>
        <p:spPr>
          <a:xfrm>
            <a:off x="457200" y="3095228"/>
            <a:ext cx="8229600" cy="2019382"/>
          </a:xfrm>
        </p:spPr>
        <p:txBody>
          <a:bodyPr>
            <a:noAutofit/>
          </a:bodyPr>
          <a:lstStyle/>
          <a:p>
            <a:pPr marL="514350" indent="-514350">
              <a:buFont typeface="+mj-lt"/>
              <a:buAutoNum type="alphaUcPeriod"/>
            </a:pPr>
            <a:r>
              <a:rPr lang="en-US" sz="2000" dirty="0"/>
              <a:t>the real interest rate will rise.</a:t>
            </a:r>
          </a:p>
          <a:p>
            <a:pPr marL="514350" indent="-514350">
              <a:buFont typeface="+mj-lt"/>
              <a:buAutoNum type="alphaUcPeriod"/>
            </a:pPr>
            <a:r>
              <a:rPr lang="en-US" sz="2000" dirty="0"/>
              <a:t>there will be no change in the real interest rate.</a:t>
            </a:r>
          </a:p>
          <a:p>
            <a:pPr marL="514350" indent="-514350">
              <a:buFont typeface="+mj-lt"/>
              <a:buAutoNum type="alphaUcPeriod"/>
            </a:pPr>
            <a:r>
              <a:rPr lang="en-US" sz="2000" dirty="0"/>
              <a:t>the real interest rate will decrease.</a:t>
            </a:r>
          </a:p>
        </p:txBody>
      </p:sp>
      <p:pic>
        <p:nvPicPr>
          <p:cNvPr id="12" name="Picture 2" descr="A sta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91408" y="3477760"/>
            <a:ext cx="365792" cy="341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sz="quarter" idx="13"/>
          </p:nvPr>
        </p:nvSpPr>
        <p:spPr>
          <a:xfrm>
            <a:off x="6387972" y="3497640"/>
            <a:ext cx="2012453" cy="501818"/>
          </a:xfrm>
        </p:spPr>
        <p:txBody>
          <a:bodyPr>
            <a:normAutofit fontScale="92500"/>
          </a:bodyPr>
          <a:lstStyle/>
          <a:p>
            <a:pPr marL="0" indent="0">
              <a:buNone/>
            </a:pPr>
            <a:r>
              <a:rPr lang="en-US" sz="2000" dirty="0"/>
              <a:t>- Correct Answer</a:t>
            </a:r>
          </a:p>
        </p:txBody>
      </p:sp>
    </p:spTree>
    <p:extLst>
      <p:ext uri="{BB962C8B-B14F-4D97-AF65-F5344CB8AC3E}">
        <p14:creationId xmlns:p14="http://schemas.microsoft.com/office/powerpoint/2010/main" val="170804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4DCFA-75D8-4A41-9B36-5D188F88A3C9}"/>
              </a:ext>
            </a:extLst>
          </p:cNvPr>
          <p:cNvSpPr>
            <a:spLocks noGrp="1"/>
          </p:cNvSpPr>
          <p:nvPr>
            <p:ph type="title"/>
          </p:nvPr>
        </p:nvSpPr>
        <p:spPr/>
        <p:txBody>
          <a:bodyPr/>
          <a:lstStyle/>
          <a:p>
            <a:r>
              <a:rPr lang="en-US" dirty="0"/>
              <a:t>Clicker question (5 of 5)</a:t>
            </a:r>
          </a:p>
        </p:txBody>
      </p:sp>
      <p:sp>
        <p:nvSpPr>
          <p:cNvPr id="3" name="Content Placeholder 2">
            <a:extLst>
              <a:ext uri="{FF2B5EF4-FFF2-40B4-BE49-F238E27FC236}">
                <a16:creationId xmlns:a16="http://schemas.microsoft.com/office/drawing/2014/main" id="{D1C9038D-325B-46E4-A764-91D0D1CD2759}"/>
              </a:ext>
            </a:extLst>
          </p:cNvPr>
          <p:cNvSpPr>
            <a:spLocks noGrp="1"/>
          </p:cNvSpPr>
          <p:nvPr>
            <p:ph idx="1"/>
          </p:nvPr>
        </p:nvSpPr>
        <p:spPr>
          <a:xfrm>
            <a:off x="457200" y="1600202"/>
            <a:ext cx="8039100" cy="2019382"/>
          </a:xfrm>
        </p:spPr>
        <p:txBody>
          <a:bodyPr>
            <a:noAutofit/>
          </a:bodyPr>
          <a:lstStyle/>
          <a:p>
            <a:pPr marL="0" indent="0">
              <a:buNone/>
            </a:pPr>
            <a:r>
              <a:rPr lang="en-US" sz="2400" dirty="0"/>
              <a:t>The election of a new U.S. president leads households to become more hopeful about their future economic prospects, which leads them to increase their current consumption. If initially unexpected inflation was zero, the Fed model predicts that</a:t>
            </a:r>
          </a:p>
        </p:txBody>
      </p:sp>
      <p:sp>
        <p:nvSpPr>
          <p:cNvPr id="8" name="Content Placeholder 7">
            <a:extLst>
              <a:ext uri="{FF2B5EF4-FFF2-40B4-BE49-F238E27FC236}">
                <a16:creationId xmlns:a16="http://schemas.microsoft.com/office/drawing/2014/main" id="{2D88370F-0F26-4E65-9680-A51FDDC6D5EF}"/>
              </a:ext>
            </a:extLst>
          </p:cNvPr>
          <p:cNvSpPr>
            <a:spLocks noGrp="1"/>
          </p:cNvSpPr>
          <p:nvPr>
            <p:ph idx="12"/>
          </p:nvPr>
        </p:nvSpPr>
        <p:spPr>
          <a:xfrm>
            <a:off x="457200" y="4110109"/>
            <a:ext cx="8229600" cy="2019382"/>
          </a:xfrm>
        </p:spPr>
        <p:txBody>
          <a:bodyPr>
            <a:noAutofit/>
          </a:bodyPr>
          <a:lstStyle/>
          <a:p>
            <a:pPr marL="514350" indent="-514350">
              <a:buFont typeface="+mj-lt"/>
              <a:buAutoNum type="alphaUcPeriod"/>
            </a:pPr>
            <a:r>
              <a:rPr lang="en-US" sz="2200" dirty="0"/>
              <a:t>the inflation rate will rise.</a:t>
            </a:r>
          </a:p>
          <a:p>
            <a:pPr marL="514350" indent="-514350">
              <a:buFont typeface="+mj-lt"/>
              <a:buAutoNum type="alphaUcPeriod"/>
            </a:pPr>
            <a:r>
              <a:rPr lang="en-US" sz="2200" dirty="0"/>
              <a:t>there will be no change in the inflation rate.</a:t>
            </a:r>
          </a:p>
          <a:p>
            <a:pPr marL="514350" indent="-514350">
              <a:buFont typeface="+mj-lt"/>
              <a:buAutoNum type="alphaUcPeriod"/>
            </a:pPr>
            <a:r>
              <a:rPr lang="en-US" sz="2200" dirty="0"/>
              <a:t>the inflation rate will decrease.</a:t>
            </a:r>
          </a:p>
        </p:txBody>
      </p:sp>
      <p:pic>
        <p:nvPicPr>
          <p:cNvPr id="12" name="Picture 2" descr="A sta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91408" y="4130904"/>
            <a:ext cx="365792" cy="341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sz="quarter" idx="13"/>
          </p:nvPr>
        </p:nvSpPr>
        <p:spPr>
          <a:xfrm>
            <a:off x="4167284" y="4120157"/>
            <a:ext cx="2364144" cy="501818"/>
          </a:xfrm>
        </p:spPr>
        <p:txBody>
          <a:bodyPr>
            <a:noAutofit/>
          </a:bodyPr>
          <a:lstStyle/>
          <a:p>
            <a:pPr marL="0" indent="0">
              <a:buNone/>
            </a:pPr>
            <a:r>
              <a:rPr lang="en-US" sz="2200" dirty="0"/>
              <a:t>- Correct Answer</a:t>
            </a:r>
          </a:p>
        </p:txBody>
      </p:sp>
    </p:spTree>
    <p:extLst>
      <p:ext uri="{BB962C8B-B14F-4D97-AF65-F5344CB8AC3E}">
        <p14:creationId xmlns:p14="http://schemas.microsoft.com/office/powerpoint/2010/main" val="401280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3D1BE-075E-458F-821E-F780A3B5097D}"/>
              </a:ext>
            </a:extLst>
          </p:cNvPr>
          <p:cNvSpPr>
            <a:spLocks noGrp="1"/>
          </p:cNvSpPr>
          <p:nvPr>
            <p:ph type="title"/>
          </p:nvPr>
        </p:nvSpPr>
        <p:spPr/>
        <p:txBody>
          <a:bodyPr>
            <a:noAutofit/>
          </a:bodyPr>
          <a:lstStyle/>
          <a:p>
            <a:r>
              <a:rPr lang="en-US" dirty="0"/>
              <a:t>Review: Analyzing Macroeconomic Shocks</a:t>
            </a:r>
          </a:p>
        </p:txBody>
      </p:sp>
      <p:sp>
        <p:nvSpPr>
          <p:cNvPr id="3" name="Content Placeholder 2">
            <a:extLst>
              <a:ext uri="{FF2B5EF4-FFF2-40B4-BE49-F238E27FC236}">
                <a16:creationId xmlns:a16="http://schemas.microsoft.com/office/drawing/2014/main" id="{E5E2AF60-C2DA-4DB2-9E9D-1FCD1EC51FD9}"/>
              </a:ext>
            </a:extLst>
          </p:cNvPr>
          <p:cNvSpPr>
            <a:spLocks noGrp="1"/>
          </p:cNvSpPr>
          <p:nvPr>
            <p:ph idx="1"/>
          </p:nvPr>
        </p:nvSpPr>
        <p:spPr>
          <a:xfrm>
            <a:off x="457200" y="1600200"/>
            <a:ext cx="8229600" cy="4699000"/>
          </a:xfrm>
        </p:spPr>
        <p:txBody>
          <a:bodyPr>
            <a:noAutofit/>
          </a:bodyPr>
          <a:lstStyle/>
          <a:p>
            <a:pPr>
              <a:spcAft>
                <a:spcPts val="0"/>
              </a:spcAft>
            </a:pPr>
            <a:r>
              <a:rPr lang="en-US" sz="2400" dirty="0"/>
              <a:t>Use the Fed model to analyze the consequence of macroeconomic shocks.</a:t>
            </a:r>
          </a:p>
          <a:p>
            <a:pPr lvl="1">
              <a:spcAft>
                <a:spcPts val="0"/>
              </a:spcAft>
            </a:pPr>
            <a:r>
              <a:rPr lang="en-US" sz="2200" dirty="0"/>
              <a:t>Second, identify the shock and shift the curve.</a:t>
            </a:r>
          </a:p>
          <a:p>
            <a:pPr lvl="1">
              <a:spcAft>
                <a:spcPts val="0"/>
              </a:spcAft>
            </a:pPr>
            <a:r>
              <a:rPr lang="en-US" sz="2200" dirty="0"/>
              <a:t>Next, find the output gap.</a:t>
            </a:r>
          </a:p>
          <a:p>
            <a:pPr lvl="1">
              <a:spcAft>
                <a:spcPts val="0"/>
              </a:spcAft>
            </a:pPr>
            <a:r>
              <a:rPr lang="en-US" sz="2200" dirty="0"/>
              <a:t>Finally, assess inflation.</a:t>
            </a:r>
          </a:p>
          <a:p>
            <a:pPr>
              <a:spcAft>
                <a:spcPts val="0"/>
              </a:spcAft>
            </a:pPr>
            <a:r>
              <a:rPr lang="en-US" sz="2400" dirty="0"/>
              <a:t>The MP curve shifts in response to monetary policy and financial market risks.</a:t>
            </a:r>
          </a:p>
          <a:p>
            <a:pPr>
              <a:spcAft>
                <a:spcPts val="0"/>
              </a:spcAft>
            </a:pPr>
            <a:r>
              <a:rPr lang="en-US" sz="2400" dirty="0"/>
              <a:t>The IS curve shifts in response to changes in aggregate expenditure.</a:t>
            </a:r>
          </a:p>
          <a:p>
            <a:pPr>
              <a:spcAft>
                <a:spcPts val="0"/>
              </a:spcAft>
            </a:pPr>
            <a:r>
              <a:rPr lang="en-US" sz="2400" dirty="0"/>
              <a:t>The Phillips curve shifts in response to changes in production costs.</a:t>
            </a:r>
          </a:p>
        </p:txBody>
      </p:sp>
    </p:spTree>
    <p:extLst>
      <p:ext uri="{BB962C8B-B14F-4D97-AF65-F5344CB8AC3E}">
        <p14:creationId xmlns:p14="http://schemas.microsoft.com/office/powerpoint/2010/main" val="33459554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87A2CB-0339-4735-83A9-C61E64DFAAD4}"/>
              </a:ext>
            </a:extLst>
          </p:cNvPr>
          <p:cNvSpPr>
            <a:spLocks noGrp="1"/>
          </p:cNvSpPr>
          <p:nvPr>
            <p:ph type="title"/>
          </p:nvPr>
        </p:nvSpPr>
        <p:spPr/>
        <p:txBody>
          <a:bodyPr>
            <a:normAutofit/>
          </a:bodyPr>
          <a:lstStyle/>
          <a:p>
            <a:r>
              <a:rPr lang="en-US" dirty="0"/>
              <a:t>Roadmap (3 of 3)</a:t>
            </a:r>
          </a:p>
        </p:txBody>
      </p:sp>
      <p:sp>
        <p:nvSpPr>
          <p:cNvPr id="5" name="Content Placeholder 4">
            <a:extLst>
              <a:ext uri="{FF2B5EF4-FFF2-40B4-BE49-F238E27FC236}">
                <a16:creationId xmlns:a16="http://schemas.microsoft.com/office/drawing/2014/main" id="{5A9DFBA1-DDAF-4C1F-9B4F-C337D78C414F}"/>
              </a:ext>
            </a:extLst>
          </p:cNvPr>
          <p:cNvSpPr>
            <a:spLocks noGrp="1"/>
          </p:cNvSpPr>
          <p:nvPr>
            <p:ph idx="1"/>
          </p:nvPr>
        </p:nvSpPr>
        <p:spPr/>
        <p:txBody>
          <a:bodyPr>
            <a:normAutofit/>
          </a:bodyPr>
          <a:lstStyle/>
          <a:p>
            <a:pPr marL="0" indent="0">
              <a:buNone/>
            </a:pPr>
            <a:r>
              <a:rPr lang="en-US" sz="2400" b="1" dirty="0"/>
              <a:t>The Fed Model</a:t>
            </a:r>
          </a:p>
          <a:p>
            <a:pPr>
              <a:spcAft>
                <a:spcPts val="1800"/>
              </a:spcAft>
              <a:buFont typeface="Wingdings" panose="05000000000000000000" pitchFamily="2" charset="2"/>
              <a:buChar char="§"/>
            </a:pPr>
            <a:r>
              <a:rPr lang="en-US" sz="2400" dirty="0"/>
              <a:t>Analyze the Fed model, which puts together the IS curve, the MP curve, and the Phillips curve.</a:t>
            </a:r>
          </a:p>
          <a:p>
            <a:pPr marL="0" indent="0">
              <a:buNone/>
            </a:pPr>
            <a:r>
              <a:rPr lang="en-US" sz="2400" b="1" dirty="0"/>
              <a:t>Analyzing Macroeconomic Shocks</a:t>
            </a:r>
          </a:p>
          <a:p>
            <a:pPr>
              <a:spcAft>
                <a:spcPts val="1800"/>
              </a:spcAft>
              <a:buFont typeface="Wingdings" panose="05000000000000000000" pitchFamily="2" charset="2"/>
              <a:buChar char="§"/>
            </a:pPr>
            <a:r>
              <a:rPr lang="en-US" sz="2400" dirty="0"/>
              <a:t>Use the Fed model to analyze the consequences of financial shocks, spending shocks, and supply shocks.</a:t>
            </a:r>
          </a:p>
          <a:p>
            <a:pPr marL="0" indent="0">
              <a:buNone/>
            </a:pPr>
            <a:r>
              <a:rPr lang="en-US" sz="2400" b="1" dirty="0"/>
              <a:t>Diagnosing the Causes of Macroeconomic Changes</a:t>
            </a:r>
          </a:p>
          <a:p>
            <a:pPr>
              <a:buFont typeface="Wingdings" panose="05000000000000000000" pitchFamily="2" charset="2"/>
              <a:buChar char="§"/>
            </a:pPr>
            <a:r>
              <a:rPr lang="en-US" sz="2400" dirty="0"/>
              <a:t>Use the Fed model to diagnose the causes of economic fluctuations.</a:t>
            </a:r>
          </a:p>
        </p:txBody>
      </p:sp>
    </p:spTree>
    <p:extLst>
      <p:ext uri="{BB962C8B-B14F-4D97-AF65-F5344CB8AC3E}">
        <p14:creationId xmlns:p14="http://schemas.microsoft.com/office/powerpoint/2010/main" val="1427849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8572-4240-41D5-9B33-AE2DBB3286E9}"/>
              </a:ext>
            </a:extLst>
          </p:cNvPr>
          <p:cNvSpPr>
            <a:spLocks noGrp="1"/>
          </p:cNvSpPr>
          <p:nvPr>
            <p:ph type="title"/>
          </p:nvPr>
        </p:nvSpPr>
        <p:spPr/>
        <p:txBody>
          <a:bodyPr>
            <a:noAutofit/>
          </a:bodyPr>
          <a:lstStyle/>
          <a:p>
            <a:r>
              <a:rPr lang="en-US" dirty="0"/>
              <a:t>What We Have Learned So Far</a:t>
            </a:r>
          </a:p>
        </p:txBody>
      </p:sp>
      <p:pic>
        <p:nvPicPr>
          <p:cNvPr id="7" name="Content Placeholder 3" descr="An illustration shows forecasting interest rates, the output gap, and inflation. The components of an MP curve are: Real federal funds plus Risk premium leads to Real interest rate.&#10;IS curve: Real interest rate leads to Output gap.&#10;Phillips curve: Output gap leads to Unexpected inflation, which in addition with Expected inflation leads to Inflation.">
            <a:extLst>
              <a:ext uri="{FF2B5EF4-FFF2-40B4-BE49-F238E27FC236}">
                <a16:creationId xmlns:a16="http://schemas.microsoft.com/office/drawing/2014/main" id="{B7807F78-965F-477C-9C82-9CD5F4FB32A9}"/>
              </a:ext>
            </a:extLst>
          </p:cNvPr>
          <p:cNvPicPr>
            <a:picLocks noGrp="1" noChangeAspect="1" noChangeArrowheads="1"/>
          </p:cNvPicPr>
          <p:nvPr>
            <p:ph type="pic" sz="quarter" idx="10"/>
          </p:nvPr>
        </p:nvPicPr>
        <p:blipFill rotWithShape="1">
          <a:blip r:embed="rId3">
            <a:extLst>
              <a:ext uri="{28A0092B-C50C-407E-A947-70E740481C1C}">
                <a14:useLocalDpi xmlns:a14="http://schemas.microsoft.com/office/drawing/2010/main" val="0"/>
              </a:ext>
            </a:extLst>
          </a:blip>
          <a:stretch/>
        </p:blipFill>
        <p:spPr bwMode="auto">
          <a:xfrm>
            <a:off x="515725" y="2182194"/>
            <a:ext cx="8112551" cy="2493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0897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F53E02-5BC3-4CA4-AD6F-6C056AA12183}"/>
              </a:ext>
            </a:extLst>
          </p:cNvPr>
          <p:cNvSpPr>
            <a:spLocks noGrp="1"/>
          </p:cNvSpPr>
          <p:nvPr>
            <p:ph type="title"/>
          </p:nvPr>
        </p:nvSpPr>
        <p:spPr/>
        <p:txBody>
          <a:bodyPr>
            <a:normAutofit/>
          </a:bodyPr>
          <a:lstStyle/>
          <a:p>
            <a:r>
              <a:rPr lang="en-US" dirty="0"/>
              <a:t>The Consequences of Different Shocks</a:t>
            </a:r>
          </a:p>
        </p:txBody>
      </p:sp>
      <p:pic>
        <p:nvPicPr>
          <p:cNvPr id="7" name="Picture 2" descr="A table shows the consequences of Different shocks. The data are as follows:&#10;Financial shocks, Increase in Real interest rates; Step one, Shift the curve: MP curve shifts up; Step two, Real interest rate: Increase, Find the output gap: Decrease; Step three, Assess inflation: Decrease.&#10;Financial shocks, Decrease in Real interest rates; Step one, Shift the curve: MP curve shifts down; Step two, Real interest rate: Decrease, Find the output gap: Increase; Step three, Assess inflation: Increase.&#10;Spending shocks: Increase in Spending; Step one, Shift the curve: IS curve shifts right; Step two, Real interest rate: No change, Find the output gap: Increase; Step three, Assess inflation: Increase.&#10;Spending shocks: Decrease in Spending; Step one, Shift the curve: IS curve shifts left; Step two, Real interest rate: No change, Find the output gap: Decrease; Step three, Assess inflation: Decrease.&#10;Supply shocks: Increase in Production costs; Step One, Shift the curve: Philips curve shifts up; Step two, Real interest rate: No change, Find the output gap: No change; Step three, Assess inflation: Increase.&#10;Supply shocks: Increase in Production costs; Step One, Shift the curve: Philips curve shifts down; Step two, Real interest rate: No change, Find the output gap: No change; Step three, Assess inflation: Decrease.">
            <a:extLst>
              <a:ext uri="{FF2B5EF4-FFF2-40B4-BE49-F238E27FC236}">
                <a16:creationId xmlns:a16="http://schemas.microsoft.com/office/drawing/2014/main" id="{638C3546-C31C-4573-A4FF-8D255B03F641}"/>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750124" y="1759914"/>
            <a:ext cx="7643752" cy="3466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4610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AA26B9-D196-4208-89AE-AEB637418285}"/>
              </a:ext>
            </a:extLst>
          </p:cNvPr>
          <p:cNvSpPr>
            <a:spLocks noGrp="1"/>
          </p:cNvSpPr>
          <p:nvPr>
            <p:ph type="title"/>
          </p:nvPr>
        </p:nvSpPr>
        <p:spPr/>
        <p:txBody>
          <a:bodyPr/>
          <a:lstStyle/>
          <a:p>
            <a:r>
              <a:rPr lang="en-US" dirty="0"/>
              <a:t>A Diagnosis Tool</a:t>
            </a:r>
          </a:p>
        </p:txBody>
      </p:sp>
      <p:sp>
        <p:nvSpPr>
          <p:cNvPr id="8" name="Content Placeholder 7">
            <a:extLst>
              <a:ext uri="{FF2B5EF4-FFF2-40B4-BE49-F238E27FC236}">
                <a16:creationId xmlns:a16="http://schemas.microsoft.com/office/drawing/2014/main" id="{7CC5AC72-9D34-4C74-958A-1689DE480F64}"/>
              </a:ext>
            </a:extLst>
          </p:cNvPr>
          <p:cNvSpPr>
            <a:spLocks noGrp="1"/>
          </p:cNvSpPr>
          <p:nvPr>
            <p:ph idx="1"/>
          </p:nvPr>
        </p:nvSpPr>
        <p:spPr/>
        <p:txBody>
          <a:bodyPr>
            <a:normAutofit/>
          </a:bodyPr>
          <a:lstStyle/>
          <a:p>
            <a:pPr marL="0" indent="0">
              <a:spcAft>
                <a:spcPts val="1200"/>
              </a:spcAft>
              <a:buNone/>
            </a:pPr>
            <a:r>
              <a:rPr lang="en-US" dirty="0"/>
              <a:t>We can use the Fed model in reverse as a diagnostic tool when</a:t>
            </a:r>
          </a:p>
          <a:p>
            <a:pPr marL="514350" indent="-514350">
              <a:spcAft>
                <a:spcPts val="1200"/>
              </a:spcAft>
              <a:buFont typeface="+mj-lt"/>
              <a:buAutoNum type="arabicPeriod"/>
            </a:pPr>
            <a:r>
              <a:rPr lang="en-US" dirty="0"/>
              <a:t>the real interest rate changes, which points to a financial shock.</a:t>
            </a:r>
          </a:p>
          <a:p>
            <a:pPr marL="514350" indent="-514350">
              <a:spcAft>
                <a:spcPts val="1200"/>
              </a:spcAft>
              <a:buFont typeface="+mj-lt"/>
              <a:buAutoNum type="arabicPeriod"/>
            </a:pPr>
            <a:r>
              <a:rPr lang="en-US" dirty="0"/>
              <a:t>the output gap shifts without much change in the real interest rate, which points to a spending shock.</a:t>
            </a:r>
          </a:p>
          <a:p>
            <a:pPr marL="514350" indent="-514350">
              <a:spcAft>
                <a:spcPts val="1200"/>
              </a:spcAft>
              <a:buFont typeface="+mj-lt"/>
              <a:buAutoNum type="arabicPeriod"/>
            </a:pPr>
            <a:r>
              <a:rPr lang="en-US" dirty="0"/>
              <a:t>inflation rises in a weak economy (or falls in a strong one), which points to a supply shock.</a:t>
            </a:r>
          </a:p>
        </p:txBody>
      </p:sp>
    </p:spTree>
    <p:extLst>
      <p:ext uri="{BB962C8B-B14F-4D97-AF65-F5344CB8AC3E}">
        <p14:creationId xmlns:p14="http://schemas.microsoft.com/office/powerpoint/2010/main" val="13976681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50000"/>
            </a:schemeClr>
          </a:solidFill>
        </p:spPr>
        <p:txBody>
          <a:bodyPr/>
          <a:lstStyle/>
          <a:p>
            <a:r>
              <a:rPr lang="en-US" dirty="0">
                <a:solidFill>
                  <a:schemeClr val="bg1"/>
                </a:solidFill>
              </a:rPr>
              <a:t>Key Takeaways</a:t>
            </a:r>
          </a:p>
        </p:txBody>
      </p:sp>
      <p:sp>
        <p:nvSpPr>
          <p:cNvPr id="3" name="Content Placeholder 2"/>
          <p:cNvSpPr>
            <a:spLocks noGrp="1"/>
          </p:cNvSpPr>
          <p:nvPr>
            <p:ph idx="1"/>
          </p:nvPr>
        </p:nvSpPr>
        <p:spPr/>
        <p:txBody>
          <a:bodyPr>
            <a:normAutofit/>
          </a:bodyPr>
          <a:lstStyle/>
          <a:p>
            <a:pPr>
              <a:buFont typeface="Wingdings" pitchFamily="2" charset="2"/>
              <a:buChar char="§"/>
            </a:pPr>
            <a:r>
              <a:rPr lang="en-US" sz="2800" dirty="0"/>
              <a:t>The Fed model is particularly valuable for answering “what if” questions.</a:t>
            </a:r>
          </a:p>
          <a:p>
            <a:pPr>
              <a:buFont typeface="Wingdings" pitchFamily="2" charset="2"/>
              <a:buChar char="§"/>
            </a:pPr>
            <a:r>
              <a:rPr lang="en-US" sz="2800" dirty="0"/>
              <a:t>The Fed model provides a coherent way to trace out the consequences of many random shocks.</a:t>
            </a:r>
          </a:p>
          <a:p>
            <a:pPr>
              <a:buFont typeface="Wingdings" pitchFamily="2" charset="2"/>
              <a:buChar char="§"/>
            </a:pPr>
            <a:r>
              <a:rPr lang="en-US" sz="2800" dirty="0"/>
              <a:t>The Fed model takes a general equilibrium approach by analyzing markets jointly.</a:t>
            </a:r>
          </a:p>
        </p:txBody>
      </p:sp>
    </p:spTree>
    <p:extLst>
      <p:ext uri="{BB962C8B-B14F-4D97-AF65-F5344CB8AC3E}">
        <p14:creationId xmlns:p14="http://schemas.microsoft.com/office/powerpoint/2010/main" val="3459795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8572-4240-41D5-9B33-AE2DBB3286E9}"/>
              </a:ext>
            </a:extLst>
          </p:cNvPr>
          <p:cNvSpPr>
            <a:spLocks noGrp="1"/>
          </p:cNvSpPr>
          <p:nvPr>
            <p:ph type="title"/>
          </p:nvPr>
        </p:nvSpPr>
        <p:spPr/>
        <p:txBody>
          <a:bodyPr>
            <a:noAutofit/>
          </a:bodyPr>
          <a:lstStyle/>
          <a:p>
            <a:r>
              <a:rPr lang="en-US" dirty="0"/>
              <a:t>Combining What We Know to Create the Fed Model</a:t>
            </a:r>
          </a:p>
        </p:txBody>
      </p:sp>
      <p:pic>
        <p:nvPicPr>
          <p:cNvPr id="6" name="Content Placeholder 3" descr="An illustration shows Fed model. The components are represented as follows:&#10;Real federal funds rate (MP curve) leads to Real interest rate which in turn leads to the Output gap of the IS Curve. This points at Unexpected inflation in the Phillips curve, which in addition to expected inflation leads to Inflation.">
            <a:extLst>
              <a:ext uri="{FF2B5EF4-FFF2-40B4-BE49-F238E27FC236}">
                <a16:creationId xmlns:a16="http://schemas.microsoft.com/office/drawing/2014/main" id="{7D104504-2697-42A2-A82F-FF4F114423EB}"/>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367937" y="2543934"/>
            <a:ext cx="8408127" cy="177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79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Forecasting Economic Outcomes</a:t>
            </a:r>
          </a:p>
        </p:txBody>
      </p:sp>
      <p:sp>
        <p:nvSpPr>
          <p:cNvPr id="3" name="Content Placeholder 2"/>
          <p:cNvSpPr>
            <a:spLocks noGrp="1"/>
          </p:cNvSpPr>
          <p:nvPr>
            <p:ph idx="1"/>
          </p:nvPr>
        </p:nvSpPr>
        <p:spPr/>
        <p:txBody>
          <a:bodyPr anchor="t">
            <a:normAutofit/>
          </a:bodyPr>
          <a:lstStyle/>
          <a:p>
            <a:pPr marL="0" indent="0" algn="ctr">
              <a:spcAft>
                <a:spcPts val="1800"/>
              </a:spcAft>
              <a:buNone/>
            </a:pPr>
            <a:r>
              <a:rPr lang="en-US" sz="2800" dirty="0">
                <a:solidFill>
                  <a:schemeClr val="tx1"/>
                </a:solidFill>
              </a:rPr>
              <a:t>Second, use the IS-MP framework to determine the output gap.</a:t>
            </a:r>
          </a:p>
          <a:p>
            <a:pPr marL="0" indent="0" algn="ctr">
              <a:spcAft>
                <a:spcPts val="1800"/>
              </a:spcAft>
              <a:buNone/>
            </a:pPr>
            <a:r>
              <a:rPr lang="en-US" sz="2800" dirty="0">
                <a:solidFill>
                  <a:schemeClr val="tx1"/>
                </a:solidFill>
              </a:rPr>
              <a:t>Next, use the Philips curve to assess inflation.</a:t>
            </a:r>
          </a:p>
        </p:txBody>
      </p:sp>
    </p:spTree>
    <p:extLst>
      <p:ext uri="{BB962C8B-B14F-4D97-AF65-F5344CB8AC3E}">
        <p14:creationId xmlns:p14="http://schemas.microsoft.com/office/powerpoint/2010/main" val="1835882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8572-4240-41D5-9B33-AE2DBB3286E9}"/>
              </a:ext>
            </a:extLst>
          </p:cNvPr>
          <p:cNvSpPr>
            <a:spLocks noGrp="1"/>
          </p:cNvSpPr>
          <p:nvPr>
            <p:ph type="title"/>
          </p:nvPr>
        </p:nvSpPr>
        <p:spPr/>
        <p:txBody>
          <a:bodyPr>
            <a:noAutofit/>
          </a:bodyPr>
          <a:lstStyle/>
          <a:p>
            <a:r>
              <a:rPr lang="en-US" dirty="0"/>
              <a:t>The Fed Model - Step 1</a:t>
            </a:r>
          </a:p>
        </p:txBody>
      </p:sp>
      <p:pic>
        <p:nvPicPr>
          <p:cNvPr id="9" name="Picture Placeholder 8" descr="Figure 1 is titled &quot;The Fed Model.&quot; The image depicts a graph. The horizontal axis is labeled &quot;Output gap (GDP, relative to potential GDP),&quot; and the vertical axis is labeled &quot;Real interest rate.&quot; Above the image says: &quot;Use the I S-MP framework to find the output gap and the Phillips curve to forecast unexpected inflation.&quot; &#10;&#10;On the right side is says &quot;Start by finding the output gap:&quot; and continues with part A &quot;Find equilibrium at the point where the I S curve intersects the MP curve.&quot; On the left the graph depicts a descending I S curve.">
            <a:extLst>
              <a:ext uri="{FF2B5EF4-FFF2-40B4-BE49-F238E27FC236}">
                <a16:creationId xmlns:a16="http://schemas.microsoft.com/office/drawing/2014/main" id="{6C39976A-4C22-4E32-8CBF-5FFCA43ADDE9}"/>
              </a:ext>
            </a:extLst>
          </p:cNvPr>
          <p:cNvPicPr>
            <a:picLocks noGrp="1" noChangeAspect="1"/>
          </p:cNvPicPr>
          <p:nvPr>
            <p:ph type="pic" sz="quarter" idx="10"/>
          </p:nvPr>
        </p:nvPicPr>
        <p:blipFill>
          <a:blip r:embed="rId3"/>
          <a:stretch>
            <a:fillRect/>
          </a:stretch>
        </p:blipFill>
        <p:spPr>
          <a:xfrm>
            <a:off x="1250373" y="1661062"/>
            <a:ext cx="6643255" cy="4149436"/>
          </a:xfrm>
          <a:prstGeom prst="rect">
            <a:avLst/>
          </a:prstGeom>
        </p:spPr>
      </p:pic>
    </p:spTree>
    <p:extLst>
      <p:ext uri="{BB962C8B-B14F-4D97-AF65-F5344CB8AC3E}">
        <p14:creationId xmlns:p14="http://schemas.microsoft.com/office/powerpoint/2010/main" val="2879149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8572-4240-41D5-9B33-AE2DBB3286E9}"/>
              </a:ext>
            </a:extLst>
          </p:cNvPr>
          <p:cNvSpPr>
            <a:spLocks noGrp="1"/>
          </p:cNvSpPr>
          <p:nvPr>
            <p:ph type="title"/>
          </p:nvPr>
        </p:nvSpPr>
        <p:spPr/>
        <p:txBody>
          <a:bodyPr>
            <a:noAutofit/>
          </a:bodyPr>
          <a:lstStyle/>
          <a:p>
            <a:r>
              <a:rPr lang="en-US" dirty="0"/>
              <a:t>The Fed Model - Step 2</a:t>
            </a:r>
          </a:p>
        </p:txBody>
      </p:sp>
      <p:pic>
        <p:nvPicPr>
          <p:cNvPr id="10" name="Picture Placeholder 9" descr="Figure 1 is titled &quot;The Fed Model.&quot; The image depicts a graph. The horizontal axis is labeled &quot;Output gap (GDP, relative to potential GDP),&quot; and the vertical axis is labeled &quot;Real interest rate.&quot; Above the image says: &quot;Use the I S-MP framework to find the output gap and the Phillips curve to forecast unexpected inflation.&quot; &#10;&#10;On the right side is says &quot;Start by finding the output gap:&quot; and continues with part A &quot;Find equilibrium at the point where the I S curve intersects the MP curve.&quot; On the left the graph depicts a descending I S curve.&#10;&#10;Part B on the right side says to &quot;Look to the left at the vertical axis to find real interest rate, which is 4%.&quot; This is depicted in the graph on the left with a MP curve at 4% at a constant real interest rate.">
            <a:extLst>
              <a:ext uri="{FF2B5EF4-FFF2-40B4-BE49-F238E27FC236}">
                <a16:creationId xmlns:a16="http://schemas.microsoft.com/office/drawing/2014/main" id="{F8B71B5A-592C-47B2-90F5-F9EAE76BD40D}"/>
              </a:ext>
            </a:extLst>
          </p:cNvPr>
          <p:cNvPicPr>
            <a:picLocks noGrp="1" noChangeAspect="1"/>
          </p:cNvPicPr>
          <p:nvPr>
            <p:ph type="pic" sz="quarter" idx="10"/>
          </p:nvPr>
        </p:nvPicPr>
        <p:blipFill>
          <a:blip r:embed="rId3"/>
          <a:stretch>
            <a:fillRect/>
          </a:stretch>
        </p:blipFill>
        <p:spPr>
          <a:xfrm>
            <a:off x="1126047" y="1902294"/>
            <a:ext cx="6795655" cy="4010891"/>
          </a:xfrm>
          <a:prstGeom prst="rect">
            <a:avLst/>
          </a:prstGeom>
        </p:spPr>
      </p:pic>
    </p:spTree>
    <p:extLst>
      <p:ext uri="{BB962C8B-B14F-4D97-AF65-F5344CB8AC3E}">
        <p14:creationId xmlns:p14="http://schemas.microsoft.com/office/powerpoint/2010/main" val="3821590791"/>
      </p:ext>
    </p:extLst>
  </p:cSld>
  <p:clrMapOvr>
    <a:masterClrMapping/>
  </p:clrMapOvr>
</p:sld>
</file>

<file path=ppt/theme/theme1.xml><?xml version="1.0" encoding="utf-8"?>
<a:theme xmlns:a="http://schemas.openxmlformats.org/drawingml/2006/main" name="STEVENSO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EVENSON" id="{10D7707D-3E92-491C-A83B-AAFCD983185B}" vid="{F39DBC96-9517-4F68-8C28-FC24AA7402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xml><?xml version="1.0" encoding="utf-8"?>
<w:document xmlns:w="http://schemas.openxmlformats.org/wordprocessingml/2006/main">
  <RequestId>212bf3d1-87f4-4da2-9c6f-69c0c7030284</RequestId>
  <RequestDate>4/5/2023 1:40:49 AM</RequestDate>
</w:document>
</file>

<file path=docProps/app.xml><?xml version="1.0" encoding="utf-8"?>
<Properties xmlns="http://schemas.openxmlformats.org/officeDocument/2006/extended-properties" xmlns:vt="http://schemas.openxmlformats.org/officeDocument/2006/docPropsVTypes">
  <Template>STEVENSON</Template>
  <TotalTime>33622</TotalTime>
  <Words>2889</Words>
  <Application>Microsoft Office PowerPoint</Application>
  <PresentationFormat>On-screen Show (4:3)</PresentationFormat>
  <Paragraphs>294</Paragraphs>
  <Slides>52</Slides>
  <Notes>50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ＭＳ Ｐゴシック</vt:lpstr>
      <vt:lpstr>Arial</vt:lpstr>
      <vt:lpstr>Arial Narrow</vt:lpstr>
      <vt:lpstr>Calibri</vt:lpstr>
      <vt:lpstr>Geneva</vt:lpstr>
      <vt:lpstr>Lucida Grande</vt:lpstr>
      <vt:lpstr>Wingdings</vt:lpstr>
      <vt:lpstr>STEVENSON</vt:lpstr>
      <vt:lpstr>The Fed Model: Putting it All Together</vt:lpstr>
      <vt:lpstr>Objective</vt:lpstr>
      <vt:lpstr>Roadmap (1 of 3)</vt:lpstr>
      <vt:lpstr>The Fed Model</vt:lpstr>
      <vt:lpstr>What We Have Learned So Far</vt:lpstr>
      <vt:lpstr>Combining What We Know to Create the Fed Model</vt:lpstr>
      <vt:lpstr>Forecasting Economic Outcomes</vt:lpstr>
      <vt:lpstr>The Fed Model - Step 1</vt:lpstr>
      <vt:lpstr>The Fed Model - Step 2</vt:lpstr>
      <vt:lpstr>The Fed Model - Step 3</vt:lpstr>
      <vt:lpstr>The Fed Model - Step 4</vt:lpstr>
      <vt:lpstr>The Fed Model - Step 5</vt:lpstr>
      <vt:lpstr>The Fed Model - Step 6</vt:lpstr>
      <vt:lpstr>Three Types of Macroeconomic Shocks</vt:lpstr>
      <vt:lpstr>The Complete Fed Model Framework</vt:lpstr>
      <vt:lpstr>Macroeconomic Shock 1: Financial Shocks</vt:lpstr>
      <vt:lpstr>Macroeconomic Shock 2: Spending Shocks</vt:lpstr>
      <vt:lpstr>Macroeconomic Shock 3: Supply Shocks</vt:lpstr>
      <vt:lpstr>Clicker question (1 of 5)</vt:lpstr>
      <vt:lpstr>Clicker question (2 of 5)</vt:lpstr>
      <vt:lpstr>Review: The Fed Model</vt:lpstr>
      <vt:lpstr>Roadmap (2 of 3)</vt:lpstr>
      <vt:lpstr>Recipe for Analyzing Macroeconomic Shocks</vt:lpstr>
      <vt:lpstr>Types of Macroeconomic Shocks</vt:lpstr>
      <vt:lpstr>Analyzing Financial Shocks</vt:lpstr>
      <vt:lpstr>Financial Shocks Shift the MP Curve - Step 1</vt:lpstr>
      <vt:lpstr>Financial Shocks Shift the MP Curve - Step 2</vt:lpstr>
      <vt:lpstr>Financial Shocks Shift the MP Curve - Step 3</vt:lpstr>
      <vt:lpstr>Track the Effects of a Financial Shock.</vt:lpstr>
      <vt:lpstr>Analyzing Spending Shocks</vt:lpstr>
      <vt:lpstr>Spending Shocks Shift the IS Curve - Step 1</vt:lpstr>
      <vt:lpstr>Spending Shocks Shift the IS Curve - Step 2</vt:lpstr>
      <vt:lpstr>Spending Shocks Shift the IS Curve - Step 3</vt:lpstr>
      <vt:lpstr>Track the Effects of a Spending Shock.</vt:lpstr>
      <vt:lpstr>Analyzing Supply Shocks</vt:lpstr>
      <vt:lpstr>Supply Shocks Shift the Phillips Curve - Step 1</vt:lpstr>
      <vt:lpstr>Supply Shocks Shift the Phillips Curve - Step 2</vt:lpstr>
      <vt:lpstr>Supply Shocks Shift the Phillips Curve - Step 3</vt:lpstr>
      <vt:lpstr>Track the Effects of a Supply Shock.</vt:lpstr>
      <vt:lpstr>Stagflation</vt:lpstr>
      <vt:lpstr>Do the Economics</vt:lpstr>
      <vt:lpstr>Do the Economics Example 2</vt:lpstr>
      <vt:lpstr>Do the Economics Example 3</vt:lpstr>
      <vt:lpstr>Do the Economics Example 4</vt:lpstr>
      <vt:lpstr>Clicker question (3 of 5)</vt:lpstr>
      <vt:lpstr>Clicker question (4 of 5)</vt:lpstr>
      <vt:lpstr>Clicker question (5 of 5)</vt:lpstr>
      <vt:lpstr>Review: Analyzing Macroeconomic Shocks</vt:lpstr>
      <vt:lpstr>Roadmap (3 of 3)</vt:lpstr>
      <vt:lpstr>The Consequences of Different Shocks</vt:lpstr>
      <vt:lpstr>A Diagnosis Tool</vt:lpstr>
      <vt:lpstr>Key Takeaways</vt:lpstr>
    </vt:vector>
  </TitlesOfParts>
  <Company>University of Bridgeport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32 The Fed Model: Linking Interest Rates, Output, and Inflation</dc:title>
  <dc:creator>Stevenson</dc:creator>
  <cp:lastModifiedBy>Nava, Amanda</cp:lastModifiedBy>
  <cp:revision>1139</cp:revision>
  <dcterms:created xsi:type="dcterms:W3CDTF">2018-09-29T15:16:12Z</dcterms:created>
  <dcterms:modified xsi:type="dcterms:W3CDTF">2022-11-16T16:24:29Z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c3d3d8-6bdc-485e-b6f2-a0ac58658b4a_Enabled">
    <vt:lpwstr>True</vt:lpwstr>
  </property>
  <property fmtid="{D5CDD505-2E9C-101B-9397-08002B2CF9AE}" pid="3" name="MSIP_Label_bdc3d3d8-6bdc-485e-b6f2-a0ac58658b4a_SiteId">
    <vt:lpwstr>61e6eeb3-5fd7-4aaa-ae3c-61e8deb09b79</vt:lpwstr>
  </property>
  <property fmtid="{D5CDD505-2E9C-101B-9397-08002B2CF9AE}" pid="4" name="MSIP_Label_bdc3d3d8-6bdc-485e-b6f2-a0ac58658b4a_Owner">
    <vt:lpwstr>BrignoneJT@ldschurch.org</vt:lpwstr>
  </property>
  <property fmtid="{D5CDD505-2E9C-101B-9397-08002B2CF9AE}" pid="5" name="MSIP_Label_bdc3d3d8-6bdc-485e-b6f2-a0ac58658b4a_SetDate">
    <vt:lpwstr>2019-01-04T00:31:13.1098615Z</vt:lpwstr>
  </property>
  <property fmtid="{D5CDD505-2E9C-101B-9397-08002B2CF9AE}" pid="6" name="MSIP_Label_bdc3d3d8-6bdc-485e-b6f2-a0ac58658b4a_Name">
    <vt:lpwstr>Internal Use</vt:lpwstr>
  </property>
  <property fmtid="{D5CDD505-2E9C-101B-9397-08002B2CF9AE}" pid="7" name="MSIP_Label_bdc3d3d8-6bdc-485e-b6f2-a0ac58658b4a_Application">
    <vt:lpwstr>Microsoft Azure Information Protection</vt:lpwstr>
  </property>
  <property fmtid="{D5CDD505-2E9C-101B-9397-08002B2CF9AE}" pid="8" name="MSIP_Label_bdc3d3d8-6bdc-485e-b6f2-a0ac58658b4a_Extended_MSFT_Method">
    <vt:lpwstr>Automatic</vt:lpwstr>
  </property>
  <property fmtid="{D5CDD505-2E9C-101B-9397-08002B2CF9AE}" pid="9" name="MSIP_Label_03ef5274-90b8-4b3f-8a76-b4c36a43e904_Enabled">
    <vt:lpwstr>True</vt:lpwstr>
  </property>
  <property fmtid="{D5CDD505-2E9C-101B-9397-08002B2CF9AE}" pid="10" name="MSIP_Label_03ef5274-90b8-4b3f-8a76-b4c36a43e904_SiteId">
    <vt:lpwstr>61e6eeb3-5fd7-4aaa-ae3c-61e8deb09b79</vt:lpwstr>
  </property>
  <property fmtid="{D5CDD505-2E9C-101B-9397-08002B2CF9AE}" pid="11" name="MSIP_Label_03ef5274-90b8-4b3f-8a76-b4c36a43e904_Owner">
    <vt:lpwstr>BrignoneJT@ldschurch.org</vt:lpwstr>
  </property>
  <property fmtid="{D5CDD505-2E9C-101B-9397-08002B2CF9AE}" pid="12" name="MSIP_Label_03ef5274-90b8-4b3f-8a76-b4c36a43e904_SetDate">
    <vt:lpwstr>2019-01-04T00:31:13.1098615Z</vt:lpwstr>
  </property>
  <property fmtid="{D5CDD505-2E9C-101B-9397-08002B2CF9AE}" pid="13" name="MSIP_Label_03ef5274-90b8-4b3f-8a76-b4c36a43e904_Name">
    <vt:lpwstr>Not Encrypted</vt:lpwstr>
  </property>
  <property fmtid="{D5CDD505-2E9C-101B-9397-08002B2CF9AE}" pid="14" name="MSIP_Label_03ef5274-90b8-4b3f-8a76-b4c36a43e904_Application">
    <vt:lpwstr>Microsoft Azure Information Protection</vt:lpwstr>
  </property>
  <property fmtid="{D5CDD505-2E9C-101B-9397-08002B2CF9AE}" pid="15" name="MSIP_Label_03ef5274-90b8-4b3f-8a76-b4c36a43e904_Parent">
    <vt:lpwstr>bdc3d3d8-6bdc-485e-b6f2-a0ac58658b4a</vt:lpwstr>
  </property>
  <property fmtid="{D5CDD505-2E9C-101B-9397-08002B2CF9AE}" pid="16" name="MSIP_Label_03ef5274-90b8-4b3f-8a76-b4c36a43e904_Extended_MSFT_Method">
    <vt:lpwstr>Automatic</vt:lpwstr>
  </property>
  <property fmtid="{D5CDD505-2E9C-101B-9397-08002B2CF9AE}" pid="17" name="Classification">
    <vt:lpwstr>Internal Use Not Encrypted</vt:lpwstr>
  </property>
</Properties>
</file>