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xml" ContentType="application/vnd.openxmlformats-officedocument.presentationml.tags+xml"/>
  <Override PartName="/ppt/notesSlides/notesSlide35.xml" ContentType="application/vnd.openxmlformats-officedocument.presentationml.notesSlide+xml"/>
  <Override PartName="/ppt/tags/tag4.xml" ContentType="application/vnd.openxmlformats-officedocument.presentationml.tags+xml"/>
  <Override PartName="/ppt/notesSlides/notesSlide36.xml" ContentType="application/vnd.openxmlformats-officedocument.presentationml.notesSlide+xml"/>
  <Override PartName="/ppt/tags/tag5.xml" ContentType="application/vnd.openxmlformats-officedocument.presentationml.tags+xml"/>
  <Override PartName="/ppt/notesSlides/notesSlide37.xml" ContentType="application/vnd.openxmlformats-officedocument.presentationml.notesSlide+xml"/>
  <Override PartName="/ppt/tags/tag6.xml" ContentType="application/vnd.openxmlformats-officedocument.presentationml.tags+xml"/>
  <Override PartName="/ppt/notesSlides/notesSlide38.xml" ContentType="application/vnd.openxmlformats-officedocument.presentationml.notesSlide+xml"/>
  <Override PartName="/ppt/tags/tag7.xml" ContentType="application/vnd.openxmlformats-officedocument.presentationml.tags+xml"/>
  <Override PartName="/ppt/notesSlides/notesSlide39.xml" ContentType="application/vnd.openxmlformats-officedocument.presentationml.notesSlide+xml"/>
  <Override PartName="/ppt/tags/tag8.xml" ContentType="application/vnd.openxmlformats-officedocument.presentationml.tags+xml"/>
  <Override PartName="/ppt/notesSlides/notesSlide40.xml" ContentType="application/vnd.openxmlformats-officedocument.presentationml.notesSlide+xml"/>
  <Override PartName="/ppt/tags/tag9.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sldIdLst>
    <p:sldId id="256" r:id="rId2"/>
    <p:sldId id="760" r:id="rId3"/>
    <p:sldId id="773" r:id="rId4"/>
    <p:sldId id="775" r:id="rId5"/>
    <p:sldId id="776" r:id="rId6"/>
    <p:sldId id="774" r:id="rId7"/>
    <p:sldId id="777" r:id="rId8"/>
    <p:sldId id="832" r:id="rId9"/>
    <p:sldId id="830" r:id="rId10"/>
    <p:sldId id="831" r:id="rId11"/>
    <p:sldId id="778" r:id="rId12"/>
    <p:sldId id="782" r:id="rId13"/>
    <p:sldId id="833" r:id="rId14"/>
    <p:sldId id="834" r:id="rId15"/>
    <p:sldId id="835" r:id="rId16"/>
    <p:sldId id="836" r:id="rId17"/>
    <p:sldId id="837" r:id="rId18"/>
    <p:sldId id="829" r:id="rId19"/>
    <p:sldId id="783" r:id="rId20"/>
    <p:sldId id="784" r:id="rId21"/>
    <p:sldId id="785" r:id="rId22"/>
    <p:sldId id="786" r:id="rId23"/>
    <p:sldId id="787" r:id="rId24"/>
    <p:sldId id="838" r:id="rId25"/>
    <p:sldId id="839" r:id="rId26"/>
    <p:sldId id="779" r:id="rId27"/>
    <p:sldId id="780" r:id="rId28"/>
    <p:sldId id="819" r:id="rId29"/>
    <p:sldId id="820" r:id="rId30"/>
    <p:sldId id="840" r:id="rId31"/>
    <p:sldId id="822" r:id="rId32"/>
    <p:sldId id="823" r:id="rId33"/>
    <p:sldId id="824" r:id="rId34"/>
    <p:sldId id="826" r:id="rId35"/>
    <p:sldId id="825" r:id="rId36"/>
    <p:sldId id="841" r:id="rId37"/>
    <p:sldId id="828" r:id="rId38"/>
    <p:sldId id="842" r:id="rId39"/>
    <p:sldId id="843" r:id="rId40"/>
    <p:sldId id="847" r:id="rId41"/>
    <p:sldId id="848" r:id="rId42"/>
    <p:sldId id="850" r:id="rId43"/>
    <p:sldId id="851" r:id="rId44"/>
    <p:sldId id="852" r:id="rId45"/>
    <p:sldId id="853" r:id="rId46"/>
    <p:sldId id="854" r:id="rId47"/>
    <p:sldId id="870" r:id="rId48"/>
    <p:sldId id="871" r:id="rId49"/>
    <p:sldId id="872" r:id="rId50"/>
    <p:sldId id="874" r:id="rId51"/>
    <p:sldId id="875" r:id="rId52"/>
    <p:sldId id="792" r:id="rId53"/>
    <p:sldId id="877" r:id="rId54"/>
    <p:sldId id="878" r:id="rId55"/>
    <p:sldId id="879" r:id="rId56"/>
    <p:sldId id="880" r:id="rId57"/>
    <p:sldId id="881" r:id="rId58"/>
    <p:sldId id="794" r:id="rId59"/>
    <p:sldId id="795" r:id="rId60"/>
    <p:sldId id="799" r:id="rId61"/>
    <p:sldId id="798" r:id="rId62"/>
    <p:sldId id="800" r:id="rId63"/>
    <p:sldId id="804" r:id="rId64"/>
    <p:sldId id="803" r:id="rId65"/>
    <p:sldId id="805" r:id="rId66"/>
    <p:sldId id="806" r:id="rId67"/>
    <p:sldId id="808" r:id="rId68"/>
    <p:sldId id="882" r:id="rId69"/>
    <p:sldId id="883" r:id="rId70"/>
    <p:sldId id="297" r:id="rId71"/>
    <p:sldId id="817" r:id="rId72"/>
    <p:sldId id="818"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68F91"/>
    <a:srgbClr val="77A3A3"/>
    <a:srgbClr val="A1BCBC"/>
    <a:srgbClr val="EBE8E5"/>
    <a:srgbClr val="18696D"/>
    <a:srgbClr val="494644"/>
    <a:srgbClr val="4241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21"/>
    <p:restoredTop sz="72356"/>
  </p:normalViewPr>
  <p:slideViewPr>
    <p:cSldViewPr snapToGrid="0">
      <p:cViewPr varScale="1">
        <p:scale>
          <a:sx n="81" d="100"/>
          <a:sy n="81" d="100"/>
        </p:scale>
        <p:origin x="1256" y="176"/>
      </p:cViewPr>
      <p:guideLst/>
    </p:cSldViewPr>
  </p:slideViewPr>
  <p:outlineViewPr>
    <p:cViewPr>
      <p:scale>
        <a:sx n="33" d="100"/>
        <a:sy n="33" d="100"/>
      </p:scale>
      <p:origin x="0" y="-29016"/>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7" d="100"/>
          <a:sy n="87" d="100"/>
        </p:scale>
        <p:origin x="2696"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0B138B-D991-344D-B734-00607511B69B}" type="doc">
      <dgm:prSet loTypeId="urn:microsoft.com/office/officeart/2005/8/layout/process1" loCatId="" qsTypeId="urn:microsoft.com/office/officeart/2005/8/quickstyle/simple1" qsCatId="simple" csTypeId="urn:microsoft.com/office/officeart/2005/8/colors/accent1_2" csCatId="accent1" phldr="1"/>
      <dgm:spPr/>
    </dgm:pt>
    <dgm:pt modelId="{54DAFC0E-93A3-F541-8B58-CA3864488F59}">
      <dgm:prSet phldrT="[Text]"/>
      <dgm:spPr/>
      <dgm:t>
        <a:bodyPr/>
        <a:lstStyle/>
        <a:p>
          <a:r>
            <a:rPr lang="en-US" dirty="0"/>
            <a:t>Fed increases its policy interest rate</a:t>
          </a:r>
        </a:p>
      </dgm:t>
    </dgm:pt>
    <dgm:pt modelId="{0330D339-74F9-7543-A8A6-FC658E776431}" type="parTrans" cxnId="{8D99B66A-ACE9-7346-9296-2688475336C8}">
      <dgm:prSet/>
      <dgm:spPr/>
      <dgm:t>
        <a:bodyPr/>
        <a:lstStyle/>
        <a:p>
          <a:endParaRPr lang="en-US"/>
        </a:p>
      </dgm:t>
    </dgm:pt>
    <dgm:pt modelId="{257310B7-CC7F-1740-9B39-893DC441BF68}" type="sibTrans" cxnId="{8D99B66A-ACE9-7346-9296-2688475336C8}">
      <dgm:prSet/>
      <dgm:spPr/>
      <dgm:t>
        <a:bodyPr/>
        <a:lstStyle/>
        <a:p>
          <a:endParaRPr lang="en-US"/>
        </a:p>
      </dgm:t>
    </dgm:pt>
    <dgm:pt modelId="{713BE38A-0E10-324E-B3B0-BCBBBD534ABD}">
      <dgm:prSet phldrT="[Text]"/>
      <dgm:spPr/>
      <dgm:t>
        <a:bodyPr/>
        <a:lstStyle/>
        <a:p>
          <a:r>
            <a:rPr lang="en-US" dirty="0"/>
            <a:t>Other rates increase and financial conditions tighten</a:t>
          </a:r>
        </a:p>
      </dgm:t>
    </dgm:pt>
    <dgm:pt modelId="{A048F5A2-A5F5-F349-94C2-51E1C4144238}" type="parTrans" cxnId="{E9B8C67A-B073-3544-902F-D69860640790}">
      <dgm:prSet/>
      <dgm:spPr/>
      <dgm:t>
        <a:bodyPr/>
        <a:lstStyle/>
        <a:p>
          <a:endParaRPr lang="en-US"/>
        </a:p>
      </dgm:t>
    </dgm:pt>
    <dgm:pt modelId="{82BC6840-F310-B549-8F05-7CFF2B3A560D}" type="sibTrans" cxnId="{E9B8C67A-B073-3544-902F-D69860640790}">
      <dgm:prSet/>
      <dgm:spPr/>
      <dgm:t>
        <a:bodyPr/>
        <a:lstStyle/>
        <a:p>
          <a:endParaRPr lang="en-US"/>
        </a:p>
      </dgm:t>
    </dgm:pt>
    <dgm:pt modelId="{C04EFA02-3572-C84A-9DE6-3E8E8032DD46}">
      <dgm:prSet phldrT="[Text]"/>
      <dgm:spPr/>
      <dgm:t>
        <a:bodyPr/>
        <a:lstStyle/>
        <a:p>
          <a:r>
            <a:rPr lang="en-US" dirty="0"/>
            <a:t>Spending falls</a:t>
          </a:r>
        </a:p>
      </dgm:t>
    </dgm:pt>
    <dgm:pt modelId="{56E78015-47CA-B84F-BB95-85B86939B88A}" type="parTrans" cxnId="{AE1A99D3-066F-FB48-AC46-E0BA28C0BA57}">
      <dgm:prSet/>
      <dgm:spPr/>
      <dgm:t>
        <a:bodyPr/>
        <a:lstStyle/>
        <a:p>
          <a:endParaRPr lang="en-US"/>
        </a:p>
      </dgm:t>
    </dgm:pt>
    <dgm:pt modelId="{C6D2D5C8-5C2D-264E-B3DD-88E0727FF24F}" type="sibTrans" cxnId="{AE1A99D3-066F-FB48-AC46-E0BA28C0BA57}">
      <dgm:prSet/>
      <dgm:spPr/>
      <dgm:t>
        <a:bodyPr/>
        <a:lstStyle/>
        <a:p>
          <a:endParaRPr lang="en-US"/>
        </a:p>
      </dgm:t>
    </dgm:pt>
    <dgm:pt modelId="{F309BD4C-BF97-4B49-A54D-026529037E57}">
      <dgm:prSet/>
      <dgm:spPr/>
      <dgm:t>
        <a:bodyPr/>
        <a:lstStyle/>
        <a:p>
          <a:r>
            <a:rPr lang="en-US" dirty="0"/>
            <a:t>Jobs become scarce</a:t>
          </a:r>
        </a:p>
      </dgm:t>
    </dgm:pt>
    <dgm:pt modelId="{AB9EFDFE-DFC0-7444-B42C-0BA2123EC93C}" type="parTrans" cxnId="{4D8D98AE-6D07-E545-A25D-20834A8E3690}">
      <dgm:prSet/>
      <dgm:spPr/>
      <dgm:t>
        <a:bodyPr/>
        <a:lstStyle/>
        <a:p>
          <a:endParaRPr lang="en-US"/>
        </a:p>
      </dgm:t>
    </dgm:pt>
    <dgm:pt modelId="{27DF0969-A33E-1947-8617-6FBA0E2A46ED}" type="sibTrans" cxnId="{4D8D98AE-6D07-E545-A25D-20834A8E3690}">
      <dgm:prSet/>
      <dgm:spPr/>
      <dgm:t>
        <a:bodyPr/>
        <a:lstStyle/>
        <a:p>
          <a:endParaRPr lang="en-US"/>
        </a:p>
      </dgm:t>
    </dgm:pt>
    <dgm:pt modelId="{0E907CBC-431B-EB46-9F8B-69CD101F5D94}">
      <dgm:prSet/>
      <dgm:spPr/>
      <dgm:t>
        <a:bodyPr/>
        <a:lstStyle/>
        <a:p>
          <a:r>
            <a:rPr lang="en-US" dirty="0"/>
            <a:t>Wages moderate</a:t>
          </a:r>
        </a:p>
      </dgm:t>
    </dgm:pt>
    <dgm:pt modelId="{87049E68-A84F-3B45-A48C-ED3C6FEDBFCC}" type="parTrans" cxnId="{16F0954B-7770-814F-A477-C48827A8E134}">
      <dgm:prSet/>
      <dgm:spPr/>
      <dgm:t>
        <a:bodyPr/>
        <a:lstStyle/>
        <a:p>
          <a:endParaRPr lang="en-US"/>
        </a:p>
      </dgm:t>
    </dgm:pt>
    <dgm:pt modelId="{010AECF8-963A-034A-92A4-8A57A96B4D5F}" type="sibTrans" cxnId="{16F0954B-7770-814F-A477-C48827A8E134}">
      <dgm:prSet/>
      <dgm:spPr/>
      <dgm:t>
        <a:bodyPr/>
        <a:lstStyle/>
        <a:p>
          <a:endParaRPr lang="en-US"/>
        </a:p>
      </dgm:t>
    </dgm:pt>
    <dgm:pt modelId="{C6D3E05E-B7F2-064A-A257-27DBE203E186}">
      <dgm:prSet/>
      <dgm:spPr/>
      <dgm:t>
        <a:bodyPr/>
        <a:lstStyle/>
        <a:p>
          <a:r>
            <a:rPr lang="en-US" dirty="0"/>
            <a:t>Prices moderate</a:t>
          </a:r>
        </a:p>
      </dgm:t>
    </dgm:pt>
    <dgm:pt modelId="{B760A06F-EF4A-E243-8E13-FF237B022650}" type="parTrans" cxnId="{2AC9B066-CE30-524D-94C9-F26B0E5492C1}">
      <dgm:prSet/>
      <dgm:spPr/>
      <dgm:t>
        <a:bodyPr/>
        <a:lstStyle/>
        <a:p>
          <a:endParaRPr lang="en-US"/>
        </a:p>
      </dgm:t>
    </dgm:pt>
    <dgm:pt modelId="{523B9250-AADB-FA44-B640-2849757BC4C2}" type="sibTrans" cxnId="{2AC9B066-CE30-524D-94C9-F26B0E5492C1}">
      <dgm:prSet/>
      <dgm:spPr/>
      <dgm:t>
        <a:bodyPr/>
        <a:lstStyle/>
        <a:p>
          <a:endParaRPr lang="en-US"/>
        </a:p>
      </dgm:t>
    </dgm:pt>
    <dgm:pt modelId="{C8F259F9-D792-EE49-9361-332332F2E5B2}" type="pres">
      <dgm:prSet presAssocID="{FE0B138B-D991-344D-B734-00607511B69B}" presName="Name0" presStyleCnt="0">
        <dgm:presLayoutVars>
          <dgm:dir/>
          <dgm:resizeHandles val="exact"/>
        </dgm:presLayoutVars>
      </dgm:prSet>
      <dgm:spPr/>
    </dgm:pt>
    <dgm:pt modelId="{B689F9C4-D1E2-C244-AD3D-70DE681085F2}" type="pres">
      <dgm:prSet presAssocID="{54DAFC0E-93A3-F541-8B58-CA3864488F59}" presName="node" presStyleLbl="node1" presStyleIdx="0" presStyleCnt="6">
        <dgm:presLayoutVars>
          <dgm:bulletEnabled val="1"/>
        </dgm:presLayoutVars>
      </dgm:prSet>
      <dgm:spPr/>
    </dgm:pt>
    <dgm:pt modelId="{F9E43A7F-216B-A548-8219-F749F698CAE8}" type="pres">
      <dgm:prSet presAssocID="{257310B7-CC7F-1740-9B39-893DC441BF68}" presName="sibTrans" presStyleLbl="sibTrans2D1" presStyleIdx="0" presStyleCnt="5"/>
      <dgm:spPr/>
    </dgm:pt>
    <dgm:pt modelId="{C496D144-8780-B04D-A193-54BB18AE9FE4}" type="pres">
      <dgm:prSet presAssocID="{257310B7-CC7F-1740-9B39-893DC441BF68}" presName="connectorText" presStyleLbl="sibTrans2D1" presStyleIdx="0" presStyleCnt="5"/>
      <dgm:spPr/>
    </dgm:pt>
    <dgm:pt modelId="{9DBC717A-1DB2-9B41-9906-38234F4EAA32}" type="pres">
      <dgm:prSet presAssocID="{713BE38A-0E10-324E-B3B0-BCBBBD534ABD}" presName="node" presStyleLbl="node1" presStyleIdx="1" presStyleCnt="6">
        <dgm:presLayoutVars>
          <dgm:bulletEnabled val="1"/>
        </dgm:presLayoutVars>
      </dgm:prSet>
      <dgm:spPr/>
    </dgm:pt>
    <dgm:pt modelId="{EA29786B-28A0-0748-9ACB-A7A5923632B6}" type="pres">
      <dgm:prSet presAssocID="{82BC6840-F310-B549-8F05-7CFF2B3A560D}" presName="sibTrans" presStyleLbl="sibTrans2D1" presStyleIdx="1" presStyleCnt="5"/>
      <dgm:spPr/>
    </dgm:pt>
    <dgm:pt modelId="{EFAE3F43-8AD4-FE49-9640-DE03B42DF7F2}" type="pres">
      <dgm:prSet presAssocID="{82BC6840-F310-B549-8F05-7CFF2B3A560D}" presName="connectorText" presStyleLbl="sibTrans2D1" presStyleIdx="1" presStyleCnt="5"/>
      <dgm:spPr/>
    </dgm:pt>
    <dgm:pt modelId="{5CE27BB4-5AFE-7249-B0BF-2B0EF425ABFD}" type="pres">
      <dgm:prSet presAssocID="{C04EFA02-3572-C84A-9DE6-3E8E8032DD46}" presName="node" presStyleLbl="node1" presStyleIdx="2" presStyleCnt="6">
        <dgm:presLayoutVars>
          <dgm:bulletEnabled val="1"/>
        </dgm:presLayoutVars>
      </dgm:prSet>
      <dgm:spPr/>
    </dgm:pt>
    <dgm:pt modelId="{AF0A7E2C-F9B3-B749-8ED7-5F411FF58171}" type="pres">
      <dgm:prSet presAssocID="{C6D2D5C8-5C2D-264E-B3DD-88E0727FF24F}" presName="sibTrans" presStyleLbl="sibTrans2D1" presStyleIdx="2" presStyleCnt="5"/>
      <dgm:spPr/>
    </dgm:pt>
    <dgm:pt modelId="{A57455D7-9AA3-D647-A26B-319BB9126610}" type="pres">
      <dgm:prSet presAssocID="{C6D2D5C8-5C2D-264E-B3DD-88E0727FF24F}" presName="connectorText" presStyleLbl="sibTrans2D1" presStyleIdx="2" presStyleCnt="5"/>
      <dgm:spPr/>
    </dgm:pt>
    <dgm:pt modelId="{D4B4A79B-E5BB-CC42-AD69-6BE497D2405B}" type="pres">
      <dgm:prSet presAssocID="{F309BD4C-BF97-4B49-A54D-026529037E57}" presName="node" presStyleLbl="node1" presStyleIdx="3" presStyleCnt="6">
        <dgm:presLayoutVars>
          <dgm:bulletEnabled val="1"/>
        </dgm:presLayoutVars>
      </dgm:prSet>
      <dgm:spPr/>
    </dgm:pt>
    <dgm:pt modelId="{6AC631FB-39B5-D743-9A43-8FC3C1201077}" type="pres">
      <dgm:prSet presAssocID="{27DF0969-A33E-1947-8617-6FBA0E2A46ED}" presName="sibTrans" presStyleLbl="sibTrans2D1" presStyleIdx="3" presStyleCnt="5"/>
      <dgm:spPr/>
    </dgm:pt>
    <dgm:pt modelId="{F8C0352A-FAEA-7C49-99B0-39257F5E63C4}" type="pres">
      <dgm:prSet presAssocID="{27DF0969-A33E-1947-8617-6FBA0E2A46ED}" presName="connectorText" presStyleLbl="sibTrans2D1" presStyleIdx="3" presStyleCnt="5"/>
      <dgm:spPr/>
    </dgm:pt>
    <dgm:pt modelId="{D7D83DFC-6DA4-3C4E-93A9-8694B980C1F5}" type="pres">
      <dgm:prSet presAssocID="{0E907CBC-431B-EB46-9F8B-69CD101F5D94}" presName="node" presStyleLbl="node1" presStyleIdx="4" presStyleCnt="6">
        <dgm:presLayoutVars>
          <dgm:bulletEnabled val="1"/>
        </dgm:presLayoutVars>
      </dgm:prSet>
      <dgm:spPr/>
    </dgm:pt>
    <dgm:pt modelId="{ECE13B28-9A20-3D47-8365-EC326A4485B5}" type="pres">
      <dgm:prSet presAssocID="{010AECF8-963A-034A-92A4-8A57A96B4D5F}" presName="sibTrans" presStyleLbl="sibTrans2D1" presStyleIdx="4" presStyleCnt="5"/>
      <dgm:spPr/>
    </dgm:pt>
    <dgm:pt modelId="{8BA4719E-7F8D-C149-B193-5F11B9DBB761}" type="pres">
      <dgm:prSet presAssocID="{010AECF8-963A-034A-92A4-8A57A96B4D5F}" presName="connectorText" presStyleLbl="sibTrans2D1" presStyleIdx="4" presStyleCnt="5"/>
      <dgm:spPr/>
    </dgm:pt>
    <dgm:pt modelId="{E7CA348C-8519-E448-8BDC-DE661768D603}" type="pres">
      <dgm:prSet presAssocID="{C6D3E05E-B7F2-064A-A257-27DBE203E186}" presName="node" presStyleLbl="node1" presStyleIdx="5" presStyleCnt="6">
        <dgm:presLayoutVars>
          <dgm:bulletEnabled val="1"/>
        </dgm:presLayoutVars>
      </dgm:prSet>
      <dgm:spPr/>
    </dgm:pt>
  </dgm:ptLst>
  <dgm:cxnLst>
    <dgm:cxn modelId="{4D93C509-E31E-BA45-AE0A-583268E8117D}" type="presOf" srcId="{FE0B138B-D991-344D-B734-00607511B69B}" destId="{C8F259F9-D792-EE49-9361-332332F2E5B2}" srcOrd="0" destOrd="0" presId="urn:microsoft.com/office/officeart/2005/8/layout/process1"/>
    <dgm:cxn modelId="{9D7FEF09-9896-0C4D-AFD4-268029BFA926}" type="presOf" srcId="{713BE38A-0E10-324E-B3B0-BCBBBD534ABD}" destId="{9DBC717A-1DB2-9B41-9906-38234F4EAA32}" srcOrd="0" destOrd="0" presId="urn:microsoft.com/office/officeart/2005/8/layout/process1"/>
    <dgm:cxn modelId="{EFD1C90D-F63F-4A4E-98F3-37C2A7692B73}" type="presOf" srcId="{54DAFC0E-93A3-F541-8B58-CA3864488F59}" destId="{B689F9C4-D1E2-C244-AD3D-70DE681085F2}" srcOrd="0" destOrd="0" presId="urn:microsoft.com/office/officeart/2005/8/layout/process1"/>
    <dgm:cxn modelId="{26392F39-0E1B-5743-AF51-C89A8DBE103B}" type="presOf" srcId="{257310B7-CC7F-1740-9B39-893DC441BF68}" destId="{F9E43A7F-216B-A548-8219-F749F698CAE8}" srcOrd="0" destOrd="0" presId="urn:microsoft.com/office/officeart/2005/8/layout/process1"/>
    <dgm:cxn modelId="{551FA93D-2FD9-BC4A-BCD7-F283899DC511}" type="presOf" srcId="{27DF0969-A33E-1947-8617-6FBA0E2A46ED}" destId="{F8C0352A-FAEA-7C49-99B0-39257F5E63C4}" srcOrd="1" destOrd="0" presId="urn:microsoft.com/office/officeart/2005/8/layout/process1"/>
    <dgm:cxn modelId="{C4492143-1BFF-A147-AA1A-C69A0EF1A765}" type="presOf" srcId="{82BC6840-F310-B549-8F05-7CFF2B3A560D}" destId="{EFAE3F43-8AD4-FE49-9640-DE03B42DF7F2}" srcOrd="1" destOrd="0" presId="urn:microsoft.com/office/officeart/2005/8/layout/process1"/>
    <dgm:cxn modelId="{16F0954B-7770-814F-A477-C48827A8E134}" srcId="{FE0B138B-D991-344D-B734-00607511B69B}" destId="{0E907CBC-431B-EB46-9F8B-69CD101F5D94}" srcOrd="4" destOrd="0" parTransId="{87049E68-A84F-3B45-A48C-ED3C6FEDBFCC}" sibTransId="{010AECF8-963A-034A-92A4-8A57A96B4D5F}"/>
    <dgm:cxn modelId="{D72D964D-BCF1-CA4B-B745-853B4C2E6CE5}" type="presOf" srcId="{010AECF8-963A-034A-92A4-8A57A96B4D5F}" destId="{8BA4719E-7F8D-C149-B193-5F11B9DBB761}" srcOrd="1" destOrd="0" presId="urn:microsoft.com/office/officeart/2005/8/layout/process1"/>
    <dgm:cxn modelId="{1D95D54F-C85B-9B41-ADB8-F29634DFE233}" type="presOf" srcId="{C6D2D5C8-5C2D-264E-B3DD-88E0727FF24F}" destId="{AF0A7E2C-F9B3-B749-8ED7-5F411FF58171}" srcOrd="0" destOrd="0" presId="urn:microsoft.com/office/officeart/2005/8/layout/process1"/>
    <dgm:cxn modelId="{2AC9B066-CE30-524D-94C9-F26B0E5492C1}" srcId="{FE0B138B-D991-344D-B734-00607511B69B}" destId="{C6D3E05E-B7F2-064A-A257-27DBE203E186}" srcOrd="5" destOrd="0" parTransId="{B760A06F-EF4A-E243-8E13-FF237B022650}" sibTransId="{523B9250-AADB-FA44-B640-2849757BC4C2}"/>
    <dgm:cxn modelId="{8D99B66A-ACE9-7346-9296-2688475336C8}" srcId="{FE0B138B-D991-344D-B734-00607511B69B}" destId="{54DAFC0E-93A3-F541-8B58-CA3864488F59}" srcOrd="0" destOrd="0" parTransId="{0330D339-74F9-7543-A8A6-FC658E776431}" sibTransId="{257310B7-CC7F-1740-9B39-893DC441BF68}"/>
    <dgm:cxn modelId="{E9B8C67A-B073-3544-902F-D69860640790}" srcId="{FE0B138B-D991-344D-B734-00607511B69B}" destId="{713BE38A-0E10-324E-B3B0-BCBBBD534ABD}" srcOrd="1" destOrd="0" parTransId="{A048F5A2-A5F5-F349-94C2-51E1C4144238}" sibTransId="{82BC6840-F310-B549-8F05-7CFF2B3A560D}"/>
    <dgm:cxn modelId="{E149E892-B964-674B-92F1-86B429E06D0D}" type="presOf" srcId="{0E907CBC-431B-EB46-9F8B-69CD101F5D94}" destId="{D7D83DFC-6DA4-3C4E-93A9-8694B980C1F5}" srcOrd="0" destOrd="0" presId="urn:microsoft.com/office/officeart/2005/8/layout/process1"/>
    <dgm:cxn modelId="{524D11A5-338F-3E4C-91E5-FC2FFD8270EC}" type="presOf" srcId="{C04EFA02-3572-C84A-9DE6-3E8E8032DD46}" destId="{5CE27BB4-5AFE-7249-B0BF-2B0EF425ABFD}" srcOrd="0" destOrd="0" presId="urn:microsoft.com/office/officeart/2005/8/layout/process1"/>
    <dgm:cxn modelId="{4D8D98AE-6D07-E545-A25D-20834A8E3690}" srcId="{FE0B138B-D991-344D-B734-00607511B69B}" destId="{F309BD4C-BF97-4B49-A54D-026529037E57}" srcOrd="3" destOrd="0" parTransId="{AB9EFDFE-DFC0-7444-B42C-0BA2123EC93C}" sibTransId="{27DF0969-A33E-1947-8617-6FBA0E2A46ED}"/>
    <dgm:cxn modelId="{311844B2-9D26-A447-B404-5F96796119BD}" type="presOf" srcId="{F309BD4C-BF97-4B49-A54D-026529037E57}" destId="{D4B4A79B-E5BB-CC42-AD69-6BE497D2405B}" srcOrd="0" destOrd="0" presId="urn:microsoft.com/office/officeart/2005/8/layout/process1"/>
    <dgm:cxn modelId="{6AB6E8B9-E035-6D45-86D6-14215377266F}" type="presOf" srcId="{82BC6840-F310-B549-8F05-7CFF2B3A560D}" destId="{EA29786B-28A0-0748-9ACB-A7A5923632B6}" srcOrd="0" destOrd="0" presId="urn:microsoft.com/office/officeart/2005/8/layout/process1"/>
    <dgm:cxn modelId="{B5C070C2-F77D-7046-A3EC-6FD8B4E1CD8A}" type="presOf" srcId="{C6D3E05E-B7F2-064A-A257-27DBE203E186}" destId="{E7CA348C-8519-E448-8BDC-DE661768D603}" srcOrd="0" destOrd="0" presId="urn:microsoft.com/office/officeart/2005/8/layout/process1"/>
    <dgm:cxn modelId="{AE1A99D3-066F-FB48-AC46-E0BA28C0BA57}" srcId="{FE0B138B-D991-344D-B734-00607511B69B}" destId="{C04EFA02-3572-C84A-9DE6-3E8E8032DD46}" srcOrd="2" destOrd="0" parTransId="{56E78015-47CA-B84F-BB95-85B86939B88A}" sibTransId="{C6D2D5C8-5C2D-264E-B3DD-88E0727FF24F}"/>
    <dgm:cxn modelId="{EFC53FD5-FCAE-8145-95C7-AA5847B1F2A3}" type="presOf" srcId="{257310B7-CC7F-1740-9B39-893DC441BF68}" destId="{C496D144-8780-B04D-A193-54BB18AE9FE4}" srcOrd="1" destOrd="0" presId="urn:microsoft.com/office/officeart/2005/8/layout/process1"/>
    <dgm:cxn modelId="{FBD1ACED-1A96-E448-B45D-A953A17037A3}" type="presOf" srcId="{27DF0969-A33E-1947-8617-6FBA0E2A46ED}" destId="{6AC631FB-39B5-D743-9A43-8FC3C1201077}" srcOrd="0" destOrd="0" presId="urn:microsoft.com/office/officeart/2005/8/layout/process1"/>
    <dgm:cxn modelId="{09CBACF2-A7AA-5B4B-82C0-722ECE22A3DE}" type="presOf" srcId="{010AECF8-963A-034A-92A4-8A57A96B4D5F}" destId="{ECE13B28-9A20-3D47-8365-EC326A4485B5}" srcOrd="0" destOrd="0" presId="urn:microsoft.com/office/officeart/2005/8/layout/process1"/>
    <dgm:cxn modelId="{8B63A9FF-646F-0946-A449-73A72A7BB3BD}" type="presOf" srcId="{C6D2D5C8-5C2D-264E-B3DD-88E0727FF24F}" destId="{A57455D7-9AA3-D647-A26B-319BB9126610}" srcOrd="1" destOrd="0" presId="urn:microsoft.com/office/officeart/2005/8/layout/process1"/>
    <dgm:cxn modelId="{869028C8-F4BF-3B4C-8404-B7A57BA3DA35}" type="presParOf" srcId="{C8F259F9-D792-EE49-9361-332332F2E5B2}" destId="{B689F9C4-D1E2-C244-AD3D-70DE681085F2}" srcOrd="0" destOrd="0" presId="urn:microsoft.com/office/officeart/2005/8/layout/process1"/>
    <dgm:cxn modelId="{85143773-5BCC-2843-9703-638950E75AC3}" type="presParOf" srcId="{C8F259F9-D792-EE49-9361-332332F2E5B2}" destId="{F9E43A7F-216B-A548-8219-F749F698CAE8}" srcOrd="1" destOrd="0" presId="urn:microsoft.com/office/officeart/2005/8/layout/process1"/>
    <dgm:cxn modelId="{4C8CFB7A-839A-A741-B6C7-89814E7EC71A}" type="presParOf" srcId="{F9E43A7F-216B-A548-8219-F749F698CAE8}" destId="{C496D144-8780-B04D-A193-54BB18AE9FE4}" srcOrd="0" destOrd="0" presId="urn:microsoft.com/office/officeart/2005/8/layout/process1"/>
    <dgm:cxn modelId="{070D4006-8940-994E-AF9E-E9ABF1D96FBD}" type="presParOf" srcId="{C8F259F9-D792-EE49-9361-332332F2E5B2}" destId="{9DBC717A-1DB2-9B41-9906-38234F4EAA32}" srcOrd="2" destOrd="0" presId="urn:microsoft.com/office/officeart/2005/8/layout/process1"/>
    <dgm:cxn modelId="{091EFAF7-ED2A-254F-9248-D0BA51C68CD1}" type="presParOf" srcId="{C8F259F9-D792-EE49-9361-332332F2E5B2}" destId="{EA29786B-28A0-0748-9ACB-A7A5923632B6}" srcOrd="3" destOrd="0" presId="urn:microsoft.com/office/officeart/2005/8/layout/process1"/>
    <dgm:cxn modelId="{AEF2784A-923E-D74F-95D2-1C54F6EDCB0C}" type="presParOf" srcId="{EA29786B-28A0-0748-9ACB-A7A5923632B6}" destId="{EFAE3F43-8AD4-FE49-9640-DE03B42DF7F2}" srcOrd="0" destOrd="0" presId="urn:microsoft.com/office/officeart/2005/8/layout/process1"/>
    <dgm:cxn modelId="{A5114C1A-CF5B-CE41-B929-D218921024C9}" type="presParOf" srcId="{C8F259F9-D792-EE49-9361-332332F2E5B2}" destId="{5CE27BB4-5AFE-7249-B0BF-2B0EF425ABFD}" srcOrd="4" destOrd="0" presId="urn:microsoft.com/office/officeart/2005/8/layout/process1"/>
    <dgm:cxn modelId="{29C81BBA-26BD-ED45-9989-D84F60B00041}" type="presParOf" srcId="{C8F259F9-D792-EE49-9361-332332F2E5B2}" destId="{AF0A7E2C-F9B3-B749-8ED7-5F411FF58171}" srcOrd="5" destOrd="0" presId="urn:microsoft.com/office/officeart/2005/8/layout/process1"/>
    <dgm:cxn modelId="{22EF0349-57BA-AF4D-830C-F0635752CCB3}" type="presParOf" srcId="{AF0A7E2C-F9B3-B749-8ED7-5F411FF58171}" destId="{A57455D7-9AA3-D647-A26B-319BB9126610}" srcOrd="0" destOrd="0" presId="urn:microsoft.com/office/officeart/2005/8/layout/process1"/>
    <dgm:cxn modelId="{3C33F2E7-C61E-AC48-A7DE-59E914F400F4}" type="presParOf" srcId="{C8F259F9-D792-EE49-9361-332332F2E5B2}" destId="{D4B4A79B-E5BB-CC42-AD69-6BE497D2405B}" srcOrd="6" destOrd="0" presId="urn:microsoft.com/office/officeart/2005/8/layout/process1"/>
    <dgm:cxn modelId="{AAB73C9E-07B8-1446-9FA9-27EA948157CE}" type="presParOf" srcId="{C8F259F9-D792-EE49-9361-332332F2E5B2}" destId="{6AC631FB-39B5-D743-9A43-8FC3C1201077}" srcOrd="7" destOrd="0" presId="urn:microsoft.com/office/officeart/2005/8/layout/process1"/>
    <dgm:cxn modelId="{C3D888F5-3A92-4247-A2C4-9A28E3AF7C8E}" type="presParOf" srcId="{6AC631FB-39B5-D743-9A43-8FC3C1201077}" destId="{F8C0352A-FAEA-7C49-99B0-39257F5E63C4}" srcOrd="0" destOrd="0" presId="urn:microsoft.com/office/officeart/2005/8/layout/process1"/>
    <dgm:cxn modelId="{9CCA47BC-7426-F84D-8FC8-E20AE0633128}" type="presParOf" srcId="{C8F259F9-D792-EE49-9361-332332F2E5B2}" destId="{D7D83DFC-6DA4-3C4E-93A9-8694B980C1F5}" srcOrd="8" destOrd="0" presId="urn:microsoft.com/office/officeart/2005/8/layout/process1"/>
    <dgm:cxn modelId="{399CA1B4-0BA7-A14A-B41B-32333E1844C5}" type="presParOf" srcId="{C8F259F9-D792-EE49-9361-332332F2E5B2}" destId="{ECE13B28-9A20-3D47-8365-EC326A4485B5}" srcOrd="9" destOrd="0" presId="urn:microsoft.com/office/officeart/2005/8/layout/process1"/>
    <dgm:cxn modelId="{9440E23A-FBBF-7E4A-B002-A4E644E211DF}" type="presParOf" srcId="{ECE13B28-9A20-3D47-8365-EC326A4485B5}" destId="{8BA4719E-7F8D-C149-B193-5F11B9DBB761}" srcOrd="0" destOrd="0" presId="urn:microsoft.com/office/officeart/2005/8/layout/process1"/>
    <dgm:cxn modelId="{0808EC94-75E7-0D47-A9C8-9A4C477E4111}" type="presParOf" srcId="{C8F259F9-D792-EE49-9361-332332F2E5B2}" destId="{E7CA348C-8519-E448-8BDC-DE661768D603}"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0B138B-D991-344D-B734-00607511B69B}" type="doc">
      <dgm:prSet loTypeId="urn:microsoft.com/office/officeart/2005/8/layout/process1" loCatId="" qsTypeId="urn:microsoft.com/office/officeart/2005/8/quickstyle/simple1" qsCatId="simple" csTypeId="urn:microsoft.com/office/officeart/2005/8/colors/accent1_2" csCatId="accent1" phldr="1"/>
      <dgm:spPr/>
    </dgm:pt>
    <dgm:pt modelId="{54DAFC0E-93A3-F541-8B58-CA3864488F59}">
      <dgm:prSet phldrT="[Text]"/>
      <dgm:spPr/>
      <dgm:t>
        <a:bodyPr/>
        <a:lstStyle/>
        <a:p>
          <a:r>
            <a:rPr lang="en-US" dirty="0"/>
            <a:t>Fed increases its policy interest rate</a:t>
          </a:r>
        </a:p>
      </dgm:t>
    </dgm:pt>
    <dgm:pt modelId="{0330D339-74F9-7543-A8A6-FC658E776431}" type="parTrans" cxnId="{8D99B66A-ACE9-7346-9296-2688475336C8}">
      <dgm:prSet/>
      <dgm:spPr/>
      <dgm:t>
        <a:bodyPr/>
        <a:lstStyle/>
        <a:p>
          <a:endParaRPr lang="en-US"/>
        </a:p>
      </dgm:t>
    </dgm:pt>
    <dgm:pt modelId="{257310B7-CC7F-1740-9B39-893DC441BF68}" type="sibTrans" cxnId="{8D99B66A-ACE9-7346-9296-2688475336C8}">
      <dgm:prSet/>
      <dgm:spPr/>
      <dgm:t>
        <a:bodyPr/>
        <a:lstStyle/>
        <a:p>
          <a:endParaRPr lang="en-US"/>
        </a:p>
      </dgm:t>
    </dgm:pt>
    <dgm:pt modelId="{713BE38A-0E10-324E-B3B0-BCBBBD534ABD}">
      <dgm:prSet phldrT="[Text]"/>
      <dgm:spPr/>
      <dgm:t>
        <a:bodyPr/>
        <a:lstStyle/>
        <a:p>
          <a:r>
            <a:rPr lang="en-US" dirty="0"/>
            <a:t>Other rates increase and financial conditions tighten</a:t>
          </a:r>
        </a:p>
      </dgm:t>
    </dgm:pt>
    <dgm:pt modelId="{A048F5A2-A5F5-F349-94C2-51E1C4144238}" type="parTrans" cxnId="{E9B8C67A-B073-3544-902F-D69860640790}">
      <dgm:prSet/>
      <dgm:spPr/>
      <dgm:t>
        <a:bodyPr/>
        <a:lstStyle/>
        <a:p>
          <a:endParaRPr lang="en-US"/>
        </a:p>
      </dgm:t>
    </dgm:pt>
    <dgm:pt modelId="{82BC6840-F310-B549-8F05-7CFF2B3A560D}" type="sibTrans" cxnId="{E9B8C67A-B073-3544-902F-D69860640790}">
      <dgm:prSet/>
      <dgm:spPr/>
      <dgm:t>
        <a:bodyPr/>
        <a:lstStyle/>
        <a:p>
          <a:endParaRPr lang="en-US"/>
        </a:p>
      </dgm:t>
    </dgm:pt>
    <dgm:pt modelId="{C04EFA02-3572-C84A-9DE6-3E8E8032DD46}">
      <dgm:prSet phldrT="[Text]"/>
      <dgm:spPr/>
      <dgm:t>
        <a:bodyPr/>
        <a:lstStyle/>
        <a:p>
          <a:r>
            <a:rPr lang="en-US" dirty="0"/>
            <a:t>Spending falls</a:t>
          </a:r>
        </a:p>
      </dgm:t>
    </dgm:pt>
    <dgm:pt modelId="{56E78015-47CA-B84F-BB95-85B86939B88A}" type="parTrans" cxnId="{AE1A99D3-066F-FB48-AC46-E0BA28C0BA57}">
      <dgm:prSet/>
      <dgm:spPr/>
      <dgm:t>
        <a:bodyPr/>
        <a:lstStyle/>
        <a:p>
          <a:endParaRPr lang="en-US"/>
        </a:p>
      </dgm:t>
    </dgm:pt>
    <dgm:pt modelId="{C6D2D5C8-5C2D-264E-B3DD-88E0727FF24F}" type="sibTrans" cxnId="{AE1A99D3-066F-FB48-AC46-E0BA28C0BA57}">
      <dgm:prSet/>
      <dgm:spPr/>
      <dgm:t>
        <a:bodyPr/>
        <a:lstStyle/>
        <a:p>
          <a:endParaRPr lang="en-US"/>
        </a:p>
      </dgm:t>
    </dgm:pt>
    <dgm:pt modelId="{F309BD4C-BF97-4B49-A54D-026529037E57}">
      <dgm:prSet/>
      <dgm:spPr/>
      <dgm:t>
        <a:bodyPr/>
        <a:lstStyle/>
        <a:p>
          <a:r>
            <a:rPr lang="en-US" dirty="0"/>
            <a:t>Jobs become scarce</a:t>
          </a:r>
        </a:p>
      </dgm:t>
    </dgm:pt>
    <dgm:pt modelId="{AB9EFDFE-DFC0-7444-B42C-0BA2123EC93C}" type="parTrans" cxnId="{4D8D98AE-6D07-E545-A25D-20834A8E3690}">
      <dgm:prSet/>
      <dgm:spPr/>
      <dgm:t>
        <a:bodyPr/>
        <a:lstStyle/>
        <a:p>
          <a:endParaRPr lang="en-US"/>
        </a:p>
      </dgm:t>
    </dgm:pt>
    <dgm:pt modelId="{27DF0969-A33E-1947-8617-6FBA0E2A46ED}" type="sibTrans" cxnId="{4D8D98AE-6D07-E545-A25D-20834A8E3690}">
      <dgm:prSet/>
      <dgm:spPr/>
      <dgm:t>
        <a:bodyPr/>
        <a:lstStyle/>
        <a:p>
          <a:endParaRPr lang="en-US"/>
        </a:p>
      </dgm:t>
    </dgm:pt>
    <dgm:pt modelId="{0E907CBC-431B-EB46-9F8B-69CD101F5D94}">
      <dgm:prSet/>
      <dgm:spPr/>
      <dgm:t>
        <a:bodyPr/>
        <a:lstStyle/>
        <a:p>
          <a:r>
            <a:rPr lang="en-US" dirty="0"/>
            <a:t>Wages moderate</a:t>
          </a:r>
        </a:p>
      </dgm:t>
    </dgm:pt>
    <dgm:pt modelId="{87049E68-A84F-3B45-A48C-ED3C6FEDBFCC}" type="parTrans" cxnId="{16F0954B-7770-814F-A477-C48827A8E134}">
      <dgm:prSet/>
      <dgm:spPr/>
      <dgm:t>
        <a:bodyPr/>
        <a:lstStyle/>
        <a:p>
          <a:endParaRPr lang="en-US"/>
        </a:p>
      </dgm:t>
    </dgm:pt>
    <dgm:pt modelId="{010AECF8-963A-034A-92A4-8A57A96B4D5F}" type="sibTrans" cxnId="{16F0954B-7770-814F-A477-C48827A8E134}">
      <dgm:prSet/>
      <dgm:spPr/>
      <dgm:t>
        <a:bodyPr/>
        <a:lstStyle/>
        <a:p>
          <a:endParaRPr lang="en-US"/>
        </a:p>
      </dgm:t>
    </dgm:pt>
    <dgm:pt modelId="{C6D3E05E-B7F2-064A-A257-27DBE203E186}">
      <dgm:prSet/>
      <dgm:spPr/>
      <dgm:t>
        <a:bodyPr/>
        <a:lstStyle/>
        <a:p>
          <a:r>
            <a:rPr lang="en-US" dirty="0"/>
            <a:t>Prices moderate</a:t>
          </a:r>
        </a:p>
      </dgm:t>
    </dgm:pt>
    <dgm:pt modelId="{B760A06F-EF4A-E243-8E13-FF237B022650}" type="parTrans" cxnId="{2AC9B066-CE30-524D-94C9-F26B0E5492C1}">
      <dgm:prSet/>
      <dgm:spPr/>
      <dgm:t>
        <a:bodyPr/>
        <a:lstStyle/>
        <a:p>
          <a:endParaRPr lang="en-US"/>
        </a:p>
      </dgm:t>
    </dgm:pt>
    <dgm:pt modelId="{523B9250-AADB-FA44-B640-2849757BC4C2}" type="sibTrans" cxnId="{2AC9B066-CE30-524D-94C9-F26B0E5492C1}">
      <dgm:prSet/>
      <dgm:spPr/>
      <dgm:t>
        <a:bodyPr/>
        <a:lstStyle/>
        <a:p>
          <a:endParaRPr lang="en-US"/>
        </a:p>
      </dgm:t>
    </dgm:pt>
    <dgm:pt modelId="{C8F259F9-D792-EE49-9361-332332F2E5B2}" type="pres">
      <dgm:prSet presAssocID="{FE0B138B-D991-344D-B734-00607511B69B}" presName="Name0" presStyleCnt="0">
        <dgm:presLayoutVars>
          <dgm:dir/>
          <dgm:resizeHandles val="exact"/>
        </dgm:presLayoutVars>
      </dgm:prSet>
      <dgm:spPr/>
    </dgm:pt>
    <dgm:pt modelId="{B689F9C4-D1E2-C244-AD3D-70DE681085F2}" type="pres">
      <dgm:prSet presAssocID="{54DAFC0E-93A3-F541-8B58-CA3864488F59}" presName="node" presStyleLbl="node1" presStyleIdx="0" presStyleCnt="6">
        <dgm:presLayoutVars>
          <dgm:bulletEnabled val="1"/>
        </dgm:presLayoutVars>
      </dgm:prSet>
      <dgm:spPr/>
    </dgm:pt>
    <dgm:pt modelId="{F9E43A7F-216B-A548-8219-F749F698CAE8}" type="pres">
      <dgm:prSet presAssocID="{257310B7-CC7F-1740-9B39-893DC441BF68}" presName="sibTrans" presStyleLbl="sibTrans2D1" presStyleIdx="0" presStyleCnt="5"/>
      <dgm:spPr/>
    </dgm:pt>
    <dgm:pt modelId="{C496D144-8780-B04D-A193-54BB18AE9FE4}" type="pres">
      <dgm:prSet presAssocID="{257310B7-CC7F-1740-9B39-893DC441BF68}" presName="connectorText" presStyleLbl="sibTrans2D1" presStyleIdx="0" presStyleCnt="5"/>
      <dgm:spPr/>
    </dgm:pt>
    <dgm:pt modelId="{9DBC717A-1DB2-9B41-9906-38234F4EAA32}" type="pres">
      <dgm:prSet presAssocID="{713BE38A-0E10-324E-B3B0-BCBBBD534ABD}" presName="node" presStyleLbl="node1" presStyleIdx="1" presStyleCnt="6">
        <dgm:presLayoutVars>
          <dgm:bulletEnabled val="1"/>
        </dgm:presLayoutVars>
      </dgm:prSet>
      <dgm:spPr/>
    </dgm:pt>
    <dgm:pt modelId="{EA29786B-28A0-0748-9ACB-A7A5923632B6}" type="pres">
      <dgm:prSet presAssocID="{82BC6840-F310-B549-8F05-7CFF2B3A560D}" presName="sibTrans" presStyleLbl="sibTrans2D1" presStyleIdx="1" presStyleCnt="5"/>
      <dgm:spPr/>
    </dgm:pt>
    <dgm:pt modelId="{EFAE3F43-8AD4-FE49-9640-DE03B42DF7F2}" type="pres">
      <dgm:prSet presAssocID="{82BC6840-F310-B549-8F05-7CFF2B3A560D}" presName="connectorText" presStyleLbl="sibTrans2D1" presStyleIdx="1" presStyleCnt="5"/>
      <dgm:spPr/>
    </dgm:pt>
    <dgm:pt modelId="{5CE27BB4-5AFE-7249-B0BF-2B0EF425ABFD}" type="pres">
      <dgm:prSet presAssocID="{C04EFA02-3572-C84A-9DE6-3E8E8032DD46}" presName="node" presStyleLbl="node1" presStyleIdx="2" presStyleCnt="6">
        <dgm:presLayoutVars>
          <dgm:bulletEnabled val="1"/>
        </dgm:presLayoutVars>
      </dgm:prSet>
      <dgm:spPr/>
    </dgm:pt>
    <dgm:pt modelId="{AF0A7E2C-F9B3-B749-8ED7-5F411FF58171}" type="pres">
      <dgm:prSet presAssocID="{C6D2D5C8-5C2D-264E-B3DD-88E0727FF24F}" presName="sibTrans" presStyleLbl="sibTrans2D1" presStyleIdx="2" presStyleCnt="5"/>
      <dgm:spPr/>
    </dgm:pt>
    <dgm:pt modelId="{A57455D7-9AA3-D647-A26B-319BB9126610}" type="pres">
      <dgm:prSet presAssocID="{C6D2D5C8-5C2D-264E-B3DD-88E0727FF24F}" presName="connectorText" presStyleLbl="sibTrans2D1" presStyleIdx="2" presStyleCnt="5"/>
      <dgm:spPr/>
    </dgm:pt>
    <dgm:pt modelId="{D4B4A79B-E5BB-CC42-AD69-6BE497D2405B}" type="pres">
      <dgm:prSet presAssocID="{F309BD4C-BF97-4B49-A54D-026529037E57}" presName="node" presStyleLbl="node1" presStyleIdx="3" presStyleCnt="6">
        <dgm:presLayoutVars>
          <dgm:bulletEnabled val="1"/>
        </dgm:presLayoutVars>
      </dgm:prSet>
      <dgm:spPr/>
    </dgm:pt>
    <dgm:pt modelId="{6AC631FB-39B5-D743-9A43-8FC3C1201077}" type="pres">
      <dgm:prSet presAssocID="{27DF0969-A33E-1947-8617-6FBA0E2A46ED}" presName="sibTrans" presStyleLbl="sibTrans2D1" presStyleIdx="3" presStyleCnt="5"/>
      <dgm:spPr/>
    </dgm:pt>
    <dgm:pt modelId="{F8C0352A-FAEA-7C49-99B0-39257F5E63C4}" type="pres">
      <dgm:prSet presAssocID="{27DF0969-A33E-1947-8617-6FBA0E2A46ED}" presName="connectorText" presStyleLbl="sibTrans2D1" presStyleIdx="3" presStyleCnt="5"/>
      <dgm:spPr/>
    </dgm:pt>
    <dgm:pt modelId="{D7D83DFC-6DA4-3C4E-93A9-8694B980C1F5}" type="pres">
      <dgm:prSet presAssocID="{0E907CBC-431B-EB46-9F8B-69CD101F5D94}" presName="node" presStyleLbl="node1" presStyleIdx="4" presStyleCnt="6">
        <dgm:presLayoutVars>
          <dgm:bulletEnabled val="1"/>
        </dgm:presLayoutVars>
      </dgm:prSet>
      <dgm:spPr/>
    </dgm:pt>
    <dgm:pt modelId="{ECE13B28-9A20-3D47-8365-EC326A4485B5}" type="pres">
      <dgm:prSet presAssocID="{010AECF8-963A-034A-92A4-8A57A96B4D5F}" presName="sibTrans" presStyleLbl="sibTrans2D1" presStyleIdx="4" presStyleCnt="5"/>
      <dgm:spPr/>
    </dgm:pt>
    <dgm:pt modelId="{8BA4719E-7F8D-C149-B193-5F11B9DBB761}" type="pres">
      <dgm:prSet presAssocID="{010AECF8-963A-034A-92A4-8A57A96B4D5F}" presName="connectorText" presStyleLbl="sibTrans2D1" presStyleIdx="4" presStyleCnt="5"/>
      <dgm:spPr/>
    </dgm:pt>
    <dgm:pt modelId="{E7CA348C-8519-E448-8BDC-DE661768D603}" type="pres">
      <dgm:prSet presAssocID="{C6D3E05E-B7F2-064A-A257-27DBE203E186}" presName="node" presStyleLbl="node1" presStyleIdx="5" presStyleCnt="6">
        <dgm:presLayoutVars>
          <dgm:bulletEnabled val="1"/>
        </dgm:presLayoutVars>
      </dgm:prSet>
      <dgm:spPr/>
    </dgm:pt>
  </dgm:ptLst>
  <dgm:cxnLst>
    <dgm:cxn modelId="{4D93C509-E31E-BA45-AE0A-583268E8117D}" type="presOf" srcId="{FE0B138B-D991-344D-B734-00607511B69B}" destId="{C8F259F9-D792-EE49-9361-332332F2E5B2}" srcOrd="0" destOrd="0" presId="urn:microsoft.com/office/officeart/2005/8/layout/process1"/>
    <dgm:cxn modelId="{9D7FEF09-9896-0C4D-AFD4-268029BFA926}" type="presOf" srcId="{713BE38A-0E10-324E-B3B0-BCBBBD534ABD}" destId="{9DBC717A-1DB2-9B41-9906-38234F4EAA32}" srcOrd="0" destOrd="0" presId="urn:microsoft.com/office/officeart/2005/8/layout/process1"/>
    <dgm:cxn modelId="{EFD1C90D-F63F-4A4E-98F3-37C2A7692B73}" type="presOf" srcId="{54DAFC0E-93A3-F541-8B58-CA3864488F59}" destId="{B689F9C4-D1E2-C244-AD3D-70DE681085F2}" srcOrd="0" destOrd="0" presId="urn:microsoft.com/office/officeart/2005/8/layout/process1"/>
    <dgm:cxn modelId="{26392F39-0E1B-5743-AF51-C89A8DBE103B}" type="presOf" srcId="{257310B7-CC7F-1740-9B39-893DC441BF68}" destId="{F9E43A7F-216B-A548-8219-F749F698CAE8}" srcOrd="0" destOrd="0" presId="urn:microsoft.com/office/officeart/2005/8/layout/process1"/>
    <dgm:cxn modelId="{551FA93D-2FD9-BC4A-BCD7-F283899DC511}" type="presOf" srcId="{27DF0969-A33E-1947-8617-6FBA0E2A46ED}" destId="{F8C0352A-FAEA-7C49-99B0-39257F5E63C4}" srcOrd="1" destOrd="0" presId="urn:microsoft.com/office/officeart/2005/8/layout/process1"/>
    <dgm:cxn modelId="{C4492143-1BFF-A147-AA1A-C69A0EF1A765}" type="presOf" srcId="{82BC6840-F310-B549-8F05-7CFF2B3A560D}" destId="{EFAE3F43-8AD4-FE49-9640-DE03B42DF7F2}" srcOrd="1" destOrd="0" presId="urn:microsoft.com/office/officeart/2005/8/layout/process1"/>
    <dgm:cxn modelId="{16F0954B-7770-814F-A477-C48827A8E134}" srcId="{FE0B138B-D991-344D-B734-00607511B69B}" destId="{0E907CBC-431B-EB46-9F8B-69CD101F5D94}" srcOrd="4" destOrd="0" parTransId="{87049E68-A84F-3B45-A48C-ED3C6FEDBFCC}" sibTransId="{010AECF8-963A-034A-92A4-8A57A96B4D5F}"/>
    <dgm:cxn modelId="{D72D964D-BCF1-CA4B-B745-853B4C2E6CE5}" type="presOf" srcId="{010AECF8-963A-034A-92A4-8A57A96B4D5F}" destId="{8BA4719E-7F8D-C149-B193-5F11B9DBB761}" srcOrd="1" destOrd="0" presId="urn:microsoft.com/office/officeart/2005/8/layout/process1"/>
    <dgm:cxn modelId="{1D95D54F-C85B-9B41-ADB8-F29634DFE233}" type="presOf" srcId="{C6D2D5C8-5C2D-264E-B3DD-88E0727FF24F}" destId="{AF0A7E2C-F9B3-B749-8ED7-5F411FF58171}" srcOrd="0" destOrd="0" presId="urn:microsoft.com/office/officeart/2005/8/layout/process1"/>
    <dgm:cxn modelId="{2AC9B066-CE30-524D-94C9-F26B0E5492C1}" srcId="{FE0B138B-D991-344D-B734-00607511B69B}" destId="{C6D3E05E-B7F2-064A-A257-27DBE203E186}" srcOrd="5" destOrd="0" parTransId="{B760A06F-EF4A-E243-8E13-FF237B022650}" sibTransId="{523B9250-AADB-FA44-B640-2849757BC4C2}"/>
    <dgm:cxn modelId="{8D99B66A-ACE9-7346-9296-2688475336C8}" srcId="{FE0B138B-D991-344D-B734-00607511B69B}" destId="{54DAFC0E-93A3-F541-8B58-CA3864488F59}" srcOrd="0" destOrd="0" parTransId="{0330D339-74F9-7543-A8A6-FC658E776431}" sibTransId="{257310B7-CC7F-1740-9B39-893DC441BF68}"/>
    <dgm:cxn modelId="{E9B8C67A-B073-3544-902F-D69860640790}" srcId="{FE0B138B-D991-344D-B734-00607511B69B}" destId="{713BE38A-0E10-324E-B3B0-BCBBBD534ABD}" srcOrd="1" destOrd="0" parTransId="{A048F5A2-A5F5-F349-94C2-51E1C4144238}" sibTransId="{82BC6840-F310-B549-8F05-7CFF2B3A560D}"/>
    <dgm:cxn modelId="{E149E892-B964-674B-92F1-86B429E06D0D}" type="presOf" srcId="{0E907CBC-431B-EB46-9F8B-69CD101F5D94}" destId="{D7D83DFC-6DA4-3C4E-93A9-8694B980C1F5}" srcOrd="0" destOrd="0" presId="urn:microsoft.com/office/officeart/2005/8/layout/process1"/>
    <dgm:cxn modelId="{524D11A5-338F-3E4C-91E5-FC2FFD8270EC}" type="presOf" srcId="{C04EFA02-3572-C84A-9DE6-3E8E8032DD46}" destId="{5CE27BB4-5AFE-7249-B0BF-2B0EF425ABFD}" srcOrd="0" destOrd="0" presId="urn:microsoft.com/office/officeart/2005/8/layout/process1"/>
    <dgm:cxn modelId="{4D8D98AE-6D07-E545-A25D-20834A8E3690}" srcId="{FE0B138B-D991-344D-B734-00607511B69B}" destId="{F309BD4C-BF97-4B49-A54D-026529037E57}" srcOrd="3" destOrd="0" parTransId="{AB9EFDFE-DFC0-7444-B42C-0BA2123EC93C}" sibTransId="{27DF0969-A33E-1947-8617-6FBA0E2A46ED}"/>
    <dgm:cxn modelId="{311844B2-9D26-A447-B404-5F96796119BD}" type="presOf" srcId="{F309BD4C-BF97-4B49-A54D-026529037E57}" destId="{D4B4A79B-E5BB-CC42-AD69-6BE497D2405B}" srcOrd="0" destOrd="0" presId="urn:microsoft.com/office/officeart/2005/8/layout/process1"/>
    <dgm:cxn modelId="{6AB6E8B9-E035-6D45-86D6-14215377266F}" type="presOf" srcId="{82BC6840-F310-B549-8F05-7CFF2B3A560D}" destId="{EA29786B-28A0-0748-9ACB-A7A5923632B6}" srcOrd="0" destOrd="0" presId="urn:microsoft.com/office/officeart/2005/8/layout/process1"/>
    <dgm:cxn modelId="{B5C070C2-F77D-7046-A3EC-6FD8B4E1CD8A}" type="presOf" srcId="{C6D3E05E-B7F2-064A-A257-27DBE203E186}" destId="{E7CA348C-8519-E448-8BDC-DE661768D603}" srcOrd="0" destOrd="0" presId="urn:microsoft.com/office/officeart/2005/8/layout/process1"/>
    <dgm:cxn modelId="{AE1A99D3-066F-FB48-AC46-E0BA28C0BA57}" srcId="{FE0B138B-D991-344D-B734-00607511B69B}" destId="{C04EFA02-3572-C84A-9DE6-3E8E8032DD46}" srcOrd="2" destOrd="0" parTransId="{56E78015-47CA-B84F-BB95-85B86939B88A}" sibTransId="{C6D2D5C8-5C2D-264E-B3DD-88E0727FF24F}"/>
    <dgm:cxn modelId="{EFC53FD5-FCAE-8145-95C7-AA5847B1F2A3}" type="presOf" srcId="{257310B7-CC7F-1740-9B39-893DC441BF68}" destId="{C496D144-8780-B04D-A193-54BB18AE9FE4}" srcOrd="1" destOrd="0" presId="urn:microsoft.com/office/officeart/2005/8/layout/process1"/>
    <dgm:cxn modelId="{FBD1ACED-1A96-E448-B45D-A953A17037A3}" type="presOf" srcId="{27DF0969-A33E-1947-8617-6FBA0E2A46ED}" destId="{6AC631FB-39B5-D743-9A43-8FC3C1201077}" srcOrd="0" destOrd="0" presId="urn:microsoft.com/office/officeart/2005/8/layout/process1"/>
    <dgm:cxn modelId="{09CBACF2-A7AA-5B4B-82C0-722ECE22A3DE}" type="presOf" srcId="{010AECF8-963A-034A-92A4-8A57A96B4D5F}" destId="{ECE13B28-9A20-3D47-8365-EC326A4485B5}" srcOrd="0" destOrd="0" presId="urn:microsoft.com/office/officeart/2005/8/layout/process1"/>
    <dgm:cxn modelId="{8B63A9FF-646F-0946-A449-73A72A7BB3BD}" type="presOf" srcId="{C6D2D5C8-5C2D-264E-B3DD-88E0727FF24F}" destId="{A57455D7-9AA3-D647-A26B-319BB9126610}" srcOrd="1" destOrd="0" presId="urn:microsoft.com/office/officeart/2005/8/layout/process1"/>
    <dgm:cxn modelId="{869028C8-F4BF-3B4C-8404-B7A57BA3DA35}" type="presParOf" srcId="{C8F259F9-D792-EE49-9361-332332F2E5B2}" destId="{B689F9C4-D1E2-C244-AD3D-70DE681085F2}" srcOrd="0" destOrd="0" presId="urn:microsoft.com/office/officeart/2005/8/layout/process1"/>
    <dgm:cxn modelId="{85143773-5BCC-2843-9703-638950E75AC3}" type="presParOf" srcId="{C8F259F9-D792-EE49-9361-332332F2E5B2}" destId="{F9E43A7F-216B-A548-8219-F749F698CAE8}" srcOrd="1" destOrd="0" presId="urn:microsoft.com/office/officeart/2005/8/layout/process1"/>
    <dgm:cxn modelId="{4C8CFB7A-839A-A741-B6C7-89814E7EC71A}" type="presParOf" srcId="{F9E43A7F-216B-A548-8219-F749F698CAE8}" destId="{C496D144-8780-B04D-A193-54BB18AE9FE4}" srcOrd="0" destOrd="0" presId="urn:microsoft.com/office/officeart/2005/8/layout/process1"/>
    <dgm:cxn modelId="{070D4006-8940-994E-AF9E-E9ABF1D96FBD}" type="presParOf" srcId="{C8F259F9-D792-EE49-9361-332332F2E5B2}" destId="{9DBC717A-1DB2-9B41-9906-38234F4EAA32}" srcOrd="2" destOrd="0" presId="urn:microsoft.com/office/officeart/2005/8/layout/process1"/>
    <dgm:cxn modelId="{091EFAF7-ED2A-254F-9248-D0BA51C68CD1}" type="presParOf" srcId="{C8F259F9-D792-EE49-9361-332332F2E5B2}" destId="{EA29786B-28A0-0748-9ACB-A7A5923632B6}" srcOrd="3" destOrd="0" presId="urn:microsoft.com/office/officeart/2005/8/layout/process1"/>
    <dgm:cxn modelId="{AEF2784A-923E-D74F-95D2-1C54F6EDCB0C}" type="presParOf" srcId="{EA29786B-28A0-0748-9ACB-A7A5923632B6}" destId="{EFAE3F43-8AD4-FE49-9640-DE03B42DF7F2}" srcOrd="0" destOrd="0" presId="urn:microsoft.com/office/officeart/2005/8/layout/process1"/>
    <dgm:cxn modelId="{A5114C1A-CF5B-CE41-B929-D218921024C9}" type="presParOf" srcId="{C8F259F9-D792-EE49-9361-332332F2E5B2}" destId="{5CE27BB4-5AFE-7249-B0BF-2B0EF425ABFD}" srcOrd="4" destOrd="0" presId="urn:microsoft.com/office/officeart/2005/8/layout/process1"/>
    <dgm:cxn modelId="{29C81BBA-26BD-ED45-9989-D84F60B00041}" type="presParOf" srcId="{C8F259F9-D792-EE49-9361-332332F2E5B2}" destId="{AF0A7E2C-F9B3-B749-8ED7-5F411FF58171}" srcOrd="5" destOrd="0" presId="urn:microsoft.com/office/officeart/2005/8/layout/process1"/>
    <dgm:cxn modelId="{22EF0349-57BA-AF4D-830C-F0635752CCB3}" type="presParOf" srcId="{AF0A7E2C-F9B3-B749-8ED7-5F411FF58171}" destId="{A57455D7-9AA3-D647-A26B-319BB9126610}" srcOrd="0" destOrd="0" presId="urn:microsoft.com/office/officeart/2005/8/layout/process1"/>
    <dgm:cxn modelId="{3C33F2E7-C61E-AC48-A7DE-59E914F400F4}" type="presParOf" srcId="{C8F259F9-D792-EE49-9361-332332F2E5B2}" destId="{D4B4A79B-E5BB-CC42-AD69-6BE497D2405B}" srcOrd="6" destOrd="0" presId="urn:microsoft.com/office/officeart/2005/8/layout/process1"/>
    <dgm:cxn modelId="{AAB73C9E-07B8-1446-9FA9-27EA948157CE}" type="presParOf" srcId="{C8F259F9-D792-EE49-9361-332332F2E5B2}" destId="{6AC631FB-39B5-D743-9A43-8FC3C1201077}" srcOrd="7" destOrd="0" presId="urn:microsoft.com/office/officeart/2005/8/layout/process1"/>
    <dgm:cxn modelId="{C3D888F5-3A92-4247-A2C4-9A28E3AF7C8E}" type="presParOf" srcId="{6AC631FB-39B5-D743-9A43-8FC3C1201077}" destId="{F8C0352A-FAEA-7C49-99B0-39257F5E63C4}" srcOrd="0" destOrd="0" presId="urn:microsoft.com/office/officeart/2005/8/layout/process1"/>
    <dgm:cxn modelId="{9CCA47BC-7426-F84D-8FC8-E20AE0633128}" type="presParOf" srcId="{C8F259F9-D792-EE49-9361-332332F2E5B2}" destId="{D7D83DFC-6DA4-3C4E-93A9-8694B980C1F5}" srcOrd="8" destOrd="0" presId="urn:microsoft.com/office/officeart/2005/8/layout/process1"/>
    <dgm:cxn modelId="{399CA1B4-0BA7-A14A-B41B-32333E1844C5}" type="presParOf" srcId="{C8F259F9-D792-EE49-9361-332332F2E5B2}" destId="{ECE13B28-9A20-3D47-8365-EC326A4485B5}" srcOrd="9" destOrd="0" presId="urn:microsoft.com/office/officeart/2005/8/layout/process1"/>
    <dgm:cxn modelId="{9440E23A-FBBF-7E4A-B002-A4E644E211DF}" type="presParOf" srcId="{ECE13B28-9A20-3D47-8365-EC326A4485B5}" destId="{8BA4719E-7F8D-C149-B193-5F11B9DBB761}" srcOrd="0" destOrd="0" presId="urn:microsoft.com/office/officeart/2005/8/layout/process1"/>
    <dgm:cxn modelId="{0808EC94-75E7-0D47-A9C8-9A4C477E4111}" type="presParOf" srcId="{C8F259F9-D792-EE49-9361-332332F2E5B2}" destId="{E7CA348C-8519-E448-8BDC-DE661768D603}"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9F9C4-D1E2-C244-AD3D-70DE681085F2}">
      <dsp:nvSpPr>
        <dsp:cNvPr id="0" name=""/>
        <dsp:cNvSpPr/>
      </dsp:nvSpPr>
      <dsp:spPr>
        <a:xfrm>
          <a:off x="0" y="1712726"/>
          <a:ext cx="1389888" cy="19932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Fed increases its policy interest rate</a:t>
          </a:r>
        </a:p>
      </dsp:txBody>
      <dsp:txXfrm>
        <a:off x="40708" y="1753434"/>
        <a:ext cx="1308472" cy="1911797"/>
      </dsp:txXfrm>
    </dsp:sp>
    <dsp:sp modelId="{F9E43A7F-216B-A548-8219-F749F698CAE8}">
      <dsp:nvSpPr>
        <dsp:cNvPr id="0" name=""/>
        <dsp:cNvSpPr/>
      </dsp:nvSpPr>
      <dsp:spPr>
        <a:xfrm>
          <a:off x="1528876" y="2536987"/>
          <a:ext cx="294656" cy="3446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528876" y="2605925"/>
        <a:ext cx="206259" cy="206816"/>
      </dsp:txXfrm>
    </dsp:sp>
    <dsp:sp modelId="{9DBC717A-1DB2-9B41-9906-38234F4EAA32}">
      <dsp:nvSpPr>
        <dsp:cNvPr id="0" name=""/>
        <dsp:cNvSpPr/>
      </dsp:nvSpPr>
      <dsp:spPr>
        <a:xfrm>
          <a:off x="1945843" y="1712726"/>
          <a:ext cx="1389888" cy="19932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Other rates increase and financial conditions tighten</a:t>
          </a:r>
        </a:p>
      </dsp:txBody>
      <dsp:txXfrm>
        <a:off x="1986551" y="1753434"/>
        <a:ext cx="1308472" cy="1911797"/>
      </dsp:txXfrm>
    </dsp:sp>
    <dsp:sp modelId="{EA29786B-28A0-0748-9ACB-A7A5923632B6}">
      <dsp:nvSpPr>
        <dsp:cNvPr id="0" name=""/>
        <dsp:cNvSpPr/>
      </dsp:nvSpPr>
      <dsp:spPr>
        <a:xfrm>
          <a:off x="3474720" y="2536987"/>
          <a:ext cx="294656" cy="3446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474720" y="2605925"/>
        <a:ext cx="206259" cy="206816"/>
      </dsp:txXfrm>
    </dsp:sp>
    <dsp:sp modelId="{5CE27BB4-5AFE-7249-B0BF-2B0EF425ABFD}">
      <dsp:nvSpPr>
        <dsp:cNvPr id="0" name=""/>
        <dsp:cNvSpPr/>
      </dsp:nvSpPr>
      <dsp:spPr>
        <a:xfrm>
          <a:off x="3891686" y="1712726"/>
          <a:ext cx="1389888" cy="19932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Spending falls</a:t>
          </a:r>
        </a:p>
      </dsp:txBody>
      <dsp:txXfrm>
        <a:off x="3932394" y="1753434"/>
        <a:ext cx="1308472" cy="1911797"/>
      </dsp:txXfrm>
    </dsp:sp>
    <dsp:sp modelId="{AF0A7E2C-F9B3-B749-8ED7-5F411FF58171}">
      <dsp:nvSpPr>
        <dsp:cNvPr id="0" name=""/>
        <dsp:cNvSpPr/>
      </dsp:nvSpPr>
      <dsp:spPr>
        <a:xfrm>
          <a:off x="5420563" y="2536987"/>
          <a:ext cx="294656" cy="3446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420563" y="2605925"/>
        <a:ext cx="206259" cy="206816"/>
      </dsp:txXfrm>
    </dsp:sp>
    <dsp:sp modelId="{D4B4A79B-E5BB-CC42-AD69-6BE497D2405B}">
      <dsp:nvSpPr>
        <dsp:cNvPr id="0" name=""/>
        <dsp:cNvSpPr/>
      </dsp:nvSpPr>
      <dsp:spPr>
        <a:xfrm>
          <a:off x="5837529" y="1712726"/>
          <a:ext cx="1389888" cy="19932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Jobs become scarce</a:t>
          </a:r>
        </a:p>
      </dsp:txBody>
      <dsp:txXfrm>
        <a:off x="5878237" y="1753434"/>
        <a:ext cx="1308472" cy="1911797"/>
      </dsp:txXfrm>
    </dsp:sp>
    <dsp:sp modelId="{6AC631FB-39B5-D743-9A43-8FC3C1201077}">
      <dsp:nvSpPr>
        <dsp:cNvPr id="0" name=""/>
        <dsp:cNvSpPr/>
      </dsp:nvSpPr>
      <dsp:spPr>
        <a:xfrm>
          <a:off x="7366406" y="2536987"/>
          <a:ext cx="294656" cy="3446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366406" y="2605925"/>
        <a:ext cx="206259" cy="206816"/>
      </dsp:txXfrm>
    </dsp:sp>
    <dsp:sp modelId="{D7D83DFC-6DA4-3C4E-93A9-8694B980C1F5}">
      <dsp:nvSpPr>
        <dsp:cNvPr id="0" name=""/>
        <dsp:cNvSpPr/>
      </dsp:nvSpPr>
      <dsp:spPr>
        <a:xfrm>
          <a:off x="7783372" y="1712726"/>
          <a:ext cx="1389888" cy="19932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Wages moderate</a:t>
          </a:r>
        </a:p>
      </dsp:txBody>
      <dsp:txXfrm>
        <a:off x="7824080" y="1753434"/>
        <a:ext cx="1308472" cy="1911797"/>
      </dsp:txXfrm>
    </dsp:sp>
    <dsp:sp modelId="{ECE13B28-9A20-3D47-8365-EC326A4485B5}">
      <dsp:nvSpPr>
        <dsp:cNvPr id="0" name=""/>
        <dsp:cNvSpPr/>
      </dsp:nvSpPr>
      <dsp:spPr>
        <a:xfrm>
          <a:off x="9312249" y="2536987"/>
          <a:ext cx="294656" cy="3446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9312249" y="2605925"/>
        <a:ext cx="206259" cy="206816"/>
      </dsp:txXfrm>
    </dsp:sp>
    <dsp:sp modelId="{E7CA348C-8519-E448-8BDC-DE661768D603}">
      <dsp:nvSpPr>
        <dsp:cNvPr id="0" name=""/>
        <dsp:cNvSpPr/>
      </dsp:nvSpPr>
      <dsp:spPr>
        <a:xfrm>
          <a:off x="9729215" y="1712726"/>
          <a:ext cx="1389888" cy="19932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Prices moderate</a:t>
          </a:r>
        </a:p>
      </dsp:txBody>
      <dsp:txXfrm>
        <a:off x="9769923" y="1753434"/>
        <a:ext cx="1308472" cy="19117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9F9C4-D1E2-C244-AD3D-70DE681085F2}">
      <dsp:nvSpPr>
        <dsp:cNvPr id="0" name=""/>
        <dsp:cNvSpPr/>
      </dsp:nvSpPr>
      <dsp:spPr>
        <a:xfrm>
          <a:off x="0" y="1712726"/>
          <a:ext cx="1389888" cy="19932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Fed increases its policy interest rate</a:t>
          </a:r>
        </a:p>
      </dsp:txBody>
      <dsp:txXfrm>
        <a:off x="40708" y="1753434"/>
        <a:ext cx="1308472" cy="1911797"/>
      </dsp:txXfrm>
    </dsp:sp>
    <dsp:sp modelId="{F9E43A7F-216B-A548-8219-F749F698CAE8}">
      <dsp:nvSpPr>
        <dsp:cNvPr id="0" name=""/>
        <dsp:cNvSpPr/>
      </dsp:nvSpPr>
      <dsp:spPr>
        <a:xfrm>
          <a:off x="1528876" y="2536987"/>
          <a:ext cx="294656" cy="3446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528876" y="2605925"/>
        <a:ext cx="206259" cy="206816"/>
      </dsp:txXfrm>
    </dsp:sp>
    <dsp:sp modelId="{9DBC717A-1DB2-9B41-9906-38234F4EAA32}">
      <dsp:nvSpPr>
        <dsp:cNvPr id="0" name=""/>
        <dsp:cNvSpPr/>
      </dsp:nvSpPr>
      <dsp:spPr>
        <a:xfrm>
          <a:off x="1945843" y="1712726"/>
          <a:ext cx="1389888" cy="19932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Other rates increase and financial conditions tighten</a:t>
          </a:r>
        </a:p>
      </dsp:txBody>
      <dsp:txXfrm>
        <a:off x="1986551" y="1753434"/>
        <a:ext cx="1308472" cy="1911797"/>
      </dsp:txXfrm>
    </dsp:sp>
    <dsp:sp modelId="{EA29786B-28A0-0748-9ACB-A7A5923632B6}">
      <dsp:nvSpPr>
        <dsp:cNvPr id="0" name=""/>
        <dsp:cNvSpPr/>
      </dsp:nvSpPr>
      <dsp:spPr>
        <a:xfrm>
          <a:off x="3474720" y="2536987"/>
          <a:ext cx="294656" cy="3446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474720" y="2605925"/>
        <a:ext cx="206259" cy="206816"/>
      </dsp:txXfrm>
    </dsp:sp>
    <dsp:sp modelId="{5CE27BB4-5AFE-7249-B0BF-2B0EF425ABFD}">
      <dsp:nvSpPr>
        <dsp:cNvPr id="0" name=""/>
        <dsp:cNvSpPr/>
      </dsp:nvSpPr>
      <dsp:spPr>
        <a:xfrm>
          <a:off x="3891686" y="1712726"/>
          <a:ext cx="1389888" cy="19932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Spending falls</a:t>
          </a:r>
        </a:p>
      </dsp:txBody>
      <dsp:txXfrm>
        <a:off x="3932394" y="1753434"/>
        <a:ext cx="1308472" cy="1911797"/>
      </dsp:txXfrm>
    </dsp:sp>
    <dsp:sp modelId="{AF0A7E2C-F9B3-B749-8ED7-5F411FF58171}">
      <dsp:nvSpPr>
        <dsp:cNvPr id="0" name=""/>
        <dsp:cNvSpPr/>
      </dsp:nvSpPr>
      <dsp:spPr>
        <a:xfrm>
          <a:off x="5420563" y="2536987"/>
          <a:ext cx="294656" cy="3446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420563" y="2605925"/>
        <a:ext cx="206259" cy="206816"/>
      </dsp:txXfrm>
    </dsp:sp>
    <dsp:sp modelId="{D4B4A79B-E5BB-CC42-AD69-6BE497D2405B}">
      <dsp:nvSpPr>
        <dsp:cNvPr id="0" name=""/>
        <dsp:cNvSpPr/>
      </dsp:nvSpPr>
      <dsp:spPr>
        <a:xfrm>
          <a:off x="5837529" y="1712726"/>
          <a:ext cx="1389888" cy="19932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Jobs become scarce</a:t>
          </a:r>
        </a:p>
      </dsp:txBody>
      <dsp:txXfrm>
        <a:off x="5878237" y="1753434"/>
        <a:ext cx="1308472" cy="1911797"/>
      </dsp:txXfrm>
    </dsp:sp>
    <dsp:sp modelId="{6AC631FB-39B5-D743-9A43-8FC3C1201077}">
      <dsp:nvSpPr>
        <dsp:cNvPr id="0" name=""/>
        <dsp:cNvSpPr/>
      </dsp:nvSpPr>
      <dsp:spPr>
        <a:xfrm>
          <a:off x="7366406" y="2536987"/>
          <a:ext cx="294656" cy="3446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366406" y="2605925"/>
        <a:ext cx="206259" cy="206816"/>
      </dsp:txXfrm>
    </dsp:sp>
    <dsp:sp modelId="{D7D83DFC-6DA4-3C4E-93A9-8694B980C1F5}">
      <dsp:nvSpPr>
        <dsp:cNvPr id="0" name=""/>
        <dsp:cNvSpPr/>
      </dsp:nvSpPr>
      <dsp:spPr>
        <a:xfrm>
          <a:off x="7783372" y="1712726"/>
          <a:ext cx="1389888" cy="19932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Wages moderate</a:t>
          </a:r>
        </a:p>
      </dsp:txBody>
      <dsp:txXfrm>
        <a:off x="7824080" y="1753434"/>
        <a:ext cx="1308472" cy="1911797"/>
      </dsp:txXfrm>
    </dsp:sp>
    <dsp:sp modelId="{ECE13B28-9A20-3D47-8365-EC326A4485B5}">
      <dsp:nvSpPr>
        <dsp:cNvPr id="0" name=""/>
        <dsp:cNvSpPr/>
      </dsp:nvSpPr>
      <dsp:spPr>
        <a:xfrm>
          <a:off x="9312249" y="2536987"/>
          <a:ext cx="294656" cy="3446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9312249" y="2605925"/>
        <a:ext cx="206259" cy="206816"/>
      </dsp:txXfrm>
    </dsp:sp>
    <dsp:sp modelId="{E7CA348C-8519-E448-8BDC-DE661768D603}">
      <dsp:nvSpPr>
        <dsp:cNvPr id="0" name=""/>
        <dsp:cNvSpPr/>
      </dsp:nvSpPr>
      <dsp:spPr>
        <a:xfrm>
          <a:off x="9729215" y="1712726"/>
          <a:ext cx="1389888" cy="19932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Prices moderate</a:t>
          </a:r>
        </a:p>
      </dsp:txBody>
      <dsp:txXfrm>
        <a:off x="9769923" y="1753434"/>
        <a:ext cx="1308472" cy="191179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F49749-91B0-D54C-9ED6-EF84AA0F2BFB}" type="datetimeFigureOut">
              <a:rPr lang="en-US" smtClean="0"/>
              <a:t>11/7/23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9DBEB-259E-9F4F-ADD1-28816A8BF3B1}" type="slidenum">
              <a:rPr lang="en-US" smtClean="0"/>
              <a:t>‹#›</a:t>
            </a:fld>
            <a:endParaRPr lang="en-US"/>
          </a:p>
        </p:txBody>
      </p:sp>
    </p:spTree>
    <p:extLst>
      <p:ext uri="{BB962C8B-B14F-4D97-AF65-F5344CB8AC3E}">
        <p14:creationId xmlns:p14="http://schemas.microsoft.com/office/powerpoint/2010/main" val="1041654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C9DBEB-259E-9F4F-ADD1-28816A8BF3B1}" type="slidenum">
              <a:rPr lang="en-US" smtClean="0"/>
              <a:t>1</a:t>
            </a:fld>
            <a:endParaRPr lang="en-US"/>
          </a:p>
        </p:txBody>
      </p:sp>
    </p:spTree>
    <p:extLst>
      <p:ext uri="{BB962C8B-B14F-4D97-AF65-F5344CB8AC3E}">
        <p14:creationId xmlns:p14="http://schemas.microsoft.com/office/powerpoint/2010/main" val="40864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14</a:t>
            </a:fld>
            <a:endParaRPr lang="en-US"/>
          </a:p>
        </p:txBody>
      </p:sp>
    </p:spTree>
    <p:extLst>
      <p:ext uri="{BB962C8B-B14F-4D97-AF65-F5344CB8AC3E}">
        <p14:creationId xmlns:p14="http://schemas.microsoft.com/office/powerpoint/2010/main" val="3566786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C9DBEB-259E-9F4F-ADD1-28816A8BF3B1}" type="slidenum">
              <a:rPr lang="en-US" smtClean="0"/>
              <a:t>16</a:t>
            </a:fld>
            <a:endParaRPr lang="en-US"/>
          </a:p>
        </p:txBody>
      </p:sp>
    </p:spTree>
    <p:extLst>
      <p:ext uri="{BB962C8B-B14F-4D97-AF65-F5344CB8AC3E}">
        <p14:creationId xmlns:p14="http://schemas.microsoft.com/office/powerpoint/2010/main" val="289127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19</a:t>
            </a:fld>
            <a:endParaRPr lang="en-US"/>
          </a:p>
        </p:txBody>
      </p:sp>
    </p:spTree>
    <p:extLst>
      <p:ext uri="{BB962C8B-B14F-4D97-AF65-F5344CB8AC3E}">
        <p14:creationId xmlns:p14="http://schemas.microsoft.com/office/powerpoint/2010/main" val="334711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20</a:t>
            </a:fld>
            <a:endParaRPr lang="en-US"/>
          </a:p>
        </p:txBody>
      </p:sp>
    </p:spTree>
    <p:extLst>
      <p:ext uri="{BB962C8B-B14F-4D97-AF65-F5344CB8AC3E}">
        <p14:creationId xmlns:p14="http://schemas.microsoft.com/office/powerpoint/2010/main" val="3218256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25</a:t>
            </a:fld>
            <a:endParaRPr lang="en-US"/>
          </a:p>
        </p:txBody>
      </p:sp>
    </p:spTree>
    <p:extLst>
      <p:ext uri="{BB962C8B-B14F-4D97-AF65-F5344CB8AC3E}">
        <p14:creationId xmlns:p14="http://schemas.microsoft.com/office/powerpoint/2010/main" val="3782573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C9DBEB-259E-9F4F-ADD1-28816A8BF3B1}" type="slidenum">
              <a:rPr lang="en-US" smtClean="0"/>
              <a:t>28</a:t>
            </a:fld>
            <a:endParaRPr lang="en-US"/>
          </a:p>
        </p:txBody>
      </p:sp>
    </p:spTree>
    <p:extLst>
      <p:ext uri="{BB962C8B-B14F-4D97-AF65-F5344CB8AC3E}">
        <p14:creationId xmlns:p14="http://schemas.microsoft.com/office/powerpoint/2010/main" val="4038603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C9DBEB-259E-9F4F-ADD1-28816A8BF3B1}" type="slidenum">
              <a:rPr lang="en-US" smtClean="0"/>
              <a:t>29</a:t>
            </a:fld>
            <a:endParaRPr lang="en-US"/>
          </a:p>
        </p:txBody>
      </p:sp>
    </p:spTree>
    <p:extLst>
      <p:ext uri="{BB962C8B-B14F-4D97-AF65-F5344CB8AC3E}">
        <p14:creationId xmlns:p14="http://schemas.microsoft.com/office/powerpoint/2010/main" val="1261015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C9DBEB-259E-9F4F-ADD1-28816A8BF3B1}" type="slidenum">
              <a:rPr lang="en-US" smtClean="0"/>
              <a:t>30</a:t>
            </a:fld>
            <a:endParaRPr lang="en-US"/>
          </a:p>
        </p:txBody>
      </p:sp>
    </p:spTree>
    <p:extLst>
      <p:ext uri="{BB962C8B-B14F-4D97-AF65-F5344CB8AC3E}">
        <p14:creationId xmlns:p14="http://schemas.microsoft.com/office/powerpoint/2010/main" val="1834403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C9DBEB-259E-9F4F-ADD1-28816A8BF3B1}" type="slidenum">
              <a:rPr lang="en-US" smtClean="0"/>
              <a:t>31</a:t>
            </a:fld>
            <a:endParaRPr lang="en-US"/>
          </a:p>
        </p:txBody>
      </p:sp>
    </p:spTree>
    <p:extLst>
      <p:ext uri="{BB962C8B-B14F-4D97-AF65-F5344CB8AC3E}">
        <p14:creationId xmlns:p14="http://schemas.microsoft.com/office/powerpoint/2010/main" val="3574972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32</a:t>
            </a:fld>
            <a:endParaRPr lang="en-US"/>
          </a:p>
        </p:txBody>
      </p:sp>
    </p:spTree>
    <p:extLst>
      <p:ext uri="{BB962C8B-B14F-4D97-AF65-F5344CB8AC3E}">
        <p14:creationId xmlns:p14="http://schemas.microsoft.com/office/powerpoint/2010/main" val="3660128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2</a:t>
            </a:fld>
            <a:endParaRPr lang="en-US"/>
          </a:p>
        </p:txBody>
      </p:sp>
    </p:spTree>
    <p:extLst>
      <p:ext uri="{BB962C8B-B14F-4D97-AF65-F5344CB8AC3E}">
        <p14:creationId xmlns:p14="http://schemas.microsoft.com/office/powerpoint/2010/main" val="3804269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33</a:t>
            </a:fld>
            <a:endParaRPr lang="en-US"/>
          </a:p>
        </p:txBody>
      </p:sp>
    </p:spTree>
    <p:extLst>
      <p:ext uri="{BB962C8B-B14F-4D97-AF65-F5344CB8AC3E}">
        <p14:creationId xmlns:p14="http://schemas.microsoft.com/office/powerpoint/2010/main" val="1917958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34</a:t>
            </a:fld>
            <a:endParaRPr lang="en-US"/>
          </a:p>
        </p:txBody>
      </p:sp>
    </p:spTree>
    <p:extLst>
      <p:ext uri="{BB962C8B-B14F-4D97-AF65-F5344CB8AC3E}">
        <p14:creationId xmlns:p14="http://schemas.microsoft.com/office/powerpoint/2010/main" val="724183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35</a:t>
            </a:fld>
            <a:endParaRPr lang="en-US"/>
          </a:p>
        </p:txBody>
      </p:sp>
    </p:spTree>
    <p:extLst>
      <p:ext uri="{BB962C8B-B14F-4D97-AF65-F5344CB8AC3E}">
        <p14:creationId xmlns:p14="http://schemas.microsoft.com/office/powerpoint/2010/main" val="3303987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36</a:t>
            </a:fld>
            <a:endParaRPr lang="en-US"/>
          </a:p>
        </p:txBody>
      </p:sp>
    </p:spTree>
    <p:extLst>
      <p:ext uri="{BB962C8B-B14F-4D97-AF65-F5344CB8AC3E}">
        <p14:creationId xmlns:p14="http://schemas.microsoft.com/office/powerpoint/2010/main" val="2267405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37</a:t>
            </a:fld>
            <a:endParaRPr lang="en-US"/>
          </a:p>
        </p:txBody>
      </p:sp>
    </p:spTree>
    <p:extLst>
      <p:ext uri="{BB962C8B-B14F-4D97-AF65-F5344CB8AC3E}">
        <p14:creationId xmlns:p14="http://schemas.microsoft.com/office/powerpoint/2010/main" val="3031272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C9DBEB-259E-9F4F-ADD1-28816A8BF3B1}" type="slidenum">
              <a:rPr lang="en-US" smtClean="0"/>
              <a:t>38</a:t>
            </a:fld>
            <a:endParaRPr lang="en-US"/>
          </a:p>
        </p:txBody>
      </p:sp>
    </p:spTree>
    <p:extLst>
      <p:ext uri="{BB962C8B-B14F-4D97-AF65-F5344CB8AC3E}">
        <p14:creationId xmlns:p14="http://schemas.microsoft.com/office/powerpoint/2010/main" val="2168679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C9DBEB-259E-9F4F-ADD1-28816A8BF3B1}" type="slidenum">
              <a:rPr lang="en-US" smtClean="0"/>
              <a:t>39</a:t>
            </a:fld>
            <a:endParaRPr lang="en-US"/>
          </a:p>
        </p:txBody>
      </p:sp>
    </p:spTree>
    <p:extLst>
      <p:ext uri="{BB962C8B-B14F-4D97-AF65-F5344CB8AC3E}">
        <p14:creationId xmlns:p14="http://schemas.microsoft.com/office/powerpoint/2010/main" val="139009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C9DBEB-259E-9F4F-ADD1-28816A8BF3B1}" type="slidenum">
              <a:rPr lang="en-US" smtClean="0"/>
              <a:t>40</a:t>
            </a:fld>
            <a:endParaRPr lang="en-US"/>
          </a:p>
        </p:txBody>
      </p:sp>
    </p:spTree>
    <p:extLst>
      <p:ext uri="{BB962C8B-B14F-4D97-AF65-F5344CB8AC3E}">
        <p14:creationId xmlns:p14="http://schemas.microsoft.com/office/powerpoint/2010/main" val="1578893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C9DBEB-259E-9F4F-ADD1-28816A8BF3B1}" type="slidenum">
              <a:rPr lang="en-US" smtClean="0"/>
              <a:t>41</a:t>
            </a:fld>
            <a:endParaRPr lang="en-US"/>
          </a:p>
        </p:txBody>
      </p:sp>
    </p:spTree>
    <p:extLst>
      <p:ext uri="{BB962C8B-B14F-4D97-AF65-F5344CB8AC3E}">
        <p14:creationId xmlns:p14="http://schemas.microsoft.com/office/powerpoint/2010/main" val="39652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C9DBEB-259E-9F4F-ADD1-28816A8BF3B1}" type="slidenum">
              <a:rPr lang="en-US" smtClean="0"/>
              <a:t>42</a:t>
            </a:fld>
            <a:endParaRPr lang="en-US"/>
          </a:p>
        </p:txBody>
      </p:sp>
    </p:spTree>
    <p:extLst>
      <p:ext uri="{BB962C8B-B14F-4D97-AF65-F5344CB8AC3E}">
        <p14:creationId xmlns:p14="http://schemas.microsoft.com/office/powerpoint/2010/main" val="2696696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4</a:t>
            </a:fld>
            <a:endParaRPr lang="en-US"/>
          </a:p>
        </p:txBody>
      </p:sp>
    </p:spTree>
    <p:extLst>
      <p:ext uri="{BB962C8B-B14F-4D97-AF65-F5344CB8AC3E}">
        <p14:creationId xmlns:p14="http://schemas.microsoft.com/office/powerpoint/2010/main" val="1841536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44</a:t>
            </a:fld>
            <a:endParaRPr lang="en-US"/>
          </a:p>
        </p:txBody>
      </p:sp>
    </p:spTree>
    <p:extLst>
      <p:ext uri="{BB962C8B-B14F-4D97-AF65-F5344CB8AC3E}">
        <p14:creationId xmlns:p14="http://schemas.microsoft.com/office/powerpoint/2010/main" val="1861319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45</a:t>
            </a:fld>
            <a:endParaRPr lang="en-US"/>
          </a:p>
        </p:txBody>
      </p:sp>
    </p:spTree>
    <p:extLst>
      <p:ext uri="{BB962C8B-B14F-4D97-AF65-F5344CB8AC3E}">
        <p14:creationId xmlns:p14="http://schemas.microsoft.com/office/powerpoint/2010/main" val="32721199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C9DBEB-259E-9F4F-ADD1-28816A8BF3B1}" type="slidenum">
              <a:rPr lang="en-US" smtClean="0"/>
              <a:t>46</a:t>
            </a:fld>
            <a:endParaRPr lang="en-US"/>
          </a:p>
        </p:txBody>
      </p:sp>
    </p:spTree>
    <p:extLst>
      <p:ext uri="{BB962C8B-B14F-4D97-AF65-F5344CB8AC3E}">
        <p14:creationId xmlns:p14="http://schemas.microsoft.com/office/powerpoint/2010/main" val="12496821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C9DBEB-259E-9F4F-ADD1-28816A8BF3B1}" type="slidenum">
              <a:rPr lang="en-US" smtClean="0"/>
              <a:t>48</a:t>
            </a:fld>
            <a:endParaRPr lang="en-US"/>
          </a:p>
        </p:txBody>
      </p:sp>
    </p:spTree>
    <p:extLst>
      <p:ext uri="{BB962C8B-B14F-4D97-AF65-F5344CB8AC3E}">
        <p14:creationId xmlns:p14="http://schemas.microsoft.com/office/powerpoint/2010/main" val="25930840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C9DBEB-259E-9F4F-ADD1-28816A8BF3B1}" type="slidenum">
              <a:rPr lang="en-US" smtClean="0"/>
              <a:t>49</a:t>
            </a:fld>
            <a:endParaRPr lang="en-US"/>
          </a:p>
        </p:txBody>
      </p:sp>
    </p:spTree>
    <p:extLst>
      <p:ext uri="{BB962C8B-B14F-4D97-AF65-F5344CB8AC3E}">
        <p14:creationId xmlns:p14="http://schemas.microsoft.com/office/powerpoint/2010/main" val="19715433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C9DBEB-259E-9F4F-ADD1-28816A8BF3B1}" type="slidenum">
              <a:rPr lang="en-US" smtClean="0"/>
              <a:t>50</a:t>
            </a:fld>
            <a:endParaRPr lang="en-US"/>
          </a:p>
        </p:txBody>
      </p:sp>
    </p:spTree>
    <p:extLst>
      <p:ext uri="{BB962C8B-B14F-4D97-AF65-F5344CB8AC3E}">
        <p14:creationId xmlns:p14="http://schemas.microsoft.com/office/powerpoint/2010/main" val="25360362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51</a:t>
            </a:fld>
            <a:endParaRPr lang="en-US"/>
          </a:p>
        </p:txBody>
      </p:sp>
    </p:spTree>
    <p:extLst>
      <p:ext uri="{BB962C8B-B14F-4D97-AF65-F5344CB8AC3E}">
        <p14:creationId xmlns:p14="http://schemas.microsoft.com/office/powerpoint/2010/main" val="38173036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53</a:t>
            </a:fld>
            <a:endParaRPr lang="en-US"/>
          </a:p>
        </p:txBody>
      </p:sp>
    </p:spTree>
    <p:extLst>
      <p:ext uri="{BB962C8B-B14F-4D97-AF65-F5344CB8AC3E}">
        <p14:creationId xmlns:p14="http://schemas.microsoft.com/office/powerpoint/2010/main" val="24108703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54</a:t>
            </a:fld>
            <a:endParaRPr lang="en-US"/>
          </a:p>
        </p:txBody>
      </p:sp>
    </p:spTree>
    <p:extLst>
      <p:ext uri="{BB962C8B-B14F-4D97-AF65-F5344CB8AC3E}">
        <p14:creationId xmlns:p14="http://schemas.microsoft.com/office/powerpoint/2010/main" val="1857459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55</a:t>
            </a:fld>
            <a:endParaRPr lang="en-US"/>
          </a:p>
        </p:txBody>
      </p:sp>
    </p:spTree>
    <p:extLst>
      <p:ext uri="{BB962C8B-B14F-4D97-AF65-F5344CB8AC3E}">
        <p14:creationId xmlns:p14="http://schemas.microsoft.com/office/powerpoint/2010/main" val="139459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5</a:t>
            </a:fld>
            <a:endParaRPr lang="en-US"/>
          </a:p>
        </p:txBody>
      </p:sp>
    </p:spTree>
    <p:extLst>
      <p:ext uri="{BB962C8B-B14F-4D97-AF65-F5344CB8AC3E}">
        <p14:creationId xmlns:p14="http://schemas.microsoft.com/office/powerpoint/2010/main" val="32672437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56</a:t>
            </a:fld>
            <a:endParaRPr lang="en-US"/>
          </a:p>
        </p:txBody>
      </p:sp>
    </p:spTree>
    <p:extLst>
      <p:ext uri="{BB962C8B-B14F-4D97-AF65-F5344CB8AC3E}">
        <p14:creationId xmlns:p14="http://schemas.microsoft.com/office/powerpoint/2010/main" val="18687857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57</a:t>
            </a:fld>
            <a:endParaRPr lang="en-US"/>
          </a:p>
        </p:txBody>
      </p:sp>
    </p:spTree>
    <p:extLst>
      <p:ext uri="{BB962C8B-B14F-4D97-AF65-F5344CB8AC3E}">
        <p14:creationId xmlns:p14="http://schemas.microsoft.com/office/powerpoint/2010/main" val="56203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61</a:t>
            </a:fld>
            <a:endParaRPr lang="en-US"/>
          </a:p>
        </p:txBody>
      </p:sp>
    </p:spTree>
    <p:extLst>
      <p:ext uri="{BB962C8B-B14F-4D97-AF65-F5344CB8AC3E}">
        <p14:creationId xmlns:p14="http://schemas.microsoft.com/office/powerpoint/2010/main" val="20435273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63</a:t>
            </a:fld>
            <a:endParaRPr lang="en-US"/>
          </a:p>
        </p:txBody>
      </p:sp>
    </p:spTree>
    <p:extLst>
      <p:ext uri="{BB962C8B-B14F-4D97-AF65-F5344CB8AC3E}">
        <p14:creationId xmlns:p14="http://schemas.microsoft.com/office/powerpoint/2010/main" val="32262663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64</a:t>
            </a:fld>
            <a:endParaRPr lang="en-US"/>
          </a:p>
        </p:txBody>
      </p:sp>
    </p:spTree>
    <p:extLst>
      <p:ext uri="{BB962C8B-B14F-4D97-AF65-F5344CB8AC3E}">
        <p14:creationId xmlns:p14="http://schemas.microsoft.com/office/powerpoint/2010/main" val="6067137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65</a:t>
            </a:fld>
            <a:endParaRPr lang="en-US"/>
          </a:p>
        </p:txBody>
      </p:sp>
    </p:spTree>
    <p:extLst>
      <p:ext uri="{BB962C8B-B14F-4D97-AF65-F5344CB8AC3E}">
        <p14:creationId xmlns:p14="http://schemas.microsoft.com/office/powerpoint/2010/main" val="2633466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66</a:t>
            </a:fld>
            <a:endParaRPr lang="en-US"/>
          </a:p>
        </p:txBody>
      </p:sp>
    </p:spTree>
    <p:extLst>
      <p:ext uri="{BB962C8B-B14F-4D97-AF65-F5344CB8AC3E}">
        <p14:creationId xmlns:p14="http://schemas.microsoft.com/office/powerpoint/2010/main" val="6885108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70</a:t>
            </a:fld>
            <a:endParaRPr lang="en-US"/>
          </a:p>
        </p:txBody>
      </p:sp>
    </p:spTree>
    <p:extLst>
      <p:ext uri="{BB962C8B-B14F-4D97-AF65-F5344CB8AC3E}">
        <p14:creationId xmlns:p14="http://schemas.microsoft.com/office/powerpoint/2010/main" val="30777675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71</a:t>
            </a:fld>
            <a:endParaRPr lang="en-US"/>
          </a:p>
        </p:txBody>
      </p:sp>
    </p:spTree>
    <p:extLst>
      <p:ext uri="{BB962C8B-B14F-4D97-AF65-F5344CB8AC3E}">
        <p14:creationId xmlns:p14="http://schemas.microsoft.com/office/powerpoint/2010/main" val="21395824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72</a:t>
            </a:fld>
            <a:endParaRPr lang="en-US"/>
          </a:p>
        </p:txBody>
      </p:sp>
    </p:spTree>
    <p:extLst>
      <p:ext uri="{BB962C8B-B14F-4D97-AF65-F5344CB8AC3E}">
        <p14:creationId xmlns:p14="http://schemas.microsoft.com/office/powerpoint/2010/main" val="742689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6</a:t>
            </a:fld>
            <a:endParaRPr lang="en-US"/>
          </a:p>
        </p:txBody>
      </p:sp>
    </p:spTree>
    <p:extLst>
      <p:ext uri="{BB962C8B-B14F-4D97-AF65-F5344CB8AC3E}">
        <p14:creationId xmlns:p14="http://schemas.microsoft.com/office/powerpoint/2010/main" val="1484858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7</a:t>
            </a:fld>
            <a:endParaRPr lang="en-US"/>
          </a:p>
        </p:txBody>
      </p:sp>
    </p:spTree>
    <p:extLst>
      <p:ext uri="{BB962C8B-B14F-4D97-AF65-F5344CB8AC3E}">
        <p14:creationId xmlns:p14="http://schemas.microsoft.com/office/powerpoint/2010/main" val="3456611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C9DBEB-259E-9F4F-ADD1-28816A8BF3B1}" type="slidenum">
              <a:rPr lang="en-US" smtClean="0"/>
              <a:t>8</a:t>
            </a:fld>
            <a:endParaRPr lang="en-US"/>
          </a:p>
        </p:txBody>
      </p:sp>
    </p:spTree>
    <p:extLst>
      <p:ext uri="{BB962C8B-B14F-4D97-AF65-F5344CB8AC3E}">
        <p14:creationId xmlns:p14="http://schemas.microsoft.com/office/powerpoint/2010/main" val="2755238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C9DBEB-259E-9F4F-ADD1-28816A8BF3B1}" type="slidenum">
              <a:rPr lang="en-US" smtClean="0"/>
              <a:t>10</a:t>
            </a:fld>
            <a:endParaRPr lang="en-US"/>
          </a:p>
        </p:txBody>
      </p:sp>
    </p:spTree>
    <p:extLst>
      <p:ext uri="{BB962C8B-B14F-4D97-AF65-F5344CB8AC3E}">
        <p14:creationId xmlns:p14="http://schemas.microsoft.com/office/powerpoint/2010/main" val="1766360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13</a:t>
            </a:fld>
            <a:endParaRPr lang="en-US"/>
          </a:p>
        </p:txBody>
      </p:sp>
    </p:spTree>
    <p:extLst>
      <p:ext uri="{BB962C8B-B14F-4D97-AF65-F5344CB8AC3E}">
        <p14:creationId xmlns:p14="http://schemas.microsoft.com/office/powerpoint/2010/main" val="27636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DCF7-EBEC-BE79-A323-B80771C43C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8547DA-030E-46CC-CB3B-F4CC481572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6EF14D-0449-5DAC-52F2-1767C6782247}"/>
              </a:ext>
            </a:extLst>
          </p:cNvPr>
          <p:cNvSpPr>
            <a:spLocks noGrp="1"/>
          </p:cNvSpPr>
          <p:nvPr>
            <p:ph type="dt" sz="half" idx="10"/>
          </p:nvPr>
        </p:nvSpPr>
        <p:spPr/>
        <p:txBody>
          <a:bodyPr/>
          <a:lstStyle/>
          <a:p>
            <a:fld id="{4F6C1E96-D301-3F49-BEFB-EC8073621FA5}" type="datetimeFigureOut">
              <a:rPr lang="en-US" smtClean="0"/>
              <a:t>11/7/23</a:t>
            </a:fld>
            <a:endParaRPr lang="en-US"/>
          </a:p>
        </p:txBody>
      </p:sp>
      <p:sp>
        <p:nvSpPr>
          <p:cNvPr id="5" name="Footer Placeholder 4">
            <a:extLst>
              <a:ext uri="{FF2B5EF4-FFF2-40B4-BE49-F238E27FC236}">
                <a16:creationId xmlns:a16="http://schemas.microsoft.com/office/drawing/2014/main" id="{20F4A194-B41B-260E-F036-B4EA0B3C4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81F01-50B8-08EA-A76D-DE4BD80AB993}"/>
              </a:ext>
            </a:extLst>
          </p:cNvPr>
          <p:cNvSpPr>
            <a:spLocks noGrp="1"/>
          </p:cNvSpPr>
          <p:nvPr>
            <p:ph type="sldNum" sz="quarter" idx="12"/>
          </p:nvPr>
        </p:nvSpPr>
        <p:spPr/>
        <p:txBody>
          <a:bodyPr/>
          <a:lstStyle/>
          <a:p>
            <a:fld id="{276F8C5D-662B-5F4B-AFE9-BF17A8E67FE6}" type="slidenum">
              <a:rPr lang="en-US" smtClean="0"/>
              <a:t>‹#›</a:t>
            </a:fld>
            <a:endParaRPr lang="en-US"/>
          </a:p>
        </p:txBody>
      </p:sp>
    </p:spTree>
    <p:extLst>
      <p:ext uri="{BB962C8B-B14F-4D97-AF65-F5344CB8AC3E}">
        <p14:creationId xmlns:p14="http://schemas.microsoft.com/office/powerpoint/2010/main" val="777252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E3F1-F3D0-F75A-D5D6-5EFE7B9A50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D6F01D-9329-BCAE-ACC0-0563F319EA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3A83F-1869-F105-201F-BFCD930C2D3A}"/>
              </a:ext>
            </a:extLst>
          </p:cNvPr>
          <p:cNvSpPr>
            <a:spLocks noGrp="1"/>
          </p:cNvSpPr>
          <p:nvPr>
            <p:ph type="dt" sz="half" idx="10"/>
          </p:nvPr>
        </p:nvSpPr>
        <p:spPr/>
        <p:txBody>
          <a:bodyPr/>
          <a:lstStyle/>
          <a:p>
            <a:fld id="{4F6C1E96-D301-3F49-BEFB-EC8073621FA5}" type="datetimeFigureOut">
              <a:rPr lang="en-US" smtClean="0"/>
              <a:t>11/7/23</a:t>
            </a:fld>
            <a:endParaRPr lang="en-US"/>
          </a:p>
        </p:txBody>
      </p:sp>
      <p:sp>
        <p:nvSpPr>
          <p:cNvPr id="5" name="Footer Placeholder 4">
            <a:extLst>
              <a:ext uri="{FF2B5EF4-FFF2-40B4-BE49-F238E27FC236}">
                <a16:creationId xmlns:a16="http://schemas.microsoft.com/office/drawing/2014/main" id="{4DFDFD5B-AB41-ED54-7EAE-73B064B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C667C-4B72-8CCD-8DCD-C9B669B7F177}"/>
              </a:ext>
            </a:extLst>
          </p:cNvPr>
          <p:cNvSpPr>
            <a:spLocks noGrp="1"/>
          </p:cNvSpPr>
          <p:nvPr>
            <p:ph type="sldNum" sz="quarter" idx="12"/>
          </p:nvPr>
        </p:nvSpPr>
        <p:spPr/>
        <p:txBody>
          <a:bodyPr/>
          <a:lstStyle/>
          <a:p>
            <a:fld id="{276F8C5D-662B-5F4B-AFE9-BF17A8E67FE6}" type="slidenum">
              <a:rPr lang="en-US" smtClean="0"/>
              <a:t>‹#›</a:t>
            </a:fld>
            <a:endParaRPr lang="en-US"/>
          </a:p>
        </p:txBody>
      </p:sp>
    </p:spTree>
    <p:extLst>
      <p:ext uri="{BB962C8B-B14F-4D97-AF65-F5344CB8AC3E}">
        <p14:creationId xmlns:p14="http://schemas.microsoft.com/office/powerpoint/2010/main" val="3284262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50909E-21C1-EDBD-254D-E352D5F103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63D60F-6CDE-6B48-F2CF-A34FC31CC7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293D1-759F-BF63-F4DE-E8525C48D5E2}"/>
              </a:ext>
            </a:extLst>
          </p:cNvPr>
          <p:cNvSpPr>
            <a:spLocks noGrp="1"/>
          </p:cNvSpPr>
          <p:nvPr>
            <p:ph type="dt" sz="half" idx="10"/>
          </p:nvPr>
        </p:nvSpPr>
        <p:spPr/>
        <p:txBody>
          <a:bodyPr/>
          <a:lstStyle/>
          <a:p>
            <a:fld id="{4F6C1E96-D301-3F49-BEFB-EC8073621FA5}" type="datetimeFigureOut">
              <a:rPr lang="en-US" smtClean="0"/>
              <a:t>11/7/23</a:t>
            </a:fld>
            <a:endParaRPr lang="en-US"/>
          </a:p>
        </p:txBody>
      </p:sp>
      <p:sp>
        <p:nvSpPr>
          <p:cNvPr id="5" name="Footer Placeholder 4">
            <a:extLst>
              <a:ext uri="{FF2B5EF4-FFF2-40B4-BE49-F238E27FC236}">
                <a16:creationId xmlns:a16="http://schemas.microsoft.com/office/drawing/2014/main" id="{CC1C12F6-D94C-237A-278D-F78E75D60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ABC88-A1D9-E457-A71B-E94D60ADB254}"/>
              </a:ext>
            </a:extLst>
          </p:cNvPr>
          <p:cNvSpPr>
            <a:spLocks noGrp="1"/>
          </p:cNvSpPr>
          <p:nvPr>
            <p:ph type="sldNum" sz="quarter" idx="12"/>
          </p:nvPr>
        </p:nvSpPr>
        <p:spPr/>
        <p:txBody>
          <a:bodyPr/>
          <a:lstStyle/>
          <a:p>
            <a:fld id="{276F8C5D-662B-5F4B-AFE9-BF17A8E67FE6}" type="slidenum">
              <a:rPr lang="en-US" smtClean="0"/>
              <a:t>‹#›</a:t>
            </a:fld>
            <a:endParaRPr lang="en-US"/>
          </a:p>
        </p:txBody>
      </p:sp>
    </p:spTree>
    <p:extLst>
      <p:ext uri="{BB962C8B-B14F-4D97-AF65-F5344CB8AC3E}">
        <p14:creationId xmlns:p14="http://schemas.microsoft.com/office/powerpoint/2010/main" val="1167168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77C6-821B-F44A-B42D-99C52B988F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3897AD-8381-868F-7329-34414271DD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C00624-9700-D4BE-3440-8D4598AF626E}"/>
              </a:ext>
            </a:extLst>
          </p:cNvPr>
          <p:cNvSpPr>
            <a:spLocks noGrp="1"/>
          </p:cNvSpPr>
          <p:nvPr>
            <p:ph type="dt" sz="half" idx="10"/>
          </p:nvPr>
        </p:nvSpPr>
        <p:spPr/>
        <p:txBody>
          <a:bodyPr/>
          <a:lstStyle/>
          <a:p>
            <a:fld id="{4F6C1E96-D301-3F49-BEFB-EC8073621FA5}" type="datetimeFigureOut">
              <a:rPr lang="en-US" smtClean="0"/>
              <a:t>11/7/23</a:t>
            </a:fld>
            <a:endParaRPr lang="en-US"/>
          </a:p>
        </p:txBody>
      </p:sp>
      <p:sp>
        <p:nvSpPr>
          <p:cNvPr id="5" name="Footer Placeholder 4">
            <a:extLst>
              <a:ext uri="{FF2B5EF4-FFF2-40B4-BE49-F238E27FC236}">
                <a16:creationId xmlns:a16="http://schemas.microsoft.com/office/drawing/2014/main" id="{A94B1AA8-1FBC-BE66-0A24-8694671869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D09E3-DC88-C2FE-E829-CD26C65AE217}"/>
              </a:ext>
            </a:extLst>
          </p:cNvPr>
          <p:cNvSpPr>
            <a:spLocks noGrp="1"/>
          </p:cNvSpPr>
          <p:nvPr>
            <p:ph type="sldNum" sz="quarter" idx="12"/>
          </p:nvPr>
        </p:nvSpPr>
        <p:spPr/>
        <p:txBody>
          <a:bodyPr/>
          <a:lstStyle/>
          <a:p>
            <a:fld id="{276F8C5D-662B-5F4B-AFE9-BF17A8E67FE6}" type="slidenum">
              <a:rPr lang="en-US" smtClean="0"/>
              <a:t>‹#›</a:t>
            </a:fld>
            <a:endParaRPr lang="en-US"/>
          </a:p>
        </p:txBody>
      </p:sp>
    </p:spTree>
    <p:extLst>
      <p:ext uri="{BB962C8B-B14F-4D97-AF65-F5344CB8AC3E}">
        <p14:creationId xmlns:p14="http://schemas.microsoft.com/office/powerpoint/2010/main" val="3924000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0CE72-90C6-1EA6-088E-F34D2EB8B8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14EFB4-5BBE-C123-5154-0A54742701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F33ABE-2A6E-4103-6307-FF86292B2387}"/>
              </a:ext>
            </a:extLst>
          </p:cNvPr>
          <p:cNvSpPr>
            <a:spLocks noGrp="1"/>
          </p:cNvSpPr>
          <p:nvPr>
            <p:ph type="dt" sz="half" idx="10"/>
          </p:nvPr>
        </p:nvSpPr>
        <p:spPr/>
        <p:txBody>
          <a:bodyPr/>
          <a:lstStyle/>
          <a:p>
            <a:fld id="{4F6C1E96-D301-3F49-BEFB-EC8073621FA5}" type="datetimeFigureOut">
              <a:rPr lang="en-US" smtClean="0"/>
              <a:t>11/7/23</a:t>
            </a:fld>
            <a:endParaRPr lang="en-US"/>
          </a:p>
        </p:txBody>
      </p:sp>
      <p:sp>
        <p:nvSpPr>
          <p:cNvPr id="5" name="Footer Placeholder 4">
            <a:extLst>
              <a:ext uri="{FF2B5EF4-FFF2-40B4-BE49-F238E27FC236}">
                <a16:creationId xmlns:a16="http://schemas.microsoft.com/office/drawing/2014/main" id="{62139C20-CEBE-9BE1-24B2-F63ECF9A7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053AB3-CC0A-3ED7-5B84-B788D10AF2E4}"/>
              </a:ext>
            </a:extLst>
          </p:cNvPr>
          <p:cNvSpPr>
            <a:spLocks noGrp="1"/>
          </p:cNvSpPr>
          <p:nvPr>
            <p:ph type="sldNum" sz="quarter" idx="12"/>
          </p:nvPr>
        </p:nvSpPr>
        <p:spPr/>
        <p:txBody>
          <a:bodyPr/>
          <a:lstStyle/>
          <a:p>
            <a:fld id="{276F8C5D-662B-5F4B-AFE9-BF17A8E67FE6}" type="slidenum">
              <a:rPr lang="en-US" smtClean="0"/>
              <a:t>‹#›</a:t>
            </a:fld>
            <a:endParaRPr lang="en-US"/>
          </a:p>
        </p:txBody>
      </p:sp>
    </p:spTree>
    <p:extLst>
      <p:ext uri="{BB962C8B-B14F-4D97-AF65-F5344CB8AC3E}">
        <p14:creationId xmlns:p14="http://schemas.microsoft.com/office/powerpoint/2010/main" val="2175359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32E1D-72B9-F340-756E-7A0250BB5F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392A4-A928-8D4E-0F6A-8632CE94E2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CC3B8B-BF82-DA8D-674F-5E95EA5E0D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AC12C0-4371-1C21-314D-600C60CB36A7}"/>
              </a:ext>
            </a:extLst>
          </p:cNvPr>
          <p:cNvSpPr>
            <a:spLocks noGrp="1"/>
          </p:cNvSpPr>
          <p:nvPr>
            <p:ph type="dt" sz="half" idx="10"/>
          </p:nvPr>
        </p:nvSpPr>
        <p:spPr/>
        <p:txBody>
          <a:bodyPr/>
          <a:lstStyle/>
          <a:p>
            <a:fld id="{4F6C1E96-D301-3F49-BEFB-EC8073621FA5}" type="datetimeFigureOut">
              <a:rPr lang="en-US" smtClean="0"/>
              <a:t>11/7/23</a:t>
            </a:fld>
            <a:endParaRPr lang="en-US"/>
          </a:p>
        </p:txBody>
      </p:sp>
      <p:sp>
        <p:nvSpPr>
          <p:cNvPr id="6" name="Footer Placeholder 5">
            <a:extLst>
              <a:ext uri="{FF2B5EF4-FFF2-40B4-BE49-F238E27FC236}">
                <a16:creationId xmlns:a16="http://schemas.microsoft.com/office/drawing/2014/main" id="{3B48A60C-EF34-27E6-A7BD-2295DCC003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103D9D-1E09-90D0-29DC-88A1C5DEBBC6}"/>
              </a:ext>
            </a:extLst>
          </p:cNvPr>
          <p:cNvSpPr>
            <a:spLocks noGrp="1"/>
          </p:cNvSpPr>
          <p:nvPr>
            <p:ph type="sldNum" sz="quarter" idx="12"/>
          </p:nvPr>
        </p:nvSpPr>
        <p:spPr/>
        <p:txBody>
          <a:bodyPr/>
          <a:lstStyle/>
          <a:p>
            <a:fld id="{276F8C5D-662B-5F4B-AFE9-BF17A8E67FE6}" type="slidenum">
              <a:rPr lang="en-US" smtClean="0"/>
              <a:t>‹#›</a:t>
            </a:fld>
            <a:endParaRPr lang="en-US"/>
          </a:p>
        </p:txBody>
      </p:sp>
    </p:spTree>
    <p:extLst>
      <p:ext uri="{BB962C8B-B14F-4D97-AF65-F5344CB8AC3E}">
        <p14:creationId xmlns:p14="http://schemas.microsoft.com/office/powerpoint/2010/main" val="3867795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7761D-810D-C9AC-BB1F-1DA4128D4F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09A9D2-A00F-35F7-E41C-ED6B75B7C5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4D3B27-629E-2723-5B16-7077F11BB8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007245-D068-8347-C4BF-D0B95A530C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00501F-8E64-C8CC-621F-AE81D8FB75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13B87E-0444-C399-FDD3-F624947DFCC8}"/>
              </a:ext>
            </a:extLst>
          </p:cNvPr>
          <p:cNvSpPr>
            <a:spLocks noGrp="1"/>
          </p:cNvSpPr>
          <p:nvPr>
            <p:ph type="dt" sz="half" idx="10"/>
          </p:nvPr>
        </p:nvSpPr>
        <p:spPr/>
        <p:txBody>
          <a:bodyPr/>
          <a:lstStyle/>
          <a:p>
            <a:fld id="{4F6C1E96-D301-3F49-BEFB-EC8073621FA5}" type="datetimeFigureOut">
              <a:rPr lang="en-US" smtClean="0"/>
              <a:t>11/7/23</a:t>
            </a:fld>
            <a:endParaRPr lang="en-US"/>
          </a:p>
        </p:txBody>
      </p:sp>
      <p:sp>
        <p:nvSpPr>
          <p:cNvPr id="8" name="Footer Placeholder 7">
            <a:extLst>
              <a:ext uri="{FF2B5EF4-FFF2-40B4-BE49-F238E27FC236}">
                <a16:creationId xmlns:a16="http://schemas.microsoft.com/office/drawing/2014/main" id="{5939A439-F870-93A1-14AA-63881FCFE4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8CE9B2-DC23-D33E-F6AF-64DBC80D8FA7}"/>
              </a:ext>
            </a:extLst>
          </p:cNvPr>
          <p:cNvSpPr>
            <a:spLocks noGrp="1"/>
          </p:cNvSpPr>
          <p:nvPr>
            <p:ph type="sldNum" sz="quarter" idx="12"/>
          </p:nvPr>
        </p:nvSpPr>
        <p:spPr/>
        <p:txBody>
          <a:bodyPr/>
          <a:lstStyle/>
          <a:p>
            <a:fld id="{276F8C5D-662B-5F4B-AFE9-BF17A8E67FE6}" type="slidenum">
              <a:rPr lang="en-US" smtClean="0"/>
              <a:t>‹#›</a:t>
            </a:fld>
            <a:endParaRPr lang="en-US"/>
          </a:p>
        </p:txBody>
      </p:sp>
    </p:spTree>
    <p:extLst>
      <p:ext uri="{BB962C8B-B14F-4D97-AF65-F5344CB8AC3E}">
        <p14:creationId xmlns:p14="http://schemas.microsoft.com/office/powerpoint/2010/main" val="3668355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81B07-1CCE-82F6-ABB4-1AE0CF41B6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CB16D5-0ED4-5FA6-3469-66A7359F5238}"/>
              </a:ext>
            </a:extLst>
          </p:cNvPr>
          <p:cNvSpPr>
            <a:spLocks noGrp="1"/>
          </p:cNvSpPr>
          <p:nvPr>
            <p:ph type="dt" sz="half" idx="10"/>
          </p:nvPr>
        </p:nvSpPr>
        <p:spPr/>
        <p:txBody>
          <a:bodyPr/>
          <a:lstStyle/>
          <a:p>
            <a:fld id="{4F6C1E96-D301-3F49-BEFB-EC8073621FA5}" type="datetimeFigureOut">
              <a:rPr lang="en-US" smtClean="0"/>
              <a:t>11/7/23</a:t>
            </a:fld>
            <a:endParaRPr lang="en-US"/>
          </a:p>
        </p:txBody>
      </p:sp>
      <p:sp>
        <p:nvSpPr>
          <p:cNvPr id="4" name="Footer Placeholder 3">
            <a:extLst>
              <a:ext uri="{FF2B5EF4-FFF2-40B4-BE49-F238E27FC236}">
                <a16:creationId xmlns:a16="http://schemas.microsoft.com/office/drawing/2014/main" id="{94BAB1D7-15EB-53FA-3309-BDFF90DA68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1F80B5-C330-377A-1F6C-9288311C5356}"/>
              </a:ext>
            </a:extLst>
          </p:cNvPr>
          <p:cNvSpPr>
            <a:spLocks noGrp="1"/>
          </p:cNvSpPr>
          <p:nvPr>
            <p:ph type="sldNum" sz="quarter" idx="12"/>
          </p:nvPr>
        </p:nvSpPr>
        <p:spPr/>
        <p:txBody>
          <a:bodyPr/>
          <a:lstStyle/>
          <a:p>
            <a:fld id="{276F8C5D-662B-5F4B-AFE9-BF17A8E67FE6}" type="slidenum">
              <a:rPr lang="en-US" smtClean="0"/>
              <a:t>‹#›</a:t>
            </a:fld>
            <a:endParaRPr lang="en-US"/>
          </a:p>
        </p:txBody>
      </p:sp>
    </p:spTree>
    <p:extLst>
      <p:ext uri="{BB962C8B-B14F-4D97-AF65-F5344CB8AC3E}">
        <p14:creationId xmlns:p14="http://schemas.microsoft.com/office/powerpoint/2010/main" val="782093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86837-3FBC-CF37-99B9-89C30A0D6190}"/>
              </a:ext>
            </a:extLst>
          </p:cNvPr>
          <p:cNvSpPr>
            <a:spLocks noGrp="1"/>
          </p:cNvSpPr>
          <p:nvPr>
            <p:ph type="dt" sz="half" idx="10"/>
          </p:nvPr>
        </p:nvSpPr>
        <p:spPr/>
        <p:txBody>
          <a:bodyPr/>
          <a:lstStyle/>
          <a:p>
            <a:fld id="{4F6C1E96-D301-3F49-BEFB-EC8073621FA5}" type="datetimeFigureOut">
              <a:rPr lang="en-US" smtClean="0"/>
              <a:t>11/7/23</a:t>
            </a:fld>
            <a:endParaRPr lang="en-US"/>
          </a:p>
        </p:txBody>
      </p:sp>
      <p:sp>
        <p:nvSpPr>
          <p:cNvPr id="3" name="Footer Placeholder 2">
            <a:extLst>
              <a:ext uri="{FF2B5EF4-FFF2-40B4-BE49-F238E27FC236}">
                <a16:creationId xmlns:a16="http://schemas.microsoft.com/office/drawing/2014/main" id="{94632B8C-110C-2CA2-C84A-1F7171A165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7D3992-6835-FE7F-DAF4-CDBAB4052F52}"/>
              </a:ext>
            </a:extLst>
          </p:cNvPr>
          <p:cNvSpPr>
            <a:spLocks noGrp="1"/>
          </p:cNvSpPr>
          <p:nvPr>
            <p:ph type="sldNum" sz="quarter" idx="12"/>
          </p:nvPr>
        </p:nvSpPr>
        <p:spPr/>
        <p:txBody>
          <a:bodyPr/>
          <a:lstStyle/>
          <a:p>
            <a:fld id="{276F8C5D-662B-5F4B-AFE9-BF17A8E67FE6}" type="slidenum">
              <a:rPr lang="en-US" smtClean="0"/>
              <a:t>‹#›</a:t>
            </a:fld>
            <a:endParaRPr lang="en-US"/>
          </a:p>
        </p:txBody>
      </p:sp>
    </p:spTree>
    <p:extLst>
      <p:ext uri="{BB962C8B-B14F-4D97-AF65-F5344CB8AC3E}">
        <p14:creationId xmlns:p14="http://schemas.microsoft.com/office/powerpoint/2010/main" val="4153673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E4867-B9BD-1F39-5E3A-6F844A71BD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3E6D15-7CC2-178E-8A40-A5C99F1950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1B7074-B51D-6CFF-0BA2-72605C6C88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914F5-7009-EA42-E742-44BD633CB755}"/>
              </a:ext>
            </a:extLst>
          </p:cNvPr>
          <p:cNvSpPr>
            <a:spLocks noGrp="1"/>
          </p:cNvSpPr>
          <p:nvPr>
            <p:ph type="dt" sz="half" idx="10"/>
          </p:nvPr>
        </p:nvSpPr>
        <p:spPr/>
        <p:txBody>
          <a:bodyPr/>
          <a:lstStyle/>
          <a:p>
            <a:fld id="{4F6C1E96-D301-3F49-BEFB-EC8073621FA5}" type="datetimeFigureOut">
              <a:rPr lang="en-US" smtClean="0"/>
              <a:t>11/7/23</a:t>
            </a:fld>
            <a:endParaRPr lang="en-US"/>
          </a:p>
        </p:txBody>
      </p:sp>
      <p:sp>
        <p:nvSpPr>
          <p:cNvPr id="6" name="Footer Placeholder 5">
            <a:extLst>
              <a:ext uri="{FF2B5EF4-FFF2-40B4-BE49-F238E27FC236}">
                <a16:creationId xmlns:a16="http://schemas.microsoft.com/office/drawing/2014/main" id="{526793CA-2770-C35D-F6EE-6EE5BD322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A26098-27E0-51F5-201A-4512ADCD3C6E}"/>
              </a:ext>
            </a:extLst>
          </p:cNvPr>
          <p:cNvSpPr>
            <a:spLocks noGrp="1"/>
          </p:cNvSpPr>
          <p:nvPr>
            <p:ph type="sldNum" sz="quarter" idx="12"/>
          </p:nvPr>
        </p:nvSpPr>
        <p:spPr/>
        <p:txBody>
          <a:bodyPr/>
          <a:lstStyle/>
          <a:p>
            <a:fld id="{276F8C5D-662B-5F4B-AFE9-BF17A8E67FE6}" type="slidenum">
              <a:rPr lang="en-US" smtClean="0"/>
              <a:t>‹#›</a:t>
            </a:fld>
            <a:endParaRPr lang="en-US"/>
          </a:p>
        </p:txBody>
      </p:sp>
    </p:spTree>
    <p:extLst>
      <p:ext uri="{BB962C8B-B14F-4D97-AF65-F5344CB8AC3E}">
        <p14:creationId xmlns:p14="http://schemas.microsoft.com/office/powerpoint/2010/main" val="1657469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D3D8-C734-EC00-2CAC-1B4C32280D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2890E9-3177-2BA3-4C1F-C9348EF04A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7ED080-6A12-1FD0-6B59-24E10AFFE5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CC7F31-8C39-4BCC-E1DE-D394F65AB5EF}"/>
              </a:ext>
            </a:extLst>
          </p:cNvPr>
          <p:cNvSpPr>
            <a:spLocks noGrp="1"/>
          </p:cNvSpPr>
          <p:nvPr>
            <p:ph type="dt" sz="half" idx="10"/>
          </p:nvPr>
        </p:nvSpPr>
        <p:spPr/>
        <p:txBody>
          <a:bodyPr/>
          <a:lstStyle/>
          <a:p>
            <a:fld id="{4F6C1E96-D301-3F49-BEFB-EC8073621FA5}" type="datetimeFigureOut">
              <a:rPr lang="en-US" smtClean="0"/>
              <a:t>11/7/23</a:t>
            </a:fld>
            <a:endParaRPr lang="en-US"/>
          </a:p>
        </p:txBody>
      </p:sp>
      <p:sp>
        <p:nvSpPr>
          <p:cNvPr id="6" name="Footer Placeholder 5">
            <a:extLst>
              <a:ext uri="{FF2B5EF4-FFF2-40B4-BE49-F238E27FC236}">
                <a16:creationId xmlns:a16="http://schemas.microsoft.com/office/drawing/2014/main" id="{ECDA8BA7-585F-E095-56C1-943A7ACF7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E1852E-D5CC-10DF-4A06-9836DC2FDC35}"/>
              </a:ext>
            </a:extLst>
          </p:cNvPr>
          <p:cNvSpPr>
            <a:spLocks noGrp="1"/>
          </p:cNvSpPr>
          <p:nvPr>
            <p:ph type="sldNum" sz="quarter" idx="12"/>
          </p:nvPr>
        </p:nvSpPr>
        <p:spPr/>
        <p:txBody>
          <a:bodyPr/>
          <a:lstStyle/>
          <a:p>
            <a:fld id="{276F8C5D-662B-5F4B-AFE9-BF17A8E67FE6}" type="slidenum">
              <a:rPr lang="en-US" smtClean="0"/>
              <a:t>‹#›</a:t>
            </a:fld>
            <a:endParaRPr lang="en-US"/>
          </a:p>
        </p:txBody>
      </p:sp>
    </p:spTree>
    <p:extLst>
      <p:ext uri="{BB962C8B-B14F-4D97-AF65-F5344CB8AC3E}">
        <p14:creationId xmlns:p14="http://schemas.microsoft.com/office/powerpoint/2010/main" val="3266487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8E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DAB2DF-6160-BF9D-73EE-65BF9A66D8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1ED682-B7F7-F76D-46AC-BBE996FB36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850BF4-1BD7-1BFC-1DAE-022F3E1D3C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C1E96-D301-3F49-BEFB-EC8073621FA5}" type="datetimeFigureOut">
              <a:rPr lang="en-US" smtClean="0"/>
              <a:t>11/7/23</a:t>
            </a:fld>
            <a:endParaRPr lang="en-US"/>
          </a:p>
        </p:txBody>
      </p:sp>
      <p:sp>
        <p:nvSpPr>
          <p:cNvPr id="5" name="Footer Placeholder 4">
            <a:extLst>
              <a:ext uri="{FF2B5EF4-FFF2-40B4-BE49-F238E27FC236}">
                <a16:creationId xmlns:a16="http://schemas.microsoft.com/office/drawing/2014/main" id="{3920C6EF-B629-C9CA-81C0-E87AA74F96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49D05-698F-039D-BDEE-CFBD5DAA08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F8C5D-662B-5F4B-AFE9-BF17A8E67FE6}" type="slidenum">
              <a:rPr lang="en-US" smtClean="0"/>
              <a:t>‹#›</a:t>
            </a:fld>
            <a:endParaRPr lang="en-US"/>
          </a:p>
        </p:txBody>
      </p:sp>
    </p:spTree>
    <p:extLst>
      <p:ext uri="{BB962C8B-B14F-4D97-AF65-F5344CB8AC3E}">
        <p14:creationId xmlns:p14="http://schemas.microsoft.com/office/powerpoint/2010/main" val="2762967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ww.federalreserve.gov/monetarypolicy/fomcprojtabl20221214.htm"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4.png"/><Relationship Id="rId4"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notesSlide" Target="../notesSlides/notesSlide36.xml"/><Relationship Id="rId4"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6.jpeg"/><Relationship Id="rId4" Type="http://schemas.openxmlformats.org/officeDocument/2006/relationships/image" Target="../media/image15.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0.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1CC41-58A5-9566-AF70-78506B481730}"/>
              </a:ext>
            </a:extLst>
          </p:cNvPr>
          <p:cNvSpPr>
            <a:spLocks noGrp="1"/>
          </p:cNvSpPr>
          <p:nvPr>
            <p:ph type="ctrTitle"/>
          </p:nvPr>
        </p:nvSpPr>
        <p:spPr>
          <a:xfrm>
            <a:off x="1183481" y="1041400"/>
            <a:ext cx="9825037" cy="2387600"/>
          </a:xfrm>
          <a:solidFill>
            <a:srgbClr val="EBE8E5"/>
          </a:solidFill>
        </p:spPr>
        <p:txBody>
          <a:bodyPr>
            <a:normAutofit/>
          </a:bodyPr>
          <a:lstStyle/>
          <a:p>
            <a:r>
              <a:rPr lang="en-US" sz="6600" b="1" spc="300" dirty="0">
                <a:solidFill>
                  <a:srgbClr val="494644"/>
                </a:solidFill>
                <a:latin typeface="Century Gothic" panose="020B0502020202020204" pitchFamily="34" charset="0"/>
              </a:rPr>
              <a:t>Macroeconomic Theory</a:t>
            </a:r>
          </a:p>
        </p:txBody>
      </p:sp>
      <p:sp>
        <p:nvSpPr>
          <p:cNvPr id="6" name="Subtitle 5">
            <a:extLst>
              <a:ext uri="{FF2B5EF4-FFF2-40B4-BE49-F238E27FC236}">
                <a16:creationId xmlns:a16="http://schemas.microsoft.com/office/drawing/2014/main" id="{99C9A244-E19A-D5D2-FE04-81D1E9590DCF}"/>
              </a:ext>
            </a:extLst>
          </p:cNvPr>
          <p:cNvSpPr>
            <a:spLocks noGrp="1"/>
          </p:cNvSpPr>
          <p:nvPr>
            <p:ph type="subTitle" idx="1"/>
          </p:nvPr>
        </p:nvSpPr>
        <p:spPr>
          <a:xfrm>
            <a:off x="1523999" y="4189413"/>
            <a:ext cx="9144000" cy="541337"/>
          </a:xfrm>
        </p:spPr>
        <p:txBody>
          <a:bodyPr>
            <a:noAutofit/>
          </a:bodyPr>
          <a:lstStyle/>
          <a:p>
            <a:r>
              <a:rPr lang="en-US" sz="3600" spc="300" dirty="0">
                <a:latin typeface="Century Gothic" panose="020B0502020202020204" pitchFamily="34" charset="0"/>
              </a:rPr>
              <a:t>Financial Markets</a:t>
            </a:r>
          </a:p>
        </p:txBody>
      </p:sp>
    </p:spTree>
    <p:extLst>
      <p:ext uri="{BB962C8B-B14F-4D97-AF65-F5344CB8AC3E}">
        <p14:creationId xmlns:p14="http://schemas.microsoft.com/office/powerpoint/2010/main" val="3280788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A70A5-544A-A3E3-C208-326358F8AC20}"/>
              </a:ext>
            </a:extLst>
          </p:cNvPr>
          <p:cNvSpPr>
            <a:spLocks noGrp="1"/>
          </p:cNvSpPr>
          <p:nvPr>
            <p:ph type="title"/>
          </p:nvPr>
        </p:nvSpPr>
        <p:spPr/>
        <p:txBody>
          <a:bodyPr/>
          <a:lstStyle/>
          <a:p>
            <a:r>
              <a:rPr lang="en-US" b="1" dirty="0"/>
              <a:t>Review of Fed Structure</a:t>
            </a:r>
          </a:p>
        </p:txBody>
      </p:sp>
      <p:sp>
        <p:nvSpPr>
          <p:cNvPr id="3" name="Content Placeholder 2">
            <a:extLst>
              <a:ext uri="{FF2B5EF4-FFF2-40B4-BE49-F238E27FC236}">
                <a16:creationId xmlns:a16="http://schemas.microsoft.com/office/drawing/2014/main" id="{71841D63-6594-3636-4C82-399F0EF0C637}"/>
              </a:ext>
            </a:extLst>
          </p:cNvPr>
          <p:cNvSpPr>
            <a:spLocks noGrp="1"/>
          </p:cNvSpPr>
          <p:nvPr>
            <p:ph idx="1"/>
          </p:nvPr>
        </p:nvSpPr>
        <p:spPr/>
        <p:txBody>
          <a:bodyPr/>
          <a:lstStyle/>
          <a:p>
            <a:r>
              <a:rPr lang="en-US" dirty="0">
                <a:solidFill>
                  <a:schemeClr val="tx1"/>
                </a:solidFill>
              </a:rPr>
              <a:t>The Federal Reserve is responsible for setting monetary policy in the United States.</a:t>
            </a:r>
          </a:p>
          <a:p>
            <a:r>
              <a:rPr lang="en-US" dirty="0">
                <a:solidFill>
                  <a:schemeClr val="tx1"/>
                </a:solidFill>
              </a:rPr>
              <a:t>The Fed uses interest rates as a tool to influence the economy.</a:t>
            </a:r>
          </a:p>
          <a:p>
            <a:r>
              <a:rPr lang="en-US" dirty="0">
                <a:solidFill>
                  <a:schemeClr val="tx1"/>
                </a:solidFill>
              </a:rPr>
              <a:t>The Fed is largely independent from political pressure, but it is subject to government oversight.</a:t>
            </a:r>
          </a:p>
          <a:p>
            <a:r>
              <a:rPr lang="en-US" dirty="0">
                <a:solidFill>
                  <a:schemeClr val="tx1"/>
                </a:solidFill>
              </a:rPr>
              <a:t>Monetary policy decisions are made at the FOMC.</a:t>
            </a:r>
          </a:p>
        </p:txBody>
      </p:sp>
    </p:spTree>
    <p:extLst>
      <p:ext uri="{BB962C8B-B14F-4D97-AF65-F5344CB8AC3E}">
        <p14:creationId xmlns:p14="http://schemas.microsoft.com/office/powerpoint/2010/main" val="2830500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D983D9-13B3-1FEA-4D18-3CE08AAC3B88}"/>
              </a:ext>
            </a:extLst>
          </p:cNvPr>
          <p:cNvSpPr>
            <a:spLocks noGrp="1"/>
          </p:cNvSpPr>
          <p:nvPr>
            <p:ph type="title"/>
          </p:nvPr>
        </p:nvSpPr>
        <p:spPr>
          <a:xfrm>
            <a:off x="6657715" y="467271"/>
            <a:ext cx="4195674" cy="2052522"/>
          </a:xfrm>
        </p:spPr>
        <p:txBody>
          <a:bodyPr anchor="b">
            <a:normAutofit/>
          </a:bodyPr>
          <a:lstStyle/>
          <a:p>
            <a:r>
              <a:rPr lang="en-US" sz="5600" b="1" dirty="0"/>
              <a:t>Dual Mandate</a:t>
            </a:r>
          </a:p>
        </p:txBody>
      </p:sp>
      <p:sp>
        <p:nvSpPr>
          <p:cNvPr id="4109" name="Oval 4108">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The Fed has a dual mandate. Here's why they're dueling now : NPR">
            <a:extLst>
              <a:ext uri="{FF2B5EF4-FFF2-40B4-BE49-F238E27FC236}">
                <a16:creationId xmlns:a16="http://schemas.microsoft.com/office/drawing/2014/main" id="{47999559-311E-723C-F747-C52A529E16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50" r="15752" b="2"/>
          <a:stretch/>
        </p:blipFill>
        <p:spPr bwMode="auto">
          <a:xfrm>
            <a:off x="332567"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4111"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4113"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3038FDC2-66CC-A630-B695-D72ED47505EA}"/>
              </a:ext>
            </a:extLst>
          </p:cNvPr>
          <p:cNvSpPr>
            <a:spLocks noGrp="1"/>
          </p:cNvSpPr>
          <p:nvPr>
            <p:ph idx="1"/>
          </p:nvPr>
        </p:nvSpPr>
        <p:spPr>
          <a:xfrm>
            <a:off x="6657715" y="2990818"/>
            <a:ext cx="4195673" cy="2913872"/>
          </a:xfrm>
        </p:spPr>
        <p:txBody>
          <a:bodyPr anchor="t">
            <a:normAutofit/>
          </a:bodyPr>
          <a:lstStyle/>
          <a:p>
            <a:pPr marL="0" indent="0">
              <a:buNone/>
            </a:pPr>
            <a:endParaRPr lang="en-US" sz="2000" dirty="0">
              <a:solidFill>
                <a:schemeClr val="tx1">
                  <a:alpha val="80000"/>
                </a:schemeClr>
              </a:solidFill>
            </a:endParaRPr>
          </a:p>
          <a:p>
            <a:pPr marL="0" indent="0">
              <a:buNone/>
            </a:pPr>
            <a:r>
              <a:rPr lang="en-US" sz="2400" dirty="0">
                <a:solidFill>
                  <a:schemeClr val="tx1">
                    <a:alpha val="80000"/>
                  </a:schemeClr>
                </a:solidFill>
              </a:rPr>
              <a:t>Right now the Fed interprets the goal of price stability as conflicting with the goal of maximum employment</a:t>
            </a:r>
          </a:p>
        </p:txBody>
      </p:sp>
      <p:sp>
        <p:nvSpPr>
          <p:cNvPr id="4115"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117"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977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A70A5-544A-A3E3-C208-326358F8AC20}"/>
              </a:ext>
            </a:extLst>
          </p:cNvPr>
          <p:cNvSpPr>
            <a:spLocks noGrp="1"/>
          </p:cNvSpPr>
          <p:nvPr>
            <p:ph type="title"/>
          </p:nvPr>
        </p:nvSpPr>
        <p:spPr/>
        <p:txBody>
          <a:bodyPr/>
          <a:lstStyle/>
          <a:p>
            <a:r>
              <a:rPr lang="en-US" b="1" dirty="0"/>
              <a:t>The Dual Mandate</a:t>
            </a:r>
          </a:p>
        </p:txBody>
      </p:sp>
      <p:sp>
        <p:nvSpPr>
          <p:cNvPr id="3" name="Content Placeholder 2">
            <a:extLst>
              <a:ext uri="{FF2B5EF4-FFF2-40B4-BE49-F238E27FC236}">
                <a16:creationId xmlns:a16="http://schemas.microsoft.com/office/drawing/2014/main" id="{71841D63-6594-3636-4C82-399F0EF0C637}"/>
              </a:ext>
            </a:extLst>
          </p:cNvPr>
          <p:cNvSpPr>
            <a:spLocks noGrp="1"/>
          </p:cNvSpPr>
          <p:nvPr>
            <p:ph idx="1"/>
          </p:nvPr>
        </p:nvSpPr>
        <p:spPr/>
        <p:txBody>
          <a:bodyPr/>
          <a:lstStyle/>
          <a:p>
            <a:r>
              <a:rPr lang="en-US" dirty="0">
                <a:solidFill>
                  <a:schemeClr val="tx1"/>
                </a:solidFill>
              </a:rPr>
              <a:t>The Fed’s two goals of stable prices and maximum sustainable employment are called the </a:t>
            </a:r>
            <a:r>
              <a:rPr lang="en-US" b="1" dirty="0">
                <a:solidFill>
                  <a:schemeClr val="tx1"/>
                </a:solidFill>
              </a:rPr>
              <a:t>Fed’s dual mandate.</a:t>
            </a:r>
          </a:p>
          <a:p>
            <a:r>
              <a:rPr lang="en-US" dirty="0">
                <a:solidFill>
                  <a:schemeClr val="tx1"/>
                </a:solidFill>
              </a:rPr>
              <a:t>A publicly stated goal for the inflation rate is called the </a:t>
            </a:r>
            <a:r>
              <a:rPr lang="en-US" b="1" dirty="0">
                <a:solidFill>
                  <a:schemeClr val="tx1"/>
                </a:solidFill>
              </a:rPr>
              <a:t>inflation target.</a:t>
            </a:r>
          </a:p>
          <a:p>
            <a:r>
              <a:rPr lang="en-US" dirty="0">
                <a:solidFill>
                  <a:schemeClr val="tx1"/>
                </a:solidFill>
              </a:rPr>
              <a:t>Price stability means inflation is near or at the Fed’s inflation target.</a:t>
            </a:r>
          </a:p>
          <a:p>
            <a:r>
              <a:rPr lang="en-US" dirty="0">
                <a:solidFill>
                  <a:schemeClr val="tx1"/>
                </a:solidFill>
              </a:rPr>
              <a:t>Hitting the inflation target promotes maximum sustainable employment.</a:t>
            </a:r>
          </a:p>
        </p:txBody>
      </p:sp>
    </p:spTree>
    <p:extLst>
      <p:ext uri="{BB962C8B-B14F-4D97-AF65-F5344CB8AC3E}">
        <p14:creationId xmlns:p14="http://schemas.microsoft.com/office/powerpoint/2010/main" val="49772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A70A5-544A-A3E3-C208-326358F8AC20}"/>
              </a:ext>
            </a:extLst>
          </p:cNvPr>
          <p:cNvSpPr>
            <a:spLocks noGrp="1"/>
          </p:cNvSpPr>
          <p:nvPr>
            <p:ph type="title"/>
          </p:nvPr>
        </p:nvSpPr>
        <p:spPr/>
        <p:txBody>
          <a:bodyPr/>
          <a:lstStyle/>
          <a:p>
            <a:r>
              <a:rPr lang="en-US" b="1" dirty="0"/>
              <a:t>The Dual Mandate</a:t>
            </a:r>
          </a:p>
        </p:txBody>
      </p:sp>
      <p:pic>
        <p:nvPicPr>
          <p:cNvPr id="7" name="Picture 6" descr="A graph of a graph showing the price of a stock market&#10;&#10;Description automatically generated with medium confidence">
            <a:extLst>
              <a:ext uri="{FF2B5EF4-FFF2-40B4-BE49-F238E27FC236}">
                <a16:creationId xmlns:a16="http://schemas.microsoft.com/office/drawing/2014/main" id="{9A96FDEE-8E80-C5D4-C493-670C4BE130DE}"/>
              </a:ext>
            </a:extLst>
          </p:cNvPr>
          <p:cNvPicPr>
            <a:picLocks noChangeAspect="1"/>
          </p:cNvPicPr>
          <p:nvPr/>
        </p:nvPicPr>
        <p:blipFill>
          <a:blip r:embed="rId3"/>
          <a:stretch>
            <a:fillRect/>
          </a:stretch>
        </p:blipFill>
        <p:spPr>
          <a:xfrm>
            <a:off x="838199" y="1421505"/>
            <a:ext cx="10515599" cy="4939477"/>
          </a:xfrm>
          <a:prstGeom prst="rect">
            <a:avLst/>
          </a:prstGeom>
        </p:spPr>
      </p:pic>
    </p:spTree>
    <p:extLst>
      <p:ext uri="{BB962C8B-B14F-4D97-AF65-F5344CB8AC3E}">
        <p14:creationId xmlns:p14="http://schemas.microsoft.com/office/powerpoint/2010/main" val="1300787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A70A5-544A-A3E3-C208-326358F8AC20}"/>
              </a:ext>
            </a:extLst>
          </p:cNvPr>
          <p:cNvSpPr>
            <a:spLocks noGrp="1"/>
          </p:cNvSpPr>
          <p:nvPr>
            <p:ph type="title"/>
          </p:nvPr>
        </p:nvSpPr>
        <p:spPr/>
        <p:txBody>
          <a:bodyPr/>
          <a:lstStyle/>
          <a:p>
            <a:r>
              <a:rPr lang="en-US" b="1" dirty="0"/>
              <a:t>The Dual Mandate</a:t>
            </a:r>
          </a:p>
        </p:txBody>
      </p:sp>
      <p:pic>
        <p:nvPicPr>
          <p:cNvPr id="4" name="Picture 3" descr="A graph with lines and numbers&#10;&#10;Description automatically generated">
            <a:extLst>
              <a:ext uri="{FF2B5EF4-FFF2-40B4-BE49-F238E27FC236}">
                <a16:creationId xmlns:a16="http://schemas.microsoft.com/office/drawing/2014/main" id="{2A048310-027C-54A5-880A-1C9E4B9A6233}"/>
              </a:ext>
            </a:extLst>
          </p:cNvPr>
          <p:cNvPicPr>
            <a:picLocks noChangeAspect="1"/>
          </p:cNvPicPr>
          <p:nvPr/>
        </p:nvPicPr>
        <p:blipFill>
          <a:blip r:embed="rId3"/>
          <a:stretch>
            <a:fillRect/>
          </a:stretch>
        </p:blipFill>
        <p:spPr>
          <a:xfrm>
            <a:off x="838200" y="1400175"/>
            <a:ext cx="10515600" cy="4939478"/>
          </a:xfrm>
          <a:prstGeom prst="rect">
            <a:avLst/>
          </a:prstGeom>
        </p:spPr>
      </p:pic>
    </p:spTree>
    <p:extLst>
      <p:ext uri="{BB962C8B-B14F-4D97-AF65-F5344CB8AC3E}">
        <p14:creationId xmlns:p14="http://schemas.microsoft.com/office/powerpoint/2010/main" val="4098189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A70A5-544A-A3E3-C208-326358F8AC20}"/>
              </a:ext>
            </a:extLst>
          </p:cNvPr>
          <p:cNvSpPr>
            <a:spLocks noGrp="1"/>
          </p:cNvSpPr>
          <p:nvPr>
            <p:ph type="title"/>
          </p:nvPr>
        </p:nvSpPr>
        <p:spPr/>
        <p:txBody>
          <a:bodyPr/>
          <a:lstStyle/>
          <a:p>
            <a:r>
              <a:rPr lang="en-US" b="1" dirty="0"/>
              <a:t>Why not target zero?</a:t>
            </a:r>
          </a:p>
        </p:txBody>
      </p:sp>
      <p:sp>
        <p:nvSpPr>
          <p:cNvPr id="3" name="Content Placeholder 2">
            <a:extLst>
              <a:ext uri="{FF2B5EF4-FFF2-40B4-BE49-F238E27FC236}">
                <a16:creationId xmlns:a16="http://schemas.microsoft.com/office/drawing/2014/main" id="{71841D63-6594-3636-4C82-399F0EF0C637}"/>
              </a:ext>
            </a:extLst>
          </p:cNvPr>
          <p:cNvSpPr>
            <a:spLocks noGrp="1"/>
          </p:cNvSpPr>
          <p:nvPr>
            <p:ph idx="1"/>
          </p:nvPr>
        </p:nvSpPr>
        <p:spPr/>
        <p:txBody>
          <a:bodyPr/>
          <a:lstStyle/>
          <a:p>
            <a:pPr marL="0" indent="0">
              <a:buNone/>
            </a:pPr>
            <a:r>
              <a:rPr lang="en-US" dirty="0"/>
              <a:t>The Fed does not target zero inflation because</a:t>
            </a:r>
          </a:p>
          <a:p>
            <a:pPr marL="514350" indent="-514350">
              <a:buFont typeface="+mj-lt"/>
              <a:buAutoNum type="arabicPeriod"/>
            </a:pPr>
            <a:r>
              <a:rPr lang="en-US" dirty="0"/>
              <a:t>inflation greases the wheels of the labor market.</a:t>
            </a:r>
          </a:p>
          <a:p>
            <a:pPr marL="514350" indent="-514350">
              <a:buFont typeface="+mj-lt"/>
              <a:buAutoNum type="arabicPeriod"/>
            </a:pPr>
            <a:r>
              <a:rPr lang="en-US" dirty="0"/>
              <a:t>the Fed can lower real interest rates when inflation is above zero.</a:t>
            </a:r>
          </a:p>
          <a:p>
            <a:pPr marL="514350" indent="-514350">
              <a:buFont typeface="+mj-lt"/>
              <a:buAutoNum type="arabicPeriod"/>
            </a:pPr>
            <a:r>
              <a:rPr lang="en-US" dirty="0"/>
              <a:t>a 0% inflation target runs the risk of deflation.</a:t>
            </a:r>
          </a:p>
          <a:p>
            <a:pPr marL="514350" indent="-514350">
              <a:buFont typeface="+mj-lt"/>
              <a:buAutoNum type="arabicPeriod"/>
            </a:pPr>
            <a:r>
              <a:rPr lang="en-US" dirty="0"/>
              <a:t>measured inflation may be overstated.</a:t>
            </a:r>
          </a:p>
        </p:txBody>
      </p:sp>
    </p:spTree>
    <p:extLst>
      <p:ext uri="{BB962C8B-B14F-4D97-AF65-F5344CB8AC3E}">
        <p14:creationId xmlns:p14="http://schemas.microsoft.com/office/powerpoint/2010/main" val="4033354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A70A5-544A-A3E3-C208-326358F8AC20}"/>
              </a:ext>
            </a:extLst>
          </p:cNvPr>
          <p:cNvSpPr>
            <a:spLocks noGrp="1"/>
          </p:cNvSpPr>
          <p:nvPr>
            <p:ph type="title"/>
          </p:nvPr>
        </p:nvSpPr>
        <p:spPr/>
        <p:txBody>
          <a:bodyPr/>
          <a:lstStyle/>
          <a:p>
            <a:r>
              <a:rPr lang="en-US" b="1" dirty="0"/>
              <a:t>How the Fed chooses the interest rate</a:t>
            </a:r>
          </a:p>
        </p:txBody>
      </p:sp>
      <p:sp>
        <p:nvSpPr>
          <p:cNvPr id="3" name="Content Placeholder 2">
            <a:extLst>
              <a:ext uri="{FF2B5EF4-FFF2-40B4-BE49-F238E27FC236}">
                <a16:creationId xmlns:a16="http://schemas.microsoft.com/office/drawing/2014/main" id="{71841D63-6594-3636-4C82-399F0EF0C637}"/>
              </a:ext>
            </a:extLst>
          </p:cNvPr>
          <p:cNvSpPr>
            <a:spLocks noGrp="1"/>
          </p:cNvSpPr>
          <p:nvPr>
            <p:ph idx="1"/>
          </p:nvPr>
        </p:nvSpPr>
        <p:spPr/>
        <p:txBody>
          <a:bodyPr/>
          <a:lstStyle/>
          <a:p>
            <a:pPr marL="514350" indent="-514350">
              <a:buFont typeface="+mj-lt"/>
              <a:buAutoNum type="arabicPeriod"/>
            </a:pPr>
            <a:r>
              <a:rPr lang="en-US" dirty="0"/>
              <a:t>The Fed starts with the neutral real interest rate.</a:t>
            </a:r>
          </a:p>
          <a:p>
            <a:pPr marL="514350" indent="-514350">
              <a:buFont typeface="+mj-lt"/>
              <a:buAutoNum type="arabicPeriod"/>
            </a:pPr>
            <a:r>
              <a:rPr lang="en-US" dirty="0"/>
              <a:t>The Fed targets the nominal interest rate when trying to influence the real interest rate.</a:t>
            </a:r>
          </a:p>
          <a:p>
            <a:pPr marL="514350" indent="-514350">
              <a:buFont typeface="+mj-lt"/>
              <a:buAutoNum type="arabicPeriod"/>
            </a:pPr>
            <a:r>
              <a:rPr lang="en-US" dirty="0"/>
              <a:t>The Fed compares inflation with its inflation target.</a:t>
            </a:r>
          </a:p>
          <a:p>
            <a:pPr marL="514350" indent="-514350">
              <a:buFont typeface="+mj-lt"/>
              <a:buAutoNum type="arabicPeriod"/>
            </a:pPr>
            <a:r>
              <a:rPr lang="en-US" dirty="0"/>
              <a:t>The Fed looks at the output gap.</a:t>
            </a:r>
          </a:p>
        </p:txBody>
      </p:sp>
    </p:spTree>
    <p:extLst>
      <p:ext uri="{BB962C8B-B14F-4D97-AF65-F5344CB8AC3E}">
        <p14:creationId xmlns:p14="http://schemas.microsoft.com/office/powerpoint/2010/main" val="2905743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A70A5-544A-A3E3-C208-326358F8AC20}"/>
              </a:ext>
            </a:extLst>
          </p:cNvPr>
          <p:cNvSpPr>
            <a:spLocks noGrp="1"/>
          </p:cNvSpPr>
          <p:nvPr>
            <p:ph type="title"/>
          </p:nvPr>
        </p:nvSpPr>
        <p:spPr/>
        <p:txBody>
          <a:bodyPr/>
          <a:lstStyle/>
          <a:p>
            <a:r>
              <a:rPr lang="en-US" b="1" dirty="0"/>
              <a:t>How the Fed chooses the interest rate</a:t>
            </a:r>
          </a:p>
        </p:txBody>
      </p:sp>
      <p:pic>
        <p:nvPicPr>
          <p:cNvPr id="6" name="Picture 2" descr="An equation depicts the Fed rule of thumb. Federal funds rate minus inflation equals neutral interest rate plus one over 2 times (inflation minus 2 percent) plus output gap &#10;Side note pointing to Federal rate minus inflation reads, The real interest rate is what the Fed really cares about so it adjusts for inflation.&#10;Side note pointing to Federal funds rate reads This is nominal interest rate the Fed controls. &#10;Side note pointing to neutral interest rate reads, The real interest rate that would keep the economy neutral. &#10;Side note pointing to the value 1 over 2 reads, raise the rates by one half of ellipsis&#10;Side note pointing to Inflation minus 2 percentage reads, ellipsis the gap between inflation and the Fed’s 2 percent target.&#10;Side note pointing to Output gap reads, Raise rates by the gap between actual and potential output.">
            <a:extLst>
              <a:ext uri="{FF2B5EF4-FFF2-40B4-BE49-F238E27FC236}">
                <a16:creationId xmlns:a16="http://schemas.microsoft.com/office/drawing/2014/main" id="{26B6F5AB-5CD2-6E6F-1A8E-C36193EEA6C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77397" y="2173468"/>
            <a:ext cx="7637047" cy="2775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521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A70A5-544A-A3E3-C208-326358F8AC20}"/>
              </a:ext>
            </a:extLst>
          </p:cNvPr>
          <p:cNvSpPr>
            <a:spLocks noGrp="1"/>
          </p:cNvSpPr>
          <p:nvPr>
            <p:ph type="title"/>
          </p:nvPr>
        </p:nvSpPr>
        <p:spPr/>
        <p:txBody>
          <a:bodyPr/>
          <a:lstStyle/>
          <a:p>
            <a:r>
              <a:rPr lang="en-US" b="1" dirty="0"/>
              <a:t>Federal Funds Rate</a:t>
            </a:r>
          </a:p>
        </p:txBody>
      </p:sp>
      <p:sp>
        <p:nvSpPr>
          <p:cNvPr id="3" name="Content Placeholder 2">
            <a:extLst>
              <a:ext uri="{FF2B5EF4-FFF2-40B4-BE49-F238E27FC236}">
                <a16:creationId xmlns:a16="http://schemas.microsoft.com/office/drawing/2014/main" id="{71841D63-6594-3636-4C82-399F0EF0C637}"/>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dirty="0"/>
              <a:t>The federal funds rate is the interest rate that banks charge each other for overnight loans.</a:t>
            </a:r>
          </a:p>
        </p:txBody>
      </p:sp>
    </p:spTree>
    <p:extLst>
      <p:ext uri="{BB962C8B-B14F-4D97-AF65-F5344CB8AC3E}">
        <p14:creationId xmlns:p14="http://schemas.microsoft.com/office/powerpoint/2010/main" val="1774345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A70A5-544A-A3E3-C208-326358F8AC20}"/>
              </a:ext>
            </a:extLst>
          </p:cNvPr>
          <p:cNvSpPr>
            <a:spLocks noGrp="1"/>
          </p:cNvSpPr>
          <p:nvPr>
            <p:ph type="title"/>
          </p:nvPr>
        </p:nvSpPr>
        <p:spPr/>
        <p:txBody>
          <a:bodyPr/>
          <a:lstStyle/>
          <a:p>
            <a:r>
              <a:rPr lang="en-US" b="1" dirty="0"/>
              <a:t>Prior to 2008: Expansionary Policy</a:t>
            </a:r>
          </a:p>
        </p:txBody>
      </p:sp>
      <p:sp>
        <p:nvSpPr>
          <p:cNvPr id="3" name="Content Placeholder 2">
            <a:extLst>
              <a:ext uri="{FF2B5EF4-FFF2-40B4-BE49-F238E27FC236}">
                <a16:creationId xmlns:a16="http://schemas.microsoft.com/office/drawing/2014/main" id="{71841D63-6594-3636-4C82-399F0EF0C637}"/>
              </a:ext>
            </a:extLst>
          </p:cNvPr>
          <p:cNvSpPr>
            <a:spLocks noGrp="1"/>
          </p:cNvSpPr>
          <p:nvPr>
            <p:ph idx="1"/>
          </p:nvPr>
        </p:nvSpPr>
        <p:spPr/>
        <p:txBody>
          <a:bodyPr>
            <a:normAutofit fontScale="92500" lnSpcReduction="10000"/>
          </a:bodyPr>
          <a:lstStyle/>
          <a:p>
            <a:pPr marL="0" indent="0">
              <a:buNone/>
            </a:pPr>
            <a:r>
              <a:rPr lang="en-US" dirty="0"/>
              <a:t>Trading Desk purchases government securities, such as Treasury bonds, and Fed deposits funds into the bank accounts of the sellers.</a:t>
            </a:r>
          </a:p>
          <a:p>
            <a:pPr marL="0" indent="0">
              <a:buNone/>
            </a:pPr>
            <a:endParaRPr lang="en-US" dirty="0"/>
          </a:p>
          <a:p>
            <a:pPr marL="0" indent="0">
              <a:buNone/>
            </a:pPr>
            <a:r>
              <a:rPr lang="en-US" dirty="0"/>
              <a:t>That payment becomes part of the reserve balances that commercial banks hold at the Fed; this increases the amount of funds that banks have available to lend.</a:t>
            </a:r>
          </a:p>
          <a:p>
            <a:pPr marL="0" indent="0">
              <a:buNone/>
            </a:pPr>
            <a:endParaRPr lang="en-US" dirty="0"/>
          </a:p>
          <a:p>
            <a:pPr marL="0" indent="0">
              <a:buNone/>
            </a:pPr>
            <a:r>
              <a:rPr lang="en-US" dirty="0"/>
              <a:t>This injection of reserves into the banking system puts downward pressure on the federal funds rate, which then puts downward pressure on other interest rates</a:t>
            </a:r>
          </a:p>
          <a:p>
            <a:pPr marL="0" indent="0">
              <a:buNone/>
            </a:pPr>
            <a:endParaRPr lang="en-US" dirty="0"/>
          </a:p>
        </p:txBody>
      </p:sp>
    </p:spTree>
    <p:extLst>
      <p:ext uri="{BB962C8B-B14F-4D97-AF65-F5344CB8AC3E}">
        <p14:creationId xmlns:p14="http://schemas.microsoft.com/office/powerpoint/2010/main" val="204802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D99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D99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D99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0AB007FD-C202-B46B-FDCD-D84244AE8977}"/>
              </a:ext>
            </a:extLst>
          </p:cNvPr>
          <p:cNvSpPr>
            <a:spLocks noGrp="1"/>
          </p:cNvSpPr>
          <p:nvPr>
            <p:ph idx="1"/>
          </p:nvPr>
        </p:nvSpPr>
        <p:spPr>
          <a:xfrm>
            <a:off x="924426" y="3882188"/>
            <a:ext cx="10343147" cy="1133581"/>
          </a:xfrm>
        </p:spPr>
        <p:txBody>
          <a:bodyPr anchor="t">
            <a:noAutofit/>
          </a:bodyPr>
          <a:lstStyle/>
          <a:p>
            <a:pPr marL="0" indent="0" algn="ctr">
              <a:lnSpc>
                <a:spcPct val="200000"/>
              </a:lnSpc>
              <a:buNone/>
            </a:pPr>
            <a:r>
              <a:rPr lang="en-US" sz="4000" dirty="0"/>
              <a:t>So what does determine interest rates? </a:t>
            </a:r>
          </a:p>
        </p:txBody>
      </p:sp>
      <p:pic>
        <p:nvPicPr>
          <p:cNvPr id="4" name="Graphic 3" descr="Mortgage outline">
            <a:extLst>
              <a:ext uri="{FF2B5EF4-FFF2-40B4-BE49-F238E27FC236}">
                <a16:creationId xmlns:a16="http://schemas.microsoft.com/office/drawing/2014/main" id="{327691F4-66DB-6FFD-B4A4-B160FF6902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6009" y="1266449"/>
            <a:ext cx="3039979" cy="3039979"/>
          </a:xfrm>
          <a:prstGeom prst="rect">
            <a:avLst/>
          </a:prstGeom>
        </p:spPr>
      </p:pic>
      <p:sp>
        <p:nvSpPr>
          <p:cNvPr id="2" name="Content Placeholder 12">
            <a:extLst>
              <a:ext uri="{FF2B5EF4-FFF2-40B4-BE49-F238E27FC236}">
                <a16:creationId xmlns:a16="http://schemas.microsoft.com/office/drawing/2014/main" id="{852C70AE-D7D8-F8A9-1596-96FCA2A97901}"/>
              </a:ext>
            </a:extLst>
          </p:cNvPr>
          <p:cNvSpPr txBox="1">
            <a:spLocks/>
          </p:cNvSpPr>
          <p:nvPr/>
        </p:nvSpPr>
        <p:spPr>
          <a:xfrm>
            <a:off x="924426" y="5015769"/>
            <a:ext cx="10343147" cy="113358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en-US" sz="4000" dirty="0">
                <a:solidFill>
                  <a:schemeClr val="accent2"/>
                </a:solidFill>
              </a:rPr>
              <a:t>And how do they affect GDP? </a:t>
            </a:r>
          </a:p>
        </p:txBody>
      </p:sp>
    </p:spTree>
    <p:extLst>
      <p:ext uri="{BB962C8B-B14F-4D97-AF65-F5344CB8AC3E}">
        <p14:creationId xmlns:p14="http://schemas.microsoft.com/office/powerpoint/2010/main" val="345549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A70A5-544A-A3E3-C208-326358F8AC20}"/>
              </a:ext>
            </a:extLst>
          </p:cNvPr>
          <p:cNvSpPr>
            <a:spLocks noGrp="1"/>
          </p:cNvSpPr>
          <p:nvPr>
            <p:ph type="title"/>
          </p:nvPr>
        </p:nvSpPr>
        <p:spPr/>
        <p:txBody>
          <a:bodyPr/>
          <a:lstStyle/>
          <a:p>
            <a:r>
              <a:rPr lang="en-US" b="1" dirty="0"/>
              <a:t>Prior to 2008: Contractionary Policy</a:t>
            </a:r>
          </a:p>
        </p:txBody>
      </p:sp>
      <p:sp>
        <p:nvSpPr>
          <p:cNvPr id="3" name="Content Placeholder 2">
            <a:extLst>
              <a:ext uri="{FF2B5EF4-FFF2-40B4-BE49-F238E27FC236}">
                <a16:creationId xmlns:a16="http://schemas.microsoft.com/office/drawing/2014/main" id="{71841D63-6594-3636-4C82-399F0EF0C637}"/>
              </a:ext>
            </a:extLst>
          </p:cNvPr>
          <p:cNvSpPr>
            <a:spLocks noGrp="1"/>
          </p:cNvSpPr>
          <p:nvPr>
            <p:ph idx="1"/>
          </p:nvPr>
        </p:nvSpPr>
        <p:spPr/>
        <p:txBody>
          <a:bodyPr>
            <a:normAutofit/>
          </a:bodyPr>
          <a:lstStyle/>
          <a:p>
            <a:pPr marL="0" indent="0">
              <a:buNone/>
            </a:pPr>
            <a:r>
              <a:rPr lang="en-US" dirty="0"/>
              <a:t>Trading desk sells some of the government securities it holds, buyers pay from their bank accounts. This shrinks the funds that banks have available to lend.</a:t>
            </a:r>
          </a:p>
          <a:p>
            <a:pPr marL="0" indent="0">
              <a:buNone/>
            </a:pPr>
            <a:endParaRPr lang="en-US" dirty="0"/>
          </a:p>
          <a:p>
            <a:pPr marL="0" indent="0">
              <a:buNone/>
            </a:pPr>
            <a:r>
              <a:rPr lang="en-US" dirty="0"/>
              <a:t>That creates upward pressure on the federal funds rate, since banks have fewer reserves available to lend and will charge more to lend them.</a:t>
            </a:r>
          </a:p>
          <a:p>
            <a:pPr marL="0" indent="0">
              <a:buNone/>
            </a:pPr>
            <a:endParaRPr lang="en-US" dirty="0"/>
          </a:p>
          <a:p>
            <a:pPr marL="0" indent="0">
              <a:buNone/>
            </a:pPr>
            <a:r>
              <a:rPr lang="en-US" dirty="0"/>
              <a:t>As the federal funds rate increases, so do other rates. </a:t>
            </a:r>
          </a:p>
        </p:txBody>
      </p:sp>
    </p:spTree>
    <p:extLst>
      <p:ext uri="{BB962C8B-B14F-4D97-AF65-F5344CB8AC3E}">
        <p14:creationId xmlns:p14="http://schemas.microsoft.com/office/powerpoint/2010/main" val="375428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D99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D99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D99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FED69C2-56A8-3C30-13F2-EF5C31058154}"/>
              </a:ext>
            </a:extLst>
          </p:cNvPr>
          <p:cNvSpPr txBox="1">
            <a:spLocks/>
          </p:cNvSpPr>
          <p:nvPr/>
        </p:nvSpPr>
        <p:spPr>
          <a:xfrm>
            <a:off x="838200" y="1930399"/>
            <a:ext cx="10515600" cy="3230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The global financial crisis was so severe that the federal reserve pumped enough reserves to drive the Federal Funds rate to zero… and then some.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 are now in an “ample reserves” scenario so traditional policy won’t work</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fact, there are no longer any reserve requirements</a:t>
            </a:r>
          </a:p>
        </p:txBody>
      </p:sp>
    </p:spTree>
    <p:extLst>
      <p:ext uri="{BB962C8B-B14F-4D97-AF65-F5344CB8AC3E}">
        <p14:creationId xmlns:p14="http://schemas.microsoft.com/office/powerpoint/2010/main" val="41148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D99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B394-392B-1547-81EE-67CFF79D06FA}"/>
              </a:ext>
            </a:extLst>
          </p:cNvPr>
          <p:cNvSpPr>
            <a:spLocks noGrp="1"/>
          </p:cNvSpPr>
          <p:nvPr>
            <p:ph type="title"/>
          </p:nvPr>
        </p:nvSpPr>
        <p:spPr/>
        <p:txBody>
          <a:bodyPr/>
          <a:lstStyle/>
          <a:p>
            <a:r>
              <a:rPr lang="en-US" b="1" dirty="0"/>
              <a:t>Two Key Tools</a:t>
            </a:r>
          </a:p>
        </p:txBody>
      </p:sp>
      <p:sp>
        <p:nvSpPr>
          <p:cNvPr id="3" name="Content Placeholder 2">
            <a:extLst>
              <a:ext uri="{FF2B5EF4-FFF2-40B4-BE49-F238E27FC236}">
                <a16:creationId xmlns:a16="http://schemas.microsoft.com/office/drawing/2014/main" id="{07FF781B-1277-AA06-2DCF-ECA36E6644B7}"/>
              </a:ext>
            </a:extLst>
          </p:cNvPr>
          <p:cNvSpPr>
            <a:spLocks noGrp="1"/>
          </p:cNvSpPr>
          <p:nvPr>
            <p:ph idx="1"/>
          </p:nvPr>
        </p:nvSpPr>
        <p:spPr/>
        <p:txBody>
          <a:bodyPr/>
          <a:lstStyle/>
          <a:p>
            <a:pPr marL="0" indent="0">
              <a:buNone/>
            </a:pPr>
            <a:r>
              <a:rPr lang="en-US" dirty="0"/>
              <a:t>Overnight Reverse Repurchase Agreement: </a:t>
            </a:r>
          </a:p>
          <a:p>
            <a:pPr marL="0" indent="0">
              <a:buNone/>
            </a:pPr>
            <a:r>
              <a:rPr lang="en-US" dirty="0"/>
              <a:t>	the Desk sells securities to a counterparty subject to an 	agreement to repurchase the securities at a later date</a:t>
            </a:r>
          </a:p>
          <a:p>
            <a:pPr marL="0" indent="0">
              <a:buNone/>
            </a:pPr>
            <a:endParaRPr lang="en-US" dirty="0"/>
          </a:p>
          <a:p>
            <a:pPr marL="0" indent="0">
              <a:buNone/>
            </a:pPr>
            <a:endParaRPr lang="en-US" dirty="0"/>
          </a:p>
          <a:p>
            <a:pPr marL="0" indent="0">
              <a:buNone/>
            </a:pPr>
            <a:r>
              <a:rPr lang="en-US" dirty="0"/>
              <a:t>Interest on Reserve Balances</a:t>
            </a:r>
          </a:p>
          <a:p>
            <a:pPr marL="0" indent="0">
              <a:buNone/>
            </a:pPr>
            <a:r>
              <a:rPr lang="en-US" dirty="0"/>
              <a:t>	The Fed pays interest on reserve balances</a:t>
            </a:r>
          </a:p>
        </p:txBody>
      </p:sp>
    </p:spTree>
    <p:extLst>
      <p:ext uri="{BB962C8B-B14F-4D97-AF65-F5344CB8AC3E}">
        <p14:creationId xmlns:p14="http://schemas.microsoft.com/office/powerpoint/2010/main" val="160570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3143C80E-D796-8CA4-FFA0-C5378FBB9C7D}"/>
              </a:ext>
            </a:extLst>
          </p:cNvPr>
          <p:cNvPicPr>
            <a:picLocks noChangeAspect="1"/>
          </p:cNvPicPr>
          <p:nvPr/>
        </p:nvPicPr>
        <p:blipFill>
          <a:blip r:embed="rId2"/>
          <a:stretch>
            <a:fillRect/>
          </a:stretch>
        </p:blipFill>
        <p:spPr>
          <a:xfrm>
            <a:off x="2540000" y="6350"/>
            <a:ext cx="7112000" cy="6845300"/>
          </a:xfrm>
          <a:prstGeom prst="rect">
            <a:avLst/>
          </a:prstGeom>
        </p:spPr>
      </p:pic>
    </p:spTree>
    <p:extLst>
      <p:ext uri="{BB962C8B-B14F-4D97-AF65-F5344CB8AC3E}">
        <p14:creationId xmlns:p14="http://schemas.microsoft.com/office/powerpoint/2010/main" val="2511750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B394-392B-1547-81EE-67CFF79D06FA}"/>
              </a:ext>
            </a:extLst>
          </p:cNvPr>
          <p:cNvSpPr>
            <a:spLocks noGrp="1"/>
          </p:cNvSpPr>
          <p:nvPr>
            <p:ph type="title"/>
          </p:nvPr>
        </p:nvSpPr>
        <p:spPr/>
        <p:txBody>
          <a:bodyPr/>
          <a:lstStyle/>
          <a:p>
            <a:r>
              <a:rPr lang="en-US" b="1" dirty="0"/>
              <a:t>The Ripple Effect</a:t>
            </a:r>
          </a:p>
        </p:txBody>
      </p:sp>
      <p:sp>
        <p:nvSpPr>
          <p:cNvPr id="3" name="Content Placeholder 2">
            <a:extLst>
              <a:ext uri="{FF2B5EF4-FFF2-40B4-BE49-F238E27FC236}">
                <a16:creationId xmlns:a16="http://schemas.microsoft.com/office/drawing/2014/main" id="{07FF781B-1277-AA06-2DCF-ECA36E6644B7}"/>
              </a:ext>
            </a:extLst>
          </p:cNvPr>
          <p:cNvSpPr>
            <a:spLocks noGrp="1"/>
          </p:cNvSpPr>
          <p:nvPr>
            <p:ph idx="1"/>
          </p:nvPr>
        </p:nvSpPr>
        <p:spPr/>
        <p:txBody>
          <a:bodyPr/>
          <a:lstStyle/>
          <a:p>
            <a:pPr marL="0" indent="0" algn="ctr">
              <a:spcAft>
                <a:spcPts val="2400"/>
              </a:spcAft>
              <a:buNone/>
            </a:pPr>
            <a:r>
              <a:rPr lang="en-US" dirty="0"/>
              <a:t>A change in the federal funds rate percolates through to other interest rates.</a:t>
            </a:r>
          </a:p>
          <a:p>
            <a:pPr marL="0" indent="0" algn="ctr">
              <a:spcAft>
                <a:spcPts val="2400"/>
              </a:spcAft>
              <a:buNone/>
            </a:pPr>
            <a:r>
              <a:rPr lang="en-US" dirty="0"/>
              <a:t>Interest rates change the value of consuming today versus tomorrow.</a:t>
            </a:r>
          </a:p>
          <a:p>
            <a:pPr marL="0" indent="0" algn="ctr">
              <a:spcAft>
                <a:spcPts val="2400"/>
              </a:spcAft>
              <a:buNone/>
            </a:pPr>
            <a:r>
              <a:rPr lang="en-US" dirty="0"/>
              <a:t>Interest rates change the value of the U.S. dollar.</a:t>
            </a:r>
          </a:p>
        </p:txBody>
      </p:sp>
    </p:spTree>
    <p:extLst>
      <p:ext uri="{BB962C8B-B14F-4D97-AF65-F5344CB8AC3E}">
        <p14:creationId xmlns:p14="http://schemas.microsoft.com/office/powerpoint/2010/main" val="3756071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B394-392B-1547-81EE-67CFF79D06FA}"/>
              </a:ext>
            </a:extLst>
          </p:cNvPr>
          <p:cNvSpPr>
            <a:spLocks noGrp="1"/>
          </p:cNvSpPr>
          <p:nvPr>
            <p:ph type="title"/>
          </p:nvPr>
        </p:nvSpPr>
        <p:spPr/>
        <p:txBody>
          <a:bodyPr/>
          <a:lstStyle/>
          <a:p>
            <a:r>
              <a:rPr lang="en-US" b="1" dirty="0"/>
              <a:t>The Ripple Effect</a:t>
            </a:r>
          </a:p>
        </p:txBody>
      </p:sp>
      <p:sp>
        <p:nvSpPr>
          <p:cNvPr id="3" name="Content Placeholder 2">
            <a:extLst>
              <a:ext uri="{FF2B5EF4-FFF2-40B4-BE49-F238E27FC236}">
                <a16:creationId xmlns:a16="http://schemas.microsoft.com/office/drawing/2014/main" id="{07FF781B-1277-AA06-2DCF-ECA36E6644B7}"/>
              </a:ext>
            </a:extLst>
          </p:cNvPr>
          <p:cNvSpPr>
            <a:spLocks noGrp="1"/>
          </p:cNvSpPr>
          <p:nvPr>
            <p:ph idx="1"/>
          </p:nvPr>
        </p:nvSpPr>
        <p:spPr/>
        <p:txBody>
          <a:bodyPr/>
          <a:lstStyle/>
          <a:p>
            <a:pPr marL="0" indent="0" algn="ctr">
              <a:spcAft>
                <a:spcPts val="2400"/>
              </a:spcAft>
              <a:buNone/>
            </a:pPr>
            <a:r>
              <a:rPr lang="en-US" dirty="0"/>
              <a:t>A change in the federal funds rate percolates through to other interest rates.</a:t>
            </a:r>
          </a:p>
          <a:p>
            <a:pPr marL="0" indent="0" algn="ctr">
              <a:spcAft>
                <a:spcPts val="2400"/>
              </a:spcAft>
              <a:buNone/>
            </a:pPr>
            <a:r>
              <a:rPr lang="en-US" dirty="0"/>
              <a:t>Interest rates change the value of consuming today versus tomorrow.</a:t>
            </a:r>
          </a:p>
          <a:p>
            <a:pPr marL="0" indent="0" algn="ctr">
              <a:spcAft>
                <a:spcPts val="2400"/>
              </a:spcAft>
              <a:buNone/>
            </a:pPr>
            <a:r>
              <a:rPr lang="en-US" dirty="0"/>
              <a:t>Interest rates change the value of the U.S. dollar.</a:t>
            </a:r>
          </a:p>
        </p:txBody>
      </p:sp>
    </p:spTree>
    <p:extLst>
      <p:ext uri="{BB962C8B-B14F-4D97-AF65-F5344CB8AC3E}">
        <p14:creationId xmlns:p14="http://schemas.microsoft.com/office/powerpoint/2010/main" val="767603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54EE57BC-3957-5509-E7B6-4D4A1DFFA0B0}"/>
              </a:ext>
            </a:extLst>
          </p:cNvPr>
          <p:cNvGraphicFramePr/>
          <p:nvPr>
            <p:extLst>
              <p:ext uri="{D42A27DB-BD31-4B8C-83A1-F6EECF244321}">
                <p14:modId xmlns:p14="http://schemas.microsoft.com/office/powerpoint/2010/main" val="2483802281"/>
              </p:ext>
            </p:extLst>
          </p:nvPr>
        </p:nvGraphicFramePr>
        <p:xfrm>
          <a:off x="731520" y="0"/>
          <a:ext cx="1111910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1443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54EE57BC-3957-5509-E7B6-4D4A1DFFA0B0}"/>
              </a:ext>
            </a:extLst>
          </p:cNvPr>
          <p:cNvGraphicFramePr/>
          <p:nvPr/>
        </p:nvGraphicFramePr>
        <p:xfrm>
          <a:off x="731520" y="0"/>
          <a:ext cx="1111910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02834B38-F1E3-C854-A934-E0B34D6DD612}"/>
              </a:ext>
            </a:extLst>
          </p:cNvPr>
          <p:cNvSpPr txBox="1"/>
          <p:nvPr/>
        </p:nvSpPr>
        <p:spPr>
          <a:xfrm>
            <a:off x="731520" y="4331821"/>
            <a:ext cx="11119104" cy="2308324"/>
          </a:xfrm>
          <a:prstGeom prst="rect">
            <a:avLst/>
          </a:prstGeom>
          <a:noFill/>
        </p:spPr>
        <p:txBody>
          <a:bodyPr wrap="square">
            <a:spAutoFit/>
          </a:bodyPr>
          <a:lstStyle/>
          <a:p>
            <a:r>
              <a:rPr lang="en-US" sz="2400" b="0" i="0" dirty="0">
                <a:solidFill>
                  <a:srgbClr val="333333"/>
                </a:solidFill>
                <a:effectLst/>
                <a:latin typeface="+mj-lt"/>
              </a:rPr>
              <a:t>“The Fed’s current </a:t>
            </a:r>
            <a:r>
              <a:rPr lang="en-US" sz="2400" b="0" i="0" u="none" strike="noStrike" dirty="0">
                <a:solidFill>
                  <a:srgbClr val="333333"/>
                </a:solidFill>
                <a:effectLst/>
                <a:latin typeface="+mj-lt"/>
                <a:hlinkClick r:id="rId7"/>
              </a:rPr>
              <a:t>plan</a:t>
            </a:r>
            <a:r>
              <a:rPr lang="en-US" sz="2400" b="0" i="0" dirty="0">
                <a:solidFill>
                  <a:srgbClr val="333333"/>
                </a:solidFill>
                <a:effectLst/>
                <a:latin typeface="+mj-lt"/>
              </a:rPr>
              <a:t> is to increase unemployment by 1 percent over the next year, throwing 1.6 million people out of work. </a:t>
            </a:r>
          </a:p>
          <a:p>
            <a:endParaRPr lang="en-US" sz="2400" dirty="0">
              <a:solidFill>
                <a:srgbClr val="333333"/>
              </a:solidFill>
              <a:latin typeface="+mj-lt"/>
            </a:endParaRPr>
          </a:p>
          <a:p>
            <a:r>
              <a:rPr lang="en-US" sz="2400" b="0" i="0" dirty="0">
                <a:solidFill>
                  <a:srgbClr val="333333"/>
                </a:solidFill>
                <a:effectLst/>
                <a:latin typeface="+mj-lt"/>
              </a:rPr>
              <a:t>If the link between labor market conditions and prices is not as tight as they think, that’s a lot of suffering being inflicted for no reason</a:t>
            </a:r>
            <a:r>
              <a:rPr lang="en-US" sz="2400" dirty="0">
                <a:solidFill>
                  <a:srgbClr val="333333"/>
                </a:solidFill>
                <a:latin typeface="+mj-lt"/>
              </a:rPr>
              <a:t>..” </a:t>
            </a:r>
          </a:p>
          <a:p>
            <a:r>
              <a:rPr lang="en-US" sz="2400" dirty="0">
                <a:solidFill>
                  <a:srgbClr val="333333"/>
                </a:solidFill>
                <a:latin typeface="+mj-lt"/>
              </a:rPr>
              <a:t>– Mason (2023)</a:t>
            </a:r>
            <a:endParaRPr lang="en-US" sz="2400" dirty="0">
              <a:latin typeface="+mj-lt"/>
            </a:endParaRPr>
          </a:p>
        </p:txBody>
      </p:sp>
    </p:spTree>
    <p:extLst>
      <p:ext uri="{BB962C8B-B14F-4D97-AF65-F5344CB8AC3E}">
        <p14:creationId xmlns:p14="http://schemas.microsoft.com/office/powerpoint/2010/main" val="3616441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1CC41-58A5-9566-AF70-78506B481730}"/>
              </a:ext>
            </a:extLst>
          </p:cNvPr>
          <p:cNvSpPr>
            <a:spLocks noGrp="1"/>
          </p:cNvSpPr>
          <p:nvPr>
            <p:ph type="ctrTitle"/>
          </p:nvPr>
        </p:nvSpPr>
        <p:spPr>
          <a:xfrm>
            <a:off x="0" y="211317"/>
            <a:ext cx="11571316" cy="1313411"/>
          </a:xfrm>
          <a:solidFill>
            <a:schemeClr val="bg1"/>
          </a:solidFill>
        </p:spPr>
        <p:txBody>
          <a:bodyPr>
            <a:normAutofit/>
          </a:bodyPr>
          <a:lstStyle/>
          <a:p>
            <a:pPr algn="l"/>
            <a:r>
              <a:rPr lang="en-US" sz="6600" b="1" spc="300" dirty="0">
                <a:solidFill>
                  <a:srgbClr val="77A3A3"/>
                </a:solidFill>
                <a:latin typeface="Century Gothic" panose="020B0502020202020204" pitchFamily="34" charset="0"/>
              </a:rPr>
              <a:t>Additional Interest Rates</a:t>
            </a:r>
          </a:p>
        </p:txBody>
      </p:sp>
      <p:sp>
        <p:nvSpPr>
          <p:cNvPr id="3" name="Rectangle 2">
            <a:extLst>
              <a:ext uri="{FF2B5EF4-FFF2-40B4-BE49-F238E27FC236}">
                <a16:creationId xmlns:a16="http://schemas.microsoft.com/office/drawing/2014/main" id="{2074C73E-A203-3BCB-0658-AB094B21BF72}"/>
              </a:ext>
            </a:extLst>
          </p:cNvPr>
          <p:cNvSpPr/>
          <p:nvPr/>
        </p:nvSpPr>
        <p:spPr>
          <a:xfrm>
            <a:off x="0" y="2510444"/>
            <a:ext cx="12192000" cy="4347556"/>
          </a:xfrm>
          <a:prstGeom prst="rect">
            <a:avLst/>
          </a:prstGeom>
          <a:solidFill>
            <a:srgbClr val="77A3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F7E46AB-1715-6BC2-0CD5-5D84F0D929B6}"/>
              </a:ext>
            </a:extLst>
          </p:cNvPr>
          <p:cNvSpPr txBox="1"/>
          <p:nvPr/>
        </p:nvSpPr>
        <p:spPr>
          <a:xfrm>
            <a:off x="5426046" y="826410"/>
            <a:ext cx="8429105" cy="7017306"/>
          </a:xfrm>
          <a:prstGeom prst="rect">
            <a:avLst/>
          </a:prstGeom>
          <a:noFill/>
        </p:spPr>
        <p:txBody>
          <a:bodyPr wrap="square" rtlCol="0">
            <a:spAutoFit/>
          </a:bodyPr>
          <a:lstStyle/>
          <a:p>
            <a:r>
              <a:rPr lang="en-US" sz="45000" b="1" dirty="0">
                <a:solidFill>
                  <a:schemeClr val="bg1"/>
                </a:solidFill>
                <a:latin typeface="Lato" panose="020F0502020204030203" pitchFamily="34" charset="0"/>
                <a:ea typeface="Lato" panose="020F0502020204030203" pitchFamily="34" charset="0"/>
                <a:cs typeface="Lato" panose="020F0502020204030203" pitchFamily="34" charset="0"/>
              </a:rPr>
              <a:t>03</a:t>
            </a:r>
          </a:p>
        </p:txBody>
      </p:sp>
    </p:spTree>
    <p:extLst>
      <p:ext uri="{BB962C8B-B14F-4D97-AF65-F5344CB8AC3E}">
        <p14:creationId xmlns:p14="http://schemas.microsoft.com/office/powerpoint/2010/main" val="640620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B394-392B-1547-81EE-67CFF79D06FA}"/>
              </a:ext>
            </a:extLst>
          </p:cNvPr>
          <p:cNvSpPr>
            <a:spLocks noGrp="1"/>
          </p:cNvSpPr>
          <p:nvPr>
            <p:ph type="title"/>
          </p:nvPr>
        </p:nvSpPr>
        <p:spPr/>
        <p:txBody>
          <a:bodyPr/>
          <a:lstStyle/>
          <a:p>
            <a:r>
              <a:rPr lang="en-US" b="1" dirty="0"/>
              <a:t>Beyond the Fed</a:t>
            </a:r>
          </a:p>
        </p:txBody>
      </p:sp>
      <p:sp>
        <p:nvSpPr>
          <p:cNvPr id="3" name="Content Placeholder 2">
            <a:extLst>
              <a:ext uri="{FF2B5EF4-FFF2-40B4-BE49-F238E27FC236}">
                <a16:creationId xmlns:a16="http://schemas.microsoft.com/office/drawing/2014/main" id="{07FF781B-1277-AA06-2DCF-ECA36E6644B7}"/>
              </a:ext>
            </a:extLst>
          </p:cNvPr>
          <p:cNvSpPr>
            <a:spLocks noGrp="1"/>
          </p:cNvSpPr>
          <p:nvPr>
            <p:ph idx="1"/>
          </p:nvPr>
        </p:nvSpPr>
        <p:spPr/>
        <p:txBody>
          <a:bodyPr/>
          <a:lstStyle/>
          <a:p>
            <a:pPr marL="0" indent="0">
              <a:buNone/>
            </a:pPr>
            <a:r>
              <a:rPr lang="en-US" dirty="0"/>
              <a:t>Beyond the key interest rates the Fed determines… how are interest rates set? </a:t>
            </a:r>
          </a:p>
          <a:p>
            <a:pPr marL="0" indent="0">
              <a:buNone/>
            </a:pPr>
            <a:endParaRPr lang="en-US" dirty="0"/>
          </a:p>
          <a:p>
            <a:pPr marL="0" indent="0">
              <a:buNone/>
            </a:pPr>
            <a:r>
              <a:rPr lang="en-US" dirty="0"/>
              <a:t>This requires a little primer on risk premia</a:t>
            </a:r>
          </a:p>
        </p:txBody>
      </p:sp>
    </p:spTree>
    <p:extLst>
      <p:ext uri="{BB962C8B-B14F-4D97-AF65-F5344CB8AC3E}">
        <p14:creationId xmlns:p14="http://schemas.microsoft.com/office/powerpoint/2010/main" val="1112632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1CC41-58A5-9566-AF70-78506B481730}"/>
              </a:ext>
            </a:extLst>
          </p:cNvPr>
          <p:cNvSpPr>
            <a:spLocks noGrp="1"/>
          </p:cNvSpPr>
          <p:nvPr>
            <p:ph type="ctrTitle"/>
          </p:nvPr>
        </p:nvSpPr>
        <p:spPr>
          <a:xfrm>
            <a:off x="0" y="211317"/>
            <a:ext cx="11571316" cy="1313411"/>
          </a:xfrm>
          <a:solidFill>
            <a:schemeClr val="bg1"/>
          </a:solidFill>
        </p:spPr>
        <p:txBody>
          <a:bodyPr>
            <a:normAutofit/>
          </a:bodyPr>
          <a:lstStyle/>
          <a:p>
            <a:pPr algn="l"/>
            <a:r>
              <a:rPr lang="en-US" sz="6600" b="1" spc="300" dirty="0">
                <a:solidFill>
                  <a:srgbClr val="A1BCBC"/>
                </a:solidFill>
                <a:latin typeface="Century Gothic" panose="020B0502020202020204" pitchFamily="34" charset="0"/>
              </a:rPr>
              <a:t>Central Banking</a:t>
            </a:r>
          </a:p>
        </p:txBody>
      </p:sp>
      <p:sp>
        <p:nvSpPr>
          <p:cNvPr id="3" name="Rectangle 2">
            <a:extLst>
              <a:ext uri="{FF2B5EF4-FFF2-40B4-BE49-F238E27FC236}">
                <a16:creationId xmlns:a16="http://schemas.microsoft.com/office/drawing/2014/main" id="{2074C73E-A203-3BCB-0658-AB094B21BF72}"/>
              </a:ext>
            </a:extLst>
          </p:cNvPr>
          <p:cNvSpPr/>
          <p:nvPr/>
        </p:nvSpPr>
        <p:spPr>
          <a:xfrm>
            <a:off x="0" y="2510444"/>
            <a:ext cx="12192000" cy="4347556"/>
          </a:xfrm>
          <a:prstGeom prst="rect">
            <a:avLst/>
          </a:prstGeom>
          <a:solidFill>
            <a:srgbClr val="A1BC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F7E46AB-1715-6BC2-0CD5-5D84F0D929B6}"/>
              </a:ext>
            </a:extLst>
          </p:cNvPr>
          <p:cNvSpPr txBox="1"/>
          <p:nvPr/>
        </p:nvSpPr>
        <p:spPr>
          <a:xfrm>
            <a:off x="5426046" y="826410"/>
            <a:ext cx="8429105" cy="7017306"/>
          </a:xfrm>
          <a:prstGeom prst="rect">
            <a:avLst/>
          </a:prstGeom>
          <a:noFill/>
        </p:spPr>
        <p:txBody>
          <a:bodyPr wrap="square" rtlCol="0">
            <a:spAutoFit/>
          </a:bodyPr>
          <a:lstStyle/>
          <a:p>
            <a:r>
              <a:rPr lang="en-US" sz="45000" b="1" dirty="0">
                <a:solidFill>
                  <a:schemeClr val="bg1"/>
                </a:solidFill>
                <a:latin typeface="Lato" panose="020F0502020204030203" pitchFamily="34" charset="0"/>
                <a:ea typeface="Lato" panose="020F0502020204030203" pitchFamily="34" charset="0"/>
                <a:cs typeface="Lato" panose="020F0502020204030203" pitchFamily="34" charset="0"/>
              </a:rPr>
              <a:t>01</a:t>
            </a:r>
          </a:p>
        </p:txBody>
      </p:sp>
    </p:spTree>
    <p:extLst>
      <p:ext uri="{BB962C8B-B14F-4D97-AF65-F5344CB8AC3E}">
        <p14:creationId xmlns:p14="http://schemas.microsoft.com/office/powerpoint/2010/main" val="1974583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B394-392B-1547-81EE-67CFF79D06FA}"/>
              </a:ext>
            </a:extLst>
          </p:cNvPr>
          <p:cNvSpPr>
            <a:spLocks noGrp="1"/>
          </p:cNvSpPr>
          <p:nvPr>
            <p:ph type="title"/>
          </p:nvPr>
        </p:nvSpPr>
        <p:spPr/>
        <p:txBody>
          <a:bodyPr/>
          <a:lstStyle/>
          <a:p>
            <a:r>
              <a:rPr lang="en-US" b="1" dirty="0"/>
              <a:t>Risk Premia</a:t>
            </a:r>
          </a:p>
        </p:txBody>
      </p:sp>
      <p:sp>
        <p:nvSpPr>
          <p:cNvPr id="3" name="Content Placeholder 2">
            <a:extLst>
              <a:ext uri="{FF2B5EF4-FFF2-40B4-BE49-F238E27FC236}">
                <a16:creationId xmlns:a16="http://schemas.microsoft.com/office/drawing/2014/main" id="{07FF781B-1277-AA06-2DCF-ECA36E6644B7}"/>
              </a:ext>
            </a:extLst>
          </p:cNvPr>
          <p:cNvSpPr>
            <a:spLocks noGrp="1"/>
          </p:cNvSpPr>
          <p:nvPr>
            <p:ph idx="1"/>
          </p:nvPr>
        </p:nvSpPr>
        <p:spPr/>
        <p:txBody>
          <a:bodyPr>
            <a:normAutofit fontScale="92500"/>
          </a:bodyPr>
          <a:lstStyle/>
          <a:p>
            <a:pPr marL="0" indent="0">
              <a:buNone/>
            </a:pPr>
            <a:r>
              <a:rPr lang="en-US" dirty="0"/>
              <a:t>The federal funds rate, set by the Fed, is effectively a risk-free short term interest rate</a:t>
            </a:r>
          </a:p>
          <a:p>
            <a:pPr marL="0" indent="0">
              <a:buNone/>
            </a:pPr>
            <a:endParaRPr lang="en-US" dirty="0"/>
          </a:p>
          <a:p>
            <a:pPr marL="0" indent="0" algn="ctr">
              <a:spcAft>
                <a:spcPts val="1800"/>
              </a:spcAft>
              <a:buNone/>
            </a:pPr>
            <a:r>
              <a:rPr lang="en-US" dirty="0"/>
              <a:t>Government bonds also serve as a risk free rate at longer maturities</a:t>
            </a:r>
          </a:p>
          <a:p>
            <a:pPr marL="0" indent="0" algn="ctr">
              <a:spcAft>
                <a:spcPts val="1800"/>
              </a:spcAft>
              <a:buNone/>
            </a:pPr>
            <a:r>
              <a:rPr lang="en-US" dirty="0"/>
              <a:t>The extra interest that lenders charge to account for the risk of loaning money is called a </a:t>
            </a:r>
            <a:r>
              <a:rPr lang="en-US" b="1" dirty="0">
                <a:solidFill>
                  <a:schemeClr val="tx1"/>
                </a:solidFill>
              </a:rPr>
              <a:t>risk premium</a:t>
            </a:r>
            <a:r>
              <a:rPr lang="en-US" dirty="0"/>
              <a:t>.</a:t>
            </a:r>
          </a:p>
          <a:p>
            <a:pPr marL="0" indent="0" algn="ctr">
              <a:spcAft>
                <a:spcPts val="1800"/>
              </a:spcAft>
              <a:buNone/>
            </a:pPr>
            <a:r>
              <a:rPr lang="en-US" b="1" dirty="0"/>
              <a:t>Borrower interest rate = Risk-free interest rate + Risk premium</a:t>
            </a:r>
          </a:p>
          <a:p>
            <a:pPr marL="0" indent="0">
              <a:buNone/>
            </a:pPr>
            <a:endParaRPr lang="en-US" dirty="0"/>
          </a:p>
        </p:txBody>
      </p:sp>
    </p:spTree>
    <p:extLst>
      <p:ext uri="{BB962C8B-B14F-4D97-AF65-F5344CB8AC3E}">
        <p14:creationId xmlns:p14="http://schemas.microsoft.com/office/powerpoint/2010/main" val="2158423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B394-392B-1547-81EE-67CFF79D06FA}"/>
              </a:ext>
            </a:extLst>
          </p:cNvPr>
          <p:cNvSpPr>
            <a:spLocks noGrp="1"/>
          </p:cNvSpPr>
          <p:nvPr>
            <p:ph type="title"/>
          </p:nvPr>
        </p:nvSpPr>
        <p:spPr/>
        <p:txBody>
          <a:bodyPr/>
          <a:lstStyle/>
          <a:p>
            <a:r>
              <a:rPr lang="en-US" b="1" dirty="0"/>
              <a:t>Evaluating Risk</a:t>
            </a:r>
          </a:p>
        </p:txBody>
      </p:sp>
      <p:sp>
        <p:nvSpPr>
          <p:cNvPr id="3" name="Content Placeholder 2">
            <a:extLst>
              <a:ext uri="{FF2B5EF4-FFF2-40B4-BE49-F238E27FC236}">
                <a16:creationId xmlns:a16="http://schemas.microsoft.com/office/drawing/2014/main" id="{07FF781B-1277-AA06-2DCF-ECA36E6644B7}"/>
              </a:ext>
            </a:extLst>
          </p:cNvPr>
          <p:cNvSpPr>
            <a:spLocks noGrp="1"/>
          </p:cNvSpPr>
          <p:nvPr>
            <p:ph idx="1"/>
          </p:nvPr>
        </p:nvSpPr>
        <p:spPr>
          <a:xfrm>
            <a:off x="838200" y="1825625"/>
            <a:ext cx="10515600" cy="4351338"/>
          </a:xfrm>
        </p:spPr>
        <p:txBody>
          <a:bodyPr/>
          <a:lstStyle/>
          <a:p>
            <a:pPr marL="0" indent="0">
              <a:buNone/>
            </a:pPr>
            <a:r>
              <a:rPr lang="en-US" sz="3600" dirty="0"/>
              <a:t>There are multiple types of risk associated with interest rates: </a:t>
            </a:r>
          </a:p>
          <a:p>
            <a:pPr marL="0" indent="0">
              <a:buNone/>
            </a:pPr>
            <a:endParaRPr lang="en-US" sz="3600" dirty="0"/>
          </a:p>
          <a:p>
            <a:pPr marL="971550" lvl="1" indent="-514350">
              <a:buSzPct val="100000"/>
              <a:buFont typeface="+mj-lt"/>
              <a:buAutoNum type="arabicPeriod"/>
            </a:pPr>
            <a:r>
              <a:rPr lang="en-US" sz="3600" dirty="0"/>
              <a:t>default risk.</a:t>
            </a:r>
          </a:p>
          <a:p>
            <a:pPr marL="971550" lvl="1" indent="-514350">
              <a:buSzPct val="100000"/>
              <a:buFont typeface="+mj-lt"/>
              <a:buAutoNum type="arabicPeriod"/>
            </a:pPr>
            <a:r>
              <a:rPr lang="en-US" sz="3600" dirty="0"/>
              <a:t>liquidity risk</a:t>
            </a:r>
          </a:p>
          <a:p>
            <a:pPr marL="971550" lvl="1" indent="-514350">
              <a:buSzPct val="100000"/>
              <a:buFont typeface="+mj-lt"/>
              <a:buAutoNum type="arabicPeriod"/>
            </a:pPr>
            <a:r>
              <a:rPr lang="en-US" sz="3600" dirty="0"/>
              <a:t>interest rate risk</a:t>
            </a:r>
          </a:p>
          <a:p>
            <a:pPr marL="971550" lvl="1" indent="-514350">
              <a:buSzPct val="100000"/>
              <a:buFont typeface="+mj-lt"/>
              <a:buAutoNum type="arabicPeriod"/>
            </a:pPr>
            <a:r>
              <a:rPr lang="en-US" sz="3600" dirty="0"/>
              <a:t>risk aversion of lenders</a:t>
            </a:r>
          </a:p>
          <a:p>
            <a:pPr marL="0" indent="0">
              <a:buNone/>
            </a:pPr>
            <a:endParaRPr lang="en-US" dirty="0"/>
          </a:p>
        </p:txBody>
      </p:sp>
    </p:spTree>
    <p:extLst>
      <p:ext uri="{BB962C8B-B14F-4D97-AF65-F5344CB8AC3E}">
        <p14:creationId xmlns:p14="http://schemas.microsoft.com/office/powerpoint/2010/main" val="3690107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B394-392B-1547-81EE-67CFF79D06FA}"/>
              </a:ext>
            </a:extLst>
          </p:cNvPr>
          <p:cNvSpPr>
            <a:spLocks noGrp="1"/>
          </p:cNvSpPr>
          <p:nvPr>
            <p:ph type="title"/>
          </p:nvPr>
        </p:nvSpPr>
        <p:spPr/>
        <p:txBody>
          <a:bodyPr/>
          <a:lstStyle/>
          <a:p>
            <a:r>
              <a:rPr lang="en-US" b="1" dirty="0"/>
              <a:t>Default Risk</a:t>
            </a:r>
          </a:p>
        </p:txBody>
      </p:sp>
      <p:sp>
        <p:nvSpPr>
          <p:cNvPr id="3" name="Content Placeholder 2">
            <a:extLst>
              <a:ext uri="{FF2B5EF4-FFF2-40B4-BE49-F238E27FC236}">
                <a16:creationId xmlns:a16="http://schemas.microsoft.com/office/drawing/2014/main" id="{07FF781B-1277-AA06-2DCF-ECA36E6644B7}"/>
              </a:ext>
            </a:extLst>
          </p:cNvPr>
          <p:cNvSpPr>
            <a:spLocks noGrp="1"/>
          </p:cNvSpPr>
          <p:nvPr>
            <p:ph idx="1"/>
          </p:nvPr>
        </p:nvSpPr>
        <p:spPr>
          <a:xfrm>
            <a:off x="838200" y="1825625"/>
            <a:ext cx="10515600" cy="4351338"/>
          </a:xfrm>
        </p:spPr>
        <p:txBody>
          <a:bodyPr/>
          <a:lstStyle/>
          <a:p>
            <a:pPr marL="0" indent="0" algn="ctr">
              <a:spcAft>
                <a:spcPts val="1800"/>
              </a:spcAft>
              <a:buNone/>
            </a:pPr>
            <a:r>
              <a:rPr lang="en-US" sz="3600" dirty="0"/>
              <a:t>The risk that your loan won’t be repaid is called </a:t>
            </a:r>
            <a:r>
              <a:rPr lang="en-US" sz="3600" b="1" dirty="0">
                <a:solidFill>
                  <a:schemeClr val="tx1"/>
                </a:solidFill>
              </a:rPr>
              <a:t>default risk</a:t>
            </a:r>
            <a:r>
              <a:rPr lang="en-US" sz="3600" dirty="0"/>
              <a:t>.</a:t>
            </a:r>
          </a:p>
          <a:p>
            <a:pPr marL="0" indent="0" algn="ctr">
              <a:spcAft>
                <a:spcPts val="1800"/>
              </a:spcAft>
              <a:buNone/>
            </a:pPr>
            <a:r>
              <a:rPr lang="en-US" sz="3600" dirty="0"/>
              <a:t>Companies are given credit ratings to help investors assess risk.</a:t>
            </a:r>
          </a:p>
          <a:p>
            <a:pPr marL="0" indent="0">
              <a:buNone/>
            </a:pPr>
            <a:endParaRPr lang="en-US" dirty="0"/>
          </a:p>
        </p:txBody>
      </p:sp>
    </p:spTree>
    <p:extLst>
      <p:ext uri="{BB962C8B-B14F-4D97-AF65-F5344CB8AC3E}">
        <p14:creationId xmlns:p14="http://schemas.microsoft.com/office/powerpoint/2010/main" val="1230333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B394-392B-1547-81EE-67CFF79D06FA}"/>
              </a:ext>
            </a:extLst>
          </p:cNvPr>
          <p:cNvSpPr>
            <a:spLocks noGrp="1"/>
          </p:cNvSpPr>
          <p:nvPr>
            <p:ph type="title"/>
          </p:nvPr>
        </p:nvSpPr>
        <p:spPr/>
        <p:txBody>
          <a:bodyPr/>
          <a:lstStyle/>
          <a:p>
            <a:r>
              <a:rPr lang="en-US" b="1" dirty="0"/>
              <a:t>Default Risk</a:t>
            </a:r>
          </a:p>
        </p:txBody>
      </p:sp>
      <p:pic>
        <p:nvPicPr>
          <p:cNvPr id="4" name="Picture Placeholder 3" descr="A bar graph shows the interest rates rise with default risk.&#10;The bar graph shows the increasing default risk, with the credit rating ranging from A A A or A A to C C C or worse, along the horizontal axis. The percentage of interest rate on corporate bonds according to each credit rating are as follows.&#10;A A A or A A: 2.7 percent&#10; A: 3.0 percent&#10; B B B: 3.6 percent&#10; B B: 4.4 percent&#10; B: 5.8 percent&#10; C C C or worse: 10.3 percent.">
            <a:extLst>
              <a:ext uri="{FF2B5EF4-FFF2-40B4-BE49-F238E27FC236}">
                <a16:creationId xmlns:a16="http://schemas.microsoft.com/office/drawing/2014/main" id="{7D10580D-3CE8-BCD3-7967-6E0698D35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9447" y="1690688"/>
            <a:ext cx="8113106" cy="4388452"/>
          </a:xfrm>
          <a:prstGeom prst="rect">
            <a:avLst/>
          </a:prstGeom>
        </p:spPr>
      </p:pic>
    </p:spTree>
    <p:extLst>
      <p:ext uri="{BB962C8B-B14F-4D97-AF65-F5344CB8AC3E}">
        <p14:creationId xmlns:p14="http://schemas.microsoft.com/office/powerpoint/2010/main" val="1825294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B394-392B-1547-81EE-67CFF79D06FA}"/>
              </a:ext>
            </a:extLst>
          </p:cNvPr>
          <p:cNvSpPr>
            <a:spLocks noGrp="1"/>
          </p:cNvSpPr>
          <p:nvPr>
            <p:ph type="title"/>
          </p:nvPr>
        </p:nvSpPr>
        <p:spPr/>
        <p:txBody>
          <a:bodyPr/>
          <a:lstStyle/>
          <a:p>
            <a:r>
              <a:rPr lang="en-US" b="1" dirty="0"/>
              <a:t>Liquidity Risk</a:t>
            </a:r>
          </a:p>
        </p:txBody>
      </p:sp>
      <p:sp>
        <p:nvSpPr>
          <p:cNvPr id="3" name="Content Placeholder 2">
            <a:extLst>
              <a:ext uri="{FF2B5EF4-FFF2-40B4-BE49-F238E27FC236}">
                <a16:creationId xmlns:a16="http://schemas.microsoft.com/office/drawing/2014/main" id="{AF984661-1E4E-705E-6BA5-B8E6B4F582B9}"/>
              </a:ext>
            </a:extLst>
          </p:cNvPr>
          <p:cNvSpPr>
            <a:spLocks noGrp="1"/>
          </p:cNvSpPr>
          <p:nvPr>
            <p:ph idx="1"/>
          </p:nvPr>
        </p:nvSpPr>
        <p:spPr>
          <a:xfrm>
            <a:off x="838200" y="1825625"/>
            <a:ext cx="10515600" cy="4351338"/>
          </a:xfrm>
        </p:spPr>
        <p:txBody>
          <a:bodyPr>
            <a:normAutofit fontScale="92500" lnSpcReduction="20000"/>
          </a:bodyPr>
          <a:lstStyle/>
          <a:p>
            <a:pPr marL="0" indent="0" algn="ctr">
              <a:buNone/>
            </a:pPr>
            <a:endParaRPr lang="en-US" sz="3600" dirty="0"/>
          </a:p>
          <a:p>
            <a:pPr marL="0" indent="0" algn="ctr">
              <a:buNone/>
            </a:pPr>
            <a:r>
              <a:rPr lang="en-US" sz="3600" dirty="0"/>
              <a:t>The risk that if you need to sell an asset quickly, you may not be able to get a good price for it is called </a:t>
            </a:r>
            <a:r>
              <a:rPr lang="en-US" sz="3600" b="1" dirty="0">
                <a:solidFill>
                  <a:schemeClr val="tx1"/>
                </a:solidFill>
              </a:rPr>
              <a:t>liquidity risk</a:t>
            </a:r>
            <a:r>
              <a:rPr lang="en-US" sz="3600" dirty="0"/>
              <a:t>.</a:t>
            </a:r>
          </a:p>
          <a:p>
            <a:pPr marL="0" indent="0" algn="ctr">
              <a:buNone/>
            </a:pPr>
            <a:endParaRPr lang="en-US" sz="3600" dirty="0"/>
          </a:p>
          <a:p>
            <a:pPr marL="0" indent="0" algn="ctr">
              <a:buNone/>
            </a:pPr>
            <a:r>
              <a:rPr lang="en-US" sz="3600" dirty="0"/>
              <a:t>When banks need cash—that is, liquidity—they can usually get it by selling some of their loans to other lenders. Liquidity risk arises when disruptions in financial markets mean that there aren’t any buyers, or there aren’t any willing to pay a reasonable price. </a:t>
            </a:r>
          </a:p>
          <a:p>
            <a:pPr marL="0" indent="0" algn="ctr">
              <a:buNone/>
            </a:pPr>
            <a:endParaRPr lang="en-US" sz="3600" dirty="0"/>
          </a:p>
          <a:p>
            <a:pPr marL="0" indent="0">
              <a:buNone/>
            </a:pPr>
            <a:endParaRPr lang="en-US" dirty="0"/>
          </a:p>
        </p:txBody>
      </p:sp>
    </p:spTree>
    <p:extLst>
      <p:ext uri="{BB962C8B-B14F-4D97-AF65-F5344CB8AC3E}">
        <p14:creationId xmlns:p14="http://schemas.microsoft.com/office/powerpoint/2010/main" val="1732111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B394-392B-1547-81EE-67CFF79D06FA}"/>
              </a:ext>
            </a:extLst>
          </p:cNvPr>
          <p:cNvSpPr>
            <a:spLocks noGrp="1"/>
          </p:cNvSpPr>
          <p:nvPr>
            <p:ph type="title"/>
          </p:nvPr>
        </p:nvSpPr>
        <p:spPr/>
        <p:txBody>
          <a:bodyPr/>
          <a:lstStyle/>
          <a:p>
            <a:r>
              <a:rPr lang="en-US" b="1" dirty="0"/>
              <a:t>Term Risk</a:t>
            </a:r>
          </a:p>
        </p:txBody>
      </p:sp>
      <p:sp>
        <p:nvSpPr>
          <p:cNvPr id="3" name="Content Placeholder 2">
            <a:extLst>
              <a:ext uri="{FF2B5EF4-FFF2-40B4-BE49-F238E27FC236}">
                <a16:creationId xmlns:a16="http://schemas.microsoft.com/office/drawing/2014/main" id="{AF984661-1E4E-705E-6BA5-B8E6B4F582B9}"/>
              </a:ext>
            </a:extLst>
          </p:cNvPr>
          <p:cNvSpPr>
            <a:spLocks noGrp="1"/>
          </p:cNvSpPr>
          <p:nvPr>
            <p:ph idx="1"/>
          </p:nvPr>
        </p:nvSpPr>
        <p:spPr>
          <a:xfrm>
            <a:off x="838200" y="1825625"/>
            <a:ext cx="10515600" cy="4351338"/>
          </a:xfrm>
        </p:spPr>
        <p:txBody>
          <a:bodyPr/>
          <a:lstStyle/>
          <a:p>
            <a:pPr marL="0" indent="0" algn="ctr">
              <a:spcAft>
                <a:spcPts val="1800"/>
              </a:spcAft>
              <a:buNone/>
            </a:pPr>
            <a:r>
              <a:rPr lang="en-US" sz="3600" dirty="0"/>
              <a:t>The risk that arises from uncertainty about future interest rates is called </a:t>
            </a:r>
            <a:r>
              <a:rPr lang="en-US" sz="3600" b="1" dirty="0">
                <a:solidFill>
                  <a:schemeClr val="tx1"/>
                </a:solidFill>
              </a:rPr>
              <a:t>term risk</a:t>
            </a:r>
            <a:r>
              <a:rPr lang="en-US" sz="3600" dirty="0"/>
              <a:t>.</a:t>
            </a:r>
          </a:p>
          <a:p>
            <a:pPr marL="0" indent="0" algn="ctr">
              <a:spcAft>
                <a:spcPts val="1800"/>
              </a:spcAft>
              <a:buNone/>
            </a:pPr>
            <a:r>
              <a:rPr lang="en-US" sz="3600" dirty="0"/>
              <a:t>Tying up your money involves an opportunity cost.</a:t>
            </a:r>
          </a:p>
          <a:p>
            <a:pPr marL="0" indent="0" algn="ctr">
              <a:spcAft>
                <a:spcPts val="1800"/>
              </a:spcAft>
              <a:buNone/>
            </a:pPr>
            <a:r>
              <a:rPr lang="en-US" sz="3600" dirty="0"/>
              <a:t>This risk is connected to the length (or term) of the loan.</a:t>
            </a:r>
          </a:p>
          <a:p>
            <a:pPr marL="0" indent="0">
              <a:buNone/>
            </a:pPr>
            <a:endParaRPr lang="en-US" dirty="0"/>
          </a:p>
        </p:txBody>
      </p:sp>
    </p:spTree>
    <p:extLst>
      <p:ext uri="{BB962C8B-B14F-4D97-AF65-F5344CB8AC3E}">
        <p14:creationId xmlns:p14="http://schemas.microsoft.com/office/powerpoint/2010/main" val="2778171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B394-392B-1547-81EE-67CFF79D06FA}"/>
              </a:ext>
            </a:extLst>
          </p:cNvPr>
          <p:cNvSpPr>
            <a:spLocks noGrp="1"/>
          </p:cNvSpPr>
          <p:nvPr>
            <p:ph type="title"/>
          </p:nvPr>
        </p:nvSpPr>
        <p:spPr/>
        <p:txBody>
          <a:bodyPr/>
          <a:lstStyle/>
          <a:p>
            <a:r>
              <a:rPr lang="en-US" b="1" dirty="0"/>
              <a:t>Risk Aversion</a:t>
            </a:r>
          </a:p>
        </p:txBody>
      </p:sp>
      <p:sp>
        <p:nvSpPr>
          <p:cNvPr id="3" name="Content Placeholder 2">
            <a:extLst>
              <a:ext uri="{FF2B5EF4-FFF2-40B4-BE49-F238E27FC236}">
                <a16:creationId xmlns:a16="http://schemas.microsoft.com/office/drawing/2014/main" id="{AF984661-1E4E-705E-6BA5-B8E6B4F582B9}"/>
              </a:ext>
            </a:extLst>
          </p:cNvPr>
          <p:cNvSpPr>
            <a:spLocks noGrp="1"/>
          </p:cNvSpPr>
          <p:nvPr>
            <p:ph idx="1"/>
          </p:nvPr>
        </p:nvSpPr>
        <p:spPr>
          <a:xfrm>
            <a:off x="838200" y="1825625"/>
            <a:ext cx="10515600" cy="4351338"/>
          </a:xfrm>
        </p:spPr>
        <p:txBody>
          <a:bodyPr/>
          <a:lstStyle/>
          <a:p>
            <a:pPr marL="0" indent="0" algn="ctr">
              <a:spcAft>
                <a:spcPts val="1800"/>
              </a:spcAft>
              <a:buNone/>
            </a:pPr>
            <a:r>
              <a:rPr lang="en-US" sz="3600" dirty="0"/>
              <a:t>When lenders become more reluctant to take on risk—that is, when they become more risk averse—they’ll only be willing to make a loan if they can charge a higher risk premium.</a:t>
            </a:r>
          </a:p>
        </p:txBody>
      </p:sp>
    </p:spTree>
    <p:extLst>
      <p:ext uri="{BB962C8B-B14F-4D97-AF65-F5344CB8AC3E}">
        <p14:creationId xmlns:p14="http://schemas.microsoft.com/office/powerpoint/2010/main" val="1118998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B394-392B-1547-81EE-67CFF79D06FA}"/>
              </a:ext>
            </a:extLst>
          </p:cNvPr>
          <p:cNvSpPr>
            <a:spLocks noGrp="1"/>
          </p:cNvSpPr>
          <p:nvPr>
            <p:ph type="title"/>
          </p:nvPr>
        </p:nvSpPr>
        <p:spPr/>
        <p:txBody>
          <a:bodyPr/>
          <a:lstStyle/>
          <a:p>
            <a:r>
              <a:rPr lang="en-US" b="1" dirty="0"/>
              <a:t>Recap</a:t>
            </a:r>
          </a:p>
        </p:txBody>
      </p:sp>
      <p:sp>
        <p:nvSpPr>
          <p:cNvPr id="3" name="Content Placeholder 2">
            <a:extLst>
              <a:ext uri="{FF2B5EF4-FFF2-40B4-BE49-F238E27FC236}">
                <a16:creationId xmlns:a16="http://schemas.microsoft.com/office/drawing/2014/main" id="{AF984661-1E4E-705E-6BA5-B8E6B4F582B9}"/>
              </a:ext>
            </a:extLst>
          </p:cNvPr>
          <p:cNvSpPr>
            <a:spLocks noGrp="1"/>
          </p:cNvSpPr>
          <p:nvPr>
            <p:ph idx="1"/>
          </p:nvPr>
        </p:nvSpPr>
        <p:spPr>
          <a:xfrm>
            <a:off x="838200" y="1825625"/>
            <a:ext cx="10515600" cy="4351338"/>
          </a:xfrm>
        </p:spPr>
        <p:txBody>
          <a:bodyPr>
            <a:normAutofit/>
          </a:bodyPr>
          <a:lstStyle/>
          <a:p>
            <a:pPr marL="0" indent="0" algn="ctr">
              <a:buNone/>
            </a:pPr>
            <a:r>
              <a:rPr lang="en-US" sz="3600" dirty="0"/>
              <a:t>The nominal interest rate that actual borrowers face can be thought of as: </a:t>
            </a:r>
          </a:p>
          <a:p>
            <a:pPr marL="0" indent="0" algn="ctr">
              <a:buNone/>
            </a:pPr>
            <a:endParaRPr lang="en-US" sz="3600" dirty="0"/>
          </a:p>
          <a:p>
            <a:pPr marL="0" indent="0" algn="ctr">
              <a:buNone/>
            </a:pPr>
            <a:r>
              <a:rPr lang="en-US" sz="3600" b="1" dirty="0"/>
              <a:t>Borrower interest rate = </a:t>
            </a:r>
          </a:p>
          <a:p>
            <a:pPr marL="0" indent="0" algn="ctr">
              <a:buNone/>
            </a:pPr>
            <a:r>
              <a:rPr lang="en-US" sz="3600" b="1" dirty="0"/>
              <a:t>Risk-free interest rate + Risk premium</a:t>
            </a:r>
          </a:p>
          <a:p>
            <a:pPr marL="0" indent="0" algn="ctr">
              <a:buNone/>
            </a:pPr>
            <a:endParaRPr lang="en-US" sz="3600" dirty="0"/>
          </a:p>
          <a:p>
            <a:pPr marL="0" indent="0">
              <a:buNone/>
            </a:pPr>
            <a:endParaRPr lang="en-US" dirty="0"/>
          </a:p>
        </p:txBody>
      </p:sp>
    </p:spTree>
    <p:extLst>
      <p:ext uri="{BB962C8B-B14F-4D97-AF65-F5344CB8AC3E}">
        <p14:creationId xmlns:p14="http://schemas.microsoft.com/office/powerpoint/2010/main" val="3861130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1CC41-58A5-9566-AF70-78506B481730}"/>
              </a:ext>
            </a:extLst>
          </p:cNvPr>
          <p:cNvSpPr>
            <a:spLocks noGrp="1"/>
          </p:cNvSpPr>
          <p:nvPr>
            <p:ph type="ctrTitle"/>
          </p:nvPr>
        </p:nvSpPr>
        <p:spPr>
          <a:xfrm>
            <a:off x="0" y="211317"/>
            <a:ext cx="11571316" cy="1313411"/>
          </a:xfrm>
          <a:solidFill>
            <a:schemeClr val="bg1"/>
          </a:solidFill>
        </p:spPr>
        <p:txBody>
          <a:bodyPr>
            <a:normAutofit/>
          </a:bodyPr>
          <a:lstStyle/>
          <a:p>
            <a:pPr algn="l"/>
            <a:r>
              <a:rPr lang="en-US" sz="6600" b="1" spc="300" dirty="0">
                <a:solidFill>
                  <a:srgbClr val="77A3A3"/>
                </a:solidFill>
                <a:latin typeface="Century Gothic" panose="020B0502020202020204" pitchFamily="34" charset="0"/>
              </a:rPr>
              <a:t>Real Interest Rates</a:t>
            </a:r>
          </a:p>
        </p:txBody>
      </p:sp>
      <p:sp>
        <p:nvSpPr>
          <p:cNvPr id="3" name="Rectangle 2">
            <a:extLst>
              <a:ext uri="{FF2B5EF4-FFF2-40B4-BE49-F238E27FC236}">
                <a16:creationId xmlns:a16="http://schemas.microsoft.com/office/drawing/2014/main" id="{2074C73E-A203-3BCB-0658-AB094B21BF72}"/>
              </a:ext>
            </a:extLst>
          </p:cNvPr>
          <p:cNvSpPr/>
          <p:nvPr/>
        </p:nvSpPr>
        <p:spPr>
          <a:xfrm>
            <a:off x="0" y="2510444"/>
            <a:ext cx="12192000" cy="4347556"/>
          </a:xfrm>
          <a:prstGeom prst="rect">
            <a:avLst/>
          </a:prstGeom>
          <a:solidFill>
            <a:srgbClr val="77A3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F7E46AB-1715-6BC2-0CD5-5D84F0D929B6}"/>
              </a:ext>
            </a:extLst>
          </p:cNvPr>
          <p:cNvSpPr txBox="1"/>
          <p:nvPr/>
        </p:nvSpPr>
        <p:spPr>
          <a:xfrm>
            <a:off x="5426046" y="826410"/>
            <a:ext cx="8429105" cy="7017306"/>
          </a:xfrm>
          <a:prstGeom prst="rect">
            <a:avLst/>
          </a:prstGeom>
          <a:noFill/>
        </p:spPr>
        <p:txBody>
          <a:bodyPr wrap="square" rtlCol="0">
            <a:spAutoFit/>
          </a:bodyPr>
          <a:lstStyle/>
          <a:p>
            <a:r>
              <a:rPr lang="en-US" sz="45000" b="1" dirty="0">
                <a:solidFill>
                  <a:schemeClr val="bg1"/>
                </a:solidFill>
                <a:latin typeface="Lato" panose="020F0502020204030203" pitchFamily="34" charset="0"/>
                <a:ea typeface="Lato" panose="020F0502020204030203" pitchFamily="34" charset="0"/>
                <a:cs typeface="Lato" panose="020F0502020204030203" pitchFamily="34" charset="0"/>
              </a:rPr>
              <a:t>04</a:t>
            </a:r>
          </a:p>
        </p:txBody>
      </p:sp>
    </p:spTree>
    <p:extLst>
      <p:ext uri="{BB962C8B-B14F-4D97-AF65-F5344CB8AC3E}">
        <p14:creationId xmlns:p14="http://schemas.microsoft.com/office/powerpoint/2010/main" val="1244491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7C9B40-0EF3-E85F-9D9A-4A8FB93100EB}"/>
              </a:ext>
            </a:extLst>
          </p:cNvPr>
          <p:cNvSpPr txBox="1"/>
          <p:nvPr/>
        </p:nvSpPr>
        <p:spPr>
          <a:xfrm>
            <a:off x="1419726" y="1443841"/>
            <a:ext cx="9817768" cy="3970318"/>
          </a:xfrm>
          <a:prstGeom prst="rect">
            <a:avLst/>
          </a:prstGeom>
          <a:noFill/>
        </p:spPr>
        <p:txBody>
          <a:bodyPr wrap="square">
            <a:spAutoFit/>
          </a:bodyPr>
          <a:lstStyle/>
          <a:p>
            <a:r>
              <a:rPr lang="en-US" sz="2800" b="1" dirty="0"/>
              <a:t>Nominal interest rate </a:t>
            </a:r>
            <a:r>
              <a:rPr lang="en-US" sz="2800" dirty="0"/>
              <a:t>is the interest rate in terms of dollars.</a:t>
            </a:r>
          </a:p>
          <a:p>
            <a:endParaRPr lang="en-US" sz="2800" dirty="0"/>
          </a:p>
          <a:p>
            <a:r>
              <a:rPr lang="en-US" sz="2800" b="1" dirty="0"/>
              <a:t>Real interest rate </a:t>
            </a:r>
            <a:r>
              <a:rPr lang="en-US" sz="2800" dirty="0"/>
              <a:t>is the interest rate in terms of a basket of goods.</a:t>
            </a:r>
          </a:p>
          <a:p>
            <a:endParaRPr lang="en-US" sz="2800" dirty="0"/>
          </a:p>
          <a:p>
            <a:r>
              <a:rPr lang="en-US" sz="2800" dirty="0"/>
              <a:t>We must adjust the nominal interest rate to take into account expected inflation.</a:t>
            </a:r>
          </a:p>
          <a:p>
            <a:endParaRPr lang="en-US" sz="2800" dirty="0"/>
          </a:p>
        </p:txBody>
      </p:sp>
    </p:spTree>
    <p:extLst>
      <p:ext uri="{BB962C8B-B14F-4D97-AF65-F5344CB8AC3E}">
        <p14:creationId xmlns:p14="http://schemas.microsoft.com/office/powerpoint/2010/main" val="274467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B9794"/>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1A2A040-ABA6-6C58-DCCE-D9C91B7015CD}"/>
              </a:ext>
            </a:extLst>
          </p:cNvPr>
          <p:cNvPicPr>
            <a:picLocks noChangeAspect="1"/>
          </p:cNvPicPr>
          <p:nvPr/>
        </p:nvPicPr>
        <p:blipFill>
          <a:blip r:embed="rId3"/>
          <a:stretch>
            <a:fillRect/>
          </a:stretch>
        </p:blipFill>
        <p:spPr>
          <a:xfrm>
            <a:off x="1670419" y="742985"/>
            <a:ext cx="8851162" cy="5372030"/>
          </a:xfrm>
          <a:prstGeom prst="rect">
            <a:avLst/>
          </a:prstGeom>
        </p:spPr>
      </p:pic>
    </p:spTree>
    <p:extLst>
      <p:ext uri="{BB962C8B-B14F-4D97-AF65-F5344CB8AC3E}">
        <p14:creationId xmlns:p14="http://schemas.microsoft.com/office/powerpoint/2010/main" val="3751138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A9F44B-4B9E-E223-263E-EDC3D11544DF}"/>
              </a:ext>
            </a:extLst>
          </p:cNvPr>
          <p:cNvSpPr txBox="1"/>
          <p:nvPr/>
        </p:nvSpPr>
        <p:spPr>
          <a:xfrm>
            <a:off x="1854199" y="1367135"/>
            <a:ext cx="8483600" cy="1569660"/>
          </a:xfrm>
          <a:prstGeom prst="rect">
            <a:avLst/>
          </a:prstGeom>
          <a:noFill/>
        </p:spPr>
        <p:txBody>
          <a:bodyPr wrap="square">
            <a:spAutoFit/>
          </a:bodyPr>
          <a:lstStyle/>
          <a:p>
            <a:pPr>
              <a:spcBef>
                <a:spcPts val="525"/>
              </a:spcBef>
            </a:pPr>
            <a:r>
              <a:rPr lang="en-US" sz="3200" dirty="0">
                <a:ea typeface="ヒラギノ角ゴ Pro W3" pitchFamily="-84" charset="-128"/>
              </a:rPr>
              <a:t>If the nominal interest rate and expected inflation are not too large, a close approximately to the last equation is:</a:t>
            </a:r>
          </a:p>
        </p:txBody>
      </p:sp>
      <mc:AlternateContent xmlns:mc="http://schemas.openxmlformats.org/markup-compatibility/2006" xmlns:a14="http://schemas.microsoft.com/office/drawing/2010/main">
        <mc:Choice Requires="a14">
          <p:sp>
            <p:nvSpPr>
              <p:cNvPr id="4" name="Object 3">
                <a:extLst>
                  <a:ext uri="{FF2B5EF4-FFF2-40B4-BE49-F238E27FC236}">
                    <a16:creationId xmlns:a16="http://schemas.microsoft.com/office/drawing/2014/main" id="{A0A134D4-9A55-1758-69B6-42801361D7F3}"/>
                  </a:ext>
                </a:extLst>
              </p:cNvPr>
              <p:cNvSpPr txBox="1"/>
              <p:nvPr/>
            </p:nvSpPr>
            <p:spPr>
              <a:xfrm>
                <a:off x="4574761" y="3429000"/>
                <a:ext cx="3042477" cy="898605"/>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b>
                        <m:sSubPr>
                          <m:ctrlPr>
                            <a:rPr lang="en-US" sz="3200" i="1" smtClean="0">
                              <a:solidFill>
                                <a:srgbClr val="000000"/>
                              </a:solidFill>
                              <a:latin typeface="Cambria Math" panose="02040503050406030204" pitchFamily="18" charset="0"/>
                            </a:rPr>
                          </m:ctrlPr>
                        </m:sSubPr>
                        <m:e>
                          <m:r>
                            <a:rPr lang="en-US" sz="3200" i="1">
                              <a:solidFill>
                                <a:srgbClr val="000000"/>
                              </a:solidFill>
                              <a:latin typeface="Cambria Math" panose="02040503050406030204" pitchFamily="18" charset="0"/>
                            </a:rPr>
                            <m:t>𝑟</m:t>
                          </m:r>
                        </m:e>
                        <m:sub>
                          <m:r>
                            <a:rPr lang="en-US" sz="3200" i="1">
                              <a:solidFill>
                                <a:srgbClr val="000000"/>
                              </a:solidFill>
                              <a:latin typeface="Cambria Math" panose="02040503050406030204" pitchFamily="18" charset="0"/>
                            </a:rPr>
                            <m:t>𝑡</m:t>
                          </m:r>
                        </m:sub>
                      </m:sSub>
                      <m:r>
                        <a:rPr lang="en-US" sz="3200" i="1">
                          <a:solidFill>
                            <a:srgbClr val="000000"/>
                          </a:solidFill>
                          <a:latin typeface="Cambria Math" panose="02040503050406030204" pitchFamily="18" charset="0"/>
                        </a:rPr>
                        <m:t>≈</m:t>
                      </m:r>
                      <m:sSub>
                        <m:sSubPr>
                          <m:ctrlPr>
                            <a:rPr lang="en-US" sz="3200" i="1">
                              <a:solidFill>
                                <a:srgbClr val="000000"/>
                              </a:solidFill>
                              <a:latin typeface="Cambria Math" panose="02040503050406030204" pitchFamily="18" charset="0"/>
                            </a:rPr>
                          </m:ctrlPr>
                        </m:sSubPr>
                        <m:e>
                          <m:r>
                            <a:rPr lang="en-US" sz="3200" i="1">
                              <a:solidFill>
                                <a:srgbClr val="000000"/>
                              </a:solidFill>
                              <a:latin typeface="Cambria Math" panose="02040503050406030204" pitchFamily="18" charset="0"/>
                            </a:rPr>
                            <m:t>𝑖</m:t>
                          </m:r>
                        </m:e>
                        <m:sub>
                          <m:r>
                            <a:rPr lang="en-US" sz="3200" i="1">
                              <a:solidFill>
                                <a:srgbClr val="000000"/>
                              </a:solidFill>
                              <a:latin typeface="Cambria Math" panose="02040503050406030204" pitchFamily="18" charset="0"/>
                            </a:rPr>
                            <m:t>𝑡</m:t>
                          </m:r>
                        </m:sub>
                      </m:sSub>
                      <m:r>
                        <a:rPr lang="en-US" sz="3200" i="1">
                          <a:solidFill>
                            <a:srgbClr val="000000"/>
                          </a:solidFill>
                          <a:latin typeface="Cambria Math" panose="02040503050406030204" pitchFamily="18" charset="0"/>
                        </a:rPr>
                        <m:t>−</m:t>
                      </m:r>
                      <m:r>
                        <a:rPr lang="en-US" sz="3200" i="0">
                          <a:solidFill>
                            <a:srgbClr val="000000"/>
                          </a:solidFill>
                          <a:latin typeface="Cambria Math" panose="02040503050406030204" pitchFamily="18" charset="0"/>
                        </a:rPr>
                        <m:t> </m:t>
                      </m:r>
                      <m:sSubSup>
                        <m:sSubSupPr>
                          <m:ctrlPr>
                            <a:rPr lang="en-US" sz="3200" i="1">
                              <a:solidFill>
                                <a:srgbClr val="000000"/>
                              </a:solidFill>
                              <a:latin typeface="Cambria Math" panose="02040503050406030204" pitchFamily="18" charset="0"/>
                            </a:rPr>
                          </m:ctrlPr>
                        </m:sSubSupPr>
                        <m:e>
                          <m:r>
                            <a:rPr lang="en-US" sz="3200" i="1">
                              <a:solidFill>
                                <a:srgbClr val="000000"/>
                              </a:solidFill>
                              <a:latin typeface="Cambria Math" panose="02040503050406030204" pitchFamily="18" charset="0"/>
                            </a:rPr>
                            <m:t>𝜋</m:t>
                          </m:r>
                        </m:e>
                        <m:sub>
                          <m:r>
                            <a:rPr lang="en-US" sz="3200" i="1">
                              <a:solidFill>
                                <a:srgbClr val="000000"/>
                              </a:solidFill>
                              <a:latin typeface="Cambria Math" panose="02040503050406030204" pitchFamily="18" charset="0"/>
                            </a:rPr>
                            <m:t>𝑡</m:t>
                          </m:r>
                          <m:r>
                            <a:rPr lang="en-US" sz="3200" i="1">
                              <a:solidFill>
                                <a:srgbClr val="000000"/>
                              </a:solidFill>
                              <a:latin typeface="Cambria Math" panose="02040503050406030204" pitchFamily="18" charset="0"/>
                            </a:rPr>
                            <m:t>+1</m:t>
                          </m:r>
                        </m:sub>
                        <m:sup>
                          <m:r>
                            <a:rPr lang="en-US" sz="3200" i="1">
                              <a:solidFill>
                                <a:srgbClr val="000000"/>
                              </a:solidFill>
                              <a:latin typeface="Cambria Math" panose="02040503050406030204" pitchFamily="18" charset="0"/>
                            </a:rPr>
                            <m:t>𝑒</m:t>
                          </m:r>
                        </m:sup>
                      </m:sSubSup>
                      <m:r>
                        <a:rPr lang="en-US" sz="3200" i="1">
                          <a:solidFill>
                            <a:srgbClr val="000000"/>
                          </a:solidFill>
                          <a:latin typeface="Cambria Math" panose="02040503050406030204" pitchFamily="18" charset="0"/>
                        </a:rPr>
                        <m:t>			</m:t>
                      </m:r>
                    </m:oMath>
                  </m:oMathPara>
                </a14:m>
                <a:endParaRPr lang="en-US" sz="3200" dirty="0"/>
              </a:p>
            </p:txBody>
          </p:sp>
        </mc:Choice>
        <mc:Fallback xmlns="">
          <p:sp>
            <p:nvSpPr>
              <p:cNvPr id="4" name="Object 3">
                <a:extLst>
                  <a:ext uri="{FF2B5EF4-FFF2-40B4-BE49-F238E27FC236}">
                    <a16:creationId xmlns:a16="http://schemas.microsoft.com/office/drawing/2014/main" id="{A0A134D4-9A55-1758-69B6-42801361D7F3}"/>
                  </a:ext>
                </a:extLst>
              </p:cNvPr>
              <p:cNvSpPr txBox="1">
                <a:spLocks noRot="1" noChangeAspect="1" noMove="1" noResize="1" noEditPoints="1" noAdjustHandles="1" noChangeArrowheads="1" noChangeShapeType="1" noTextEdit="1"/>
              </p:cNvSpPr>
              <p:nvPr/>
            </p:nvSpPr>
            <p:spPr>
              <a:xfrm>
                <a:off x="4574761" y="3429000"/>
                <a:ext cx="3042477" cy="898605"/>
              </a:xfrm>
              <a:prstGeom prst="rect">
                <a:avLst/>
              </a:prstGeom>
              <a:blipFill>
                <a:blip r:embed="rId3"/>
                <a:stretch>
                  <a:fillRect l="-417"/>
                </a:stretch>
              </a:blipFill>
            </p:spPr>
            <p:txBody>
              <a:bodyPr/>
              <a:lstStyle/>
              <a:p>
                <a:r>
                  <a:rPr lang="en-US">
                    <a:noFill/>
                  </a:rPr>
                  <a:t> </a:t>
                </a:r>
              </a:p>
            </p:txBody>
          </p:sp>
        </mc:Fallback>
      </mc:AlternateContent>
    </p:spTree>
    <p:extLst>
      <p:ext uri="{BB962C8B-B14F-4D97-AF65-F5344CB8AC3E}">
        <p14:creationId xmlns:p14="http://schemas.microsoft.com/office/powerpoint/2010/main" val="3021946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449703-4AB7-98AD-E7AE-1596F5BEA292}"/>
              </a:ext>
            </a:extLst>
          </p:cNvPr>
          <p:cNvSpPr txBox="1"/>
          <p:nvPr/>
        </p:nvSpPr>
        <p:spPr>
          <a:xfrm>
            <a:off x="876300" y="1038602"/>
            <a:ext cx="10439400" cy="4780796"/>
          </a:xfrm>
          <a:prstGeom prst="rect">
            <a:avLst/>
          </a:prstGeom>
          <a:noFill/>
        </p:spPr>
        <p:txBody>
          <a:bodyPr wrap="square">
            <a:spAutoFit/>
          </a:bodyPr>
          <a:lstStyle/>
          <a:p>
            <a:pPr>
              <a:spcBef>
                <a:spcPts val="525"/>
              </a:spcBef>
            </a:pPr>
            <a:r>
              <a:rPr lang="en-US" sz="3200" dirty="0">
                <a:ea typeface="ヒラギノ角ゴ Pro W3" pitchFamily="-84" charset="-128"/>
              </a:rPr>
              <a:t>When expected inflation equals zero, the nominal interest rate and the real interest rate are equal.</a:t>
            </a:r>
          </a:p>
          <a:p>
            <a:pPr>
              <a:spcBef>
                <a:spcPts val="525"/>
              </a:spcBef>
            </a:pPr>
            <a:endParaRPr lang="en-US" sz="3200" dirty="0">
              <a:ea typeface="ヒラギノ角ゴ Pro W3" pitchFamily="-84" charset="-128"/>
            </a:endParaRPr>
          </a:p>
          <a:p>
            <a:pPr>
              <a:spcBef>
                <a:spcPts val="525"/>
              </a:spcBef>
            </a:pPr>
            <a:r>
              <a:rPr lang="en-US" sz="3200" dirty="0">
                <a:ea typeface="ヒラギノ角ゴ Pro W3" pitchFamily="-84" charset="-128"/>
              </a:rPr>
              <a:t>Because expected inflation is typically positive, the real interest rate is typically lower than the nominal interest rate.</a:t>
            </a:r>
          </a:p>
          <a:p>
            <a:pPr>
              <a:spcBef>
                <a:spcPts val="525"/>
              </a:spcBef>
            </a:pPr>
            <a:endParaRPr lang="en-US" sz="3200" dirty="0">
              <a:ea typeface="ヒラギノ角ゴ Pro W3" pitchFamily="-84" charset="-128"/>
            </a:endParaRPr>
          </a:p>
          <a:p>
            <a:pPr>
              <a:spcBef>
                <a:spcPts val="525"/>
              </a:spcBef>
            </a:pPr>
            <a:r>
              <a:rPr lang="en-US" sz="3200" dirty="0">
                <a:ea typeface="ヒラギノ角ゴ Pro W3" pitchFamily="-84" charset="-128"/>
              </a:rPr>
              <a:t>For a given nominal interest rate, the higher expected inflation, the lower the real interest rate.</a:t>
            </a:r>
          </a:p>
        </p:txBody>
      </p:sp>
    </p:spTree>
    <p:extLst>
      <p:ext uri="{BB962C8B-B14F-4D97-AF65-F5344CB8AC3E}">
        <p14:creationId xmlns:p14="http://schemas.microsoft.com/office/powerpoint/2010/main" val="144308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999794"/>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rgbClr val="999794"/>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4" end="4"/>
                                            </p:txEl>
                                          </p:spTgt>
                                        </p:tgtEl>
                                        <p:attrNameLst>
                                          <p:attrName>ppt_c</p:attrName>
                                        </p:attrNameLst>
                                      </p:cBhvr>
                                      <p:to>
                                        <a:srgbClr val="999794"/>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DCE626-5E48-B39E-CADF-A6174B9B26EB}"/>
              </a:ext>
            </a:extLst>
          </p:cNvPr>
          <p:cNvSpPr txBox="1"/>
          <p:nvPr/>
        </p:nvSpPr>
        <p:spPr>
          <a:xfrm>
            <a:off x="647700" y="771382"/>
            <a:ext cx="10896600" cy="5509200"/>
          </a:xfrm>
          <a:prstGeom prst="rect">
            <a:avLst/>
          </a:prstGeom>
          <a:noFill/>
        </p:spPr>
        <p:txBody>
          <a:bodyPr wrap="square">
            <a:spAutoFit/>
          </a:bodyPr>
          <a:lstStyle/>
          <a:p>
            <a:r>
              <a:rPr lang="en-US" sz="3200" dirty="0"/>
              <a:t>The real interest rate (1 − </a:t>
            </a:r>
            <a:r>
              <a:rPr lang="el-GR" sz="3200" dirty="0"/>
              <a:t>π</a:t>
            </a:r>
            <a:r>
              <a:rPr lang="en-US" sz="3200" baseline="30000" dirty="0"/>
              <a:t>e</a:t>
            </a:r>
            <a:r>
              <a:rPr lang="en-US" sz="3200" dirty="0"/>
              <a:t>) is based on expected inflation, so it is sometimes called the ex-ante (“before the fact”) real interest rate.</a:t>
            </a:r>
          </a:p>
          <a:p>
            <a:endParaRPr lang="en-US" sz="3200" dirty="0"/>
          </a:p>
          <a:p>
            <a:r>
              <a:rPr lang="en-US" sz="3200" dirty="0"/>
              <a:t>The realized real interest rate (1 − </a:t>
            </a:r>
            <a:r>
              <a:rPr lang="el-GR" sz="3200" dirty="0"/>
              <a:t>π) </a:t>
            </a:r>
            <a:r>
              <a:rPr lang="en-US" sz="3200" dirty="0"/>
              <a:t>is called the ex-post (“after the fact”) interest rate.</a:t>
            </a:r>
          </a:p>
          <a:p>
            <a:endParaRPr lang="en-US" sz="3200" dirty="0"/>
          </a:p>
          <a:p>
            <a:r>
              <a:rPr lang="en-US" sz="3200" dirty="0"/>
              <a:t>The zero lower bond of the nominal interest rate implies that the real interest rate cannot be lower than the negative of inflation.</a:t>
            </a:r>
          </a:p>
          <a:p>
            <a:endParaRPr lang="en-US" sz="3200" dirty="0"/>
          </a:p>
        </p:txBody>
      </p:sp>
    </p:spTree>
    <p:extLst>
      <p:ext uri="{BB962C8B-B14F-4D97-AF65-F5344CB8AC3E}">
        <p14:creationId xmlns:p14="http://schemas.microsoft.com/office/powerpoint/2010/main" val="224660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DCE626-5E48-B39E-CADF-A6174B9B26EB}"/>
              </a:ext>
            </a:extLst>
          </p:cNvPr>
          <p:cNvSpPr txBox="1"/>
          <p:nvPr/>
        </p:nvSpPr>
        <p:spPr>
          <a:xfrm>
            <a:off x="647700" y="674400"/>
            <a:ext cx="10896600" cy="5509200"/>
          </a:xfrm>
          <a:prstGeom prst="rect">
            <a:avLst/>
          </a:prstGeom>
          <a:noFill/>
        </p:spPr>
        <p:txBody>
          <a:bodyPr wrap="square">
            <a:spAutoFit/>
          </a:bodyPr>
          <a:lstStyle/>
          <a:p>
            <a:r>
              <a:rPr lang="en-US" sz="3200" dirty="0"/>
              <a:t>The real interest rate (1 − </a:t>
            </a:r>
            <a:r>
              <a:rPr lang="el-GR" sz="3200" dirty="0"/>
              <a:t>π</a:t>
            </a:r>
            <a:r>
              <a:rPr lang="en-US" sz="3200" baseline="30000" dirty="0"/>
              <a:t>e</a:t>
            </a:r>
            <a:r>
              <a:rPr lang="en-US" sz="3200" dirty="0"/>
              <a:t>) is based on expected inflation, so it is sometimes called the ex-ante (“before the fact”) real interest rate.</a:t>
            </a:r>
          </a:p>
          <a:p>
            <a:endParaRPr lang="en-US" sz="3200" dirty="0"/>
          </a:p>
          <a:p>
            <a:r>
              <a:rPr lang="en-US" sz="3200" dirty="0"/>
              <a:t>The realized real interest rate (1 − </a:t>
            </a:r>
            <a:r>
              <a:rPr lang="el-GR" sz="3200" dirty="0"/>
              <a:t>π) </a:t>
            </a:r>
            <a:r>
              <a:rPr lang="en-US" sz="3200" dirty="0"/>
              <a:t>is called the ex-post (“after the fact”) interest rate.</a:t>
            </a:r>
          </a:p>
          <a:p>
            <a:endParaRPr lang="en-US" sz="3200" dirty="0"/>
          </a:p>
          <a:p>
            <a:r>
              <a:rPr lang="en-US" sz="3200" dirty="0"/>
              <a:t>The zero lower bond of the nominal interest rate implies that the real interest rate cannot be lower than the negative of inflation.</a:t>
            </a:r>
          </a:p>
          <a:p>
            <a:endParaRPr lang="en-US" sz="3200" dirty="0"/>
          </a:p>
        </p:txBody>
      </p:sp>
    </p:spTree>
    <p:extLst>
      <p:ext uri="{BB962C8B-B14F-4D97-AF65-F5344CB8AC3E}">
        <p14:creationId xmlns:p14="http://schemas.microsoft.com/office/powerpoint/2010/main" val="219170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B394-392B-1547-81EE-67CFF79D06FA}"/>
              </a:ext>
            </a:extLst>
          </p:cNvPr>
          <p:cNvSpPr>
            <a:spLocks noGrp="1"/>
          </p:cNvSpPr>
          <p:nvPr>
            <p:ph type="title"/>
          </p:nvPr>
        </p:nvSpPr>
        <p:spPr/>
        <p:txBody>
          <a:bodyPr/>
          <a:lstStyle/>
          <a:p>
            <a:r>
              <a:rPr lang="en-US" b="1" dirty="0"/>
              <a:t>Final Interest Rate</a:t>
            </a:r>
          </a:p>
        </p:txBody>
      </p:sp>
      <p:sp>
        <p:nvSpPr>
          <p:cNvPr id="3" name="Content Placeholder 2">
            <a:extLst>
              <a:ext uri="{FF2B5EF4-FFF2-40B4-BE49-F238E27FC236}">
                <a16:creationId xmlns:a16="http://schemas.microsoft.com/office/drawing/2014/main" id="{AF984661-1E4E-705E-6BA5-B8E6B4F582B9}"/>
              </a:ext>
            </a:extLst>
          </p:cNvPr>
          <p:cNvSpPr>
            <a:spLocks noGrp="1"/>
          </p:cNvSpPr>
          <p:nvPr>
            <p:ph idx="1"/>
          </p:nvPr>
        </p:nvSpPr>
        <p:spPr>
          <a:xfrm>
            <a:off x="838200" y="1825625"/>
            <a:ext cx="10515600" cy="4351338"/>
          </a:xfrm>
        </p:spPr>
        <p:txBody>
          <a:bodyPr>
            <a:normAutofit/>
          </a:bodyPr>
          <a:lstStyle/>
          <a:p>
            <a:pPr marL="0" indent="0" algn="ctr">
              <a:buNone/>
            </a:pPr>
            <a:r>
              <a:rPr lang="en-US" sz="3600" dirty="0"/>
              <a:t>In the end we will assume that any particular borrower makes decisions based on the </a:t>
            </a:r>
            <a:r>
              <a:rPr lang="en-US" sz="3600" b="1" dirty="0"/>
              <a:t>real</a:t>
            </a:r>
            <a:r>
              <a:rPr lang="en-US" sz="3600" dirty="0"/>
              <a:t> interest rate they face:</a:t>
            </a:r>
          </a:p>
          <a:p>
            <a:pPr marL="0" indent="0" algn="ctr">
              <a:buNone/>
            </a:pPr>
            <a:endParaRPr lang="en-US" sz="3600" dirty="0"/>
          </a:p>
          <a:p>
            <a:pPr marL="0" indent="0" algn="ctr">
              <a:buNone/>
            </a:pPr>
            <a:r>
              <a:rPr lang="en-US" sz="2400" b="1" dirty="0"/>
              <a:t>Borrower real interest rate = </a:t>
            </a:r>
          </a:p>
          <a:p>
            <a:pPr marL="0" indent="0" algn="ctr">
              <a:buNone/>
            </a:pPr>
            <a:r>
              <a:rPr lang="en-US" sz="2400" b="1" dirty="0"/>
              <a:t>Risk-free interest rate + Risk premium – Expected Inflation</a:t>
            </a:r>
          </a:p>
          <a:p>
            <a:pPr marL="0" indent="0" algn="ctr">
              <a:buNone/>
            </a:pPr>
            <a:endParaRPr lang="en-US" sz="3600" dirty="0"/>
          </a:p>
          <a:p>
            <a:pPr marL="0" indent="0">
              <a:buNone/>
            </a:pPr>
            <a:endParaRPr lang="en-US" dirty="0"/>
          </a:p>
        </p:txBody>
      </p:sp>
    </p:spTree>
    <p:extLst>
      <p:ext uri="{BB962C8B-B14F-4D97-AF65-F5344CB8AC3E}">
        <p14:creationId xmlns:p14="http://schemas.microsoft.com/office/powerpoint/2010/main" val="4173026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B394-392B-1547-81EE-67CFF79D06FA}"/>
              </a:ext>
            </a:extLst>
          </p:cNvPr>
          <p:cNvSpPr>
            <a:spLocks noGrp="1"/>
          </p:cNvSpPr>
          <p:nvPr>
            <p:ph type="title"/>
          </p:nvPr>
        </p:nvSpPr>
        <p:spPr/>
        <p:txBody>
          <a:bodyPr/>
          <a:lstStyle/>
          <a:p>
            <a:r>
              <a:rPr lang="en-US" b="1" dirty="0"/>
              <a:t>Final Interest Rate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F984661-1E4E-705E-6BA5-B8E6B4F582B9}"/>
                  </a:ext>
                </a:extLst>
              </p:cNvPr>
              <p:cNvSpPr>
                <a:spLocks noGrp="1"/>
              </p:cNvSpPr>
              <p:nvPr>
                <p:ph idx="1"/>
              </p:nvPr>
            </p:nvSpPr>
            <p:spPr>
              <a:xfrm>
                <a:off x="838200" y="1825625"/>
                <a:ext cx="10515600" cy="4351338"/>
              </a:xfrm>
            </p:spPr>
            <p:txBody>
              <a:bodyPr>
                <a:normAutofit/>
              </a:bodyPr>
              <a:lstStyle/>
              <a:p>
                <a:pPr marL="0" indent="0" algn="ctr">
                  <a:buNone/>
                </a:pPr>
                <a:r>
                  <a:rPr lang="en-US" sz="3600" dirty="0"/>
                  <a:t>In the end we will assume that any particular borrower makes decisions based on the </a:t>
                </a:r>
                <a:r>
                  <a:rPr lang="en-US" sz="3600" b="1" dirty="0"/>
                  <a:t>real</a:t>
                </a:r>
                <a:r>
                  <a:rPr lang="en-US" sz="3600" dirty="0"/>
                  <a:t> interest rate they face:</a:t>
                </a:r>
              </a:p>
              <a:p>
                <a:pPr marL="0" indent="0" algn="ctr">
                  <a:buNone/>
                </a:pPr>
                <a:endParaRPr lang="en-US" sz="3600" dirty="0"/>
              </a:p>
              <a:p>
                <a:pPr marL="0" indent="0" algn="ctr">
                  <a:buNone/>
                </a:pPr>
                <a:r>
                  <a:rPr lang="en-US" sz="2400" b="1" dirty="0"/>
                  <a:t>Borrower real interest rate = </a:t>
                </a:r>
              </a:p>
              <a:p>
                <a:pPr marL="0" indent="0" algn="ctr">
                  <a:buNone/>
                </a:pPr>
                <a:r>
                  <a:rPr lang="en-US" sz="2400" b="1" dirty="0"/>
                  <a:t>Risk-free interest rate + Risk premium – Expected Inflation</a:t>
                </a:r>
              </a:p>
              <a:p>
                <a:pPr marL="0" indent="0" algn="ctr">
                  <a:buNone/>
                </a:pPr>
                <a:endParaRPr lang="en-US" sz="3600" dirty="0"/>
              </a:p>
              <a:p>
                <a:pPr marL="0" indent="0">
                  <a:buNone/>
                </a:pPr>
                <a14:m>
                  <m:oMathPara xmlns:m="http://schemas.openxmlformats.org/officeDocument/2006/math">
                    <m:oMathParaPr>
                      <m:jc m:val="centerGroup"/>
                    </m:oMathParaPr>
                    <m:oMath xmlns:m="http://schemas.openxmlformats.org/officeDocument/2006/math">
                      <m:r>
                        <a:rPr lang="en-US" sz="2800" b="0" i="1" smtClean="0">
                          <a:solidFill>
                            <a:srgbClr val="000000"/>
                          </a:solidFill>
                          <a:latin typeface="Cambria Math" panose="02040503050406030204" pitchFamily="18" charset="0"/>
                          <a:ea typeface="Cambria Math" panose="02040503050406030204" pitchFamily="18" charset="0"/>
                        </a:rPr>
                        <m:t>𝑟</m:t>
                      </m:r>
                      <m:r>
                        <a:rPr lang="en-US" sz="2800" b="0" i="1" smtClean="0">
                          <a:solidFill>
                            <a:srgbClr val="000000"/>
                          </a:solidFill>
                          <a:latin typeface="Cambria Math" panose="02040503050406030204" pitchFamily="18" charset="0"/>
                          <a:ea typeface="Cambria Math" panose="02040503050406030204" pitchFamily="18" charset="0"/>
                        </a:rPr>
                        <m:t>= (</m:t>
                      </m:r>
                      <m:r>
                        <a:rPr lang="en-US" sz="2800" b="0" i="1" smtClean="0">
                          <a:solidFill>
                            <a:srgbClr val="000000"/>
                          </a:solidFill>
                          <a:latin typeface="Cambria Math" panose="02040503050406030204" pitchFamily="18" charset="0"/>
                          <a:ea typeface="Cambria Math" panose="02040503050406030204" pitchFamily="18" charset="0"/>
                        </a:rPr>
                        <m:t>𝑖</m:t>
                      </m:r>
                      <m:r>
                        <a:rPr lang="en-US" sz="2800" b="0" i="1" smtClean="0">
                          <a:solidFill>
                            <a:srgbClr val="000000"/>
                          </a:solidFill>
                          <a:latin typeface="Cambria Math" panose="02040503050406030204" pitchFamily="18" charset="0"/>
                          <a:ea typeface="Cambria Math" panose="02040503050406030204" pitchFamily="18" charset="0"/>
                        </a:rPr>
                        <m:t>−</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𝜋</m:t>
                          </m:r>
                        </m:e>
                        <m:sup>
                          <m:r>
                            <a:rPr lang="en-US" sz="2800" i="1">
                              <a:solidFill>
                                <a:srgbClr val="000000"/>
                              </a:solidFill>
                              <a:latin typeface="Cambria Math" panose="02040503050406030204" pitchFamily="18" charset="0"/>
                            </a:rPr>
                            <m:t>𝑒</m:t>
                          </m:r>
                        </m:sup>
                      </m:sSup>
                      <m:r>
                        <a:rPr lang="en-US" sz="2800" b="0" i="1" smtClean="0">
                          <a:solidFill>
                            <a:srgbClr val="000000"/>
                          </a:solidFill>
                          <a:latin typeface="Cambria Math" panose="02040503050406030204" pitchFamily="18" charset="0"/>
                        </a:rPr>
                        <m:t>+</m:t>
                      </m:r>
                      <m:r>
                        <a:rPr lang="en-US" sz="2800" b="0" i="1" smtClean="0">
                          <a:solidFill>
                            <a:srgbClr val="000000"/>
                          </a:solidFill>
                          <a:latin typeface="Cambria Math" panose="02040503050406030204" pitchFamily="18" charset="0"/>
                        </a:rPr>
                        <m:t>𝑥</m:t>
                      </m:r>
                      <m:r>
                        <a:rPr lang="en-US" sz="2800" b="0" i="1" smtClean="0">
                          <a:solidFill>
                            <a:srgbClr val="000000"/>
                          </a:solidFill>
                          <a:latin typeface="Cambria Math" panose="02040503050406030204" pitchFamily="18" charset="0"/>
                        </a:rPr>
                        <m:t>)</m:t>
                      </m:r>
                    </m:oMath>
                  </m:oMathPara>
                </a14:m>
                <a:endParaRPr lang="en-US" dirty="0"/>
              </a:p>
            </p:txBody>
          </p:sp>
        </mc:Choice>
        <mc:Fallback xmlns="">
          <p:sp>
            <p:nvSpPr>
              <p:cNvPr id="3" name="Content Placeholder 2">
                <a:extLst>
                  <a:ext uri="{FF2B5EF4-FFF2-40B4-BE49-F238E27FC236}">
                    <a16:creationId xmlns:a16="http://schemas.microsoft.com/office/drawing/2014/main" id="{AF984661-1E4E-705E-6BA5-B8E6B4F582B9}"/>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3"/>
                <a:stretch>
                  <a:fillRect t="-3198" r="-724"/>
                </a:stretch>
              </a:blipFill>
            </p:spPr>
            <p:txBody>
              <a:bodyPr/>
              <a:lstStyle/>
              <a:p>
                <a:r>
                  <a:rPr lang="en-US">
                    <a:noFill/>
                  </a:rPr>
                  <a:t> </a:t>
                </a:r>
              </a:p>
            </p:txBody>
          </p:sp>
        </mc:Fallback>
      </mc:AlternateContent>
    </p:spTree>
    <p:extLst>
      <p:ext uri="{BB962C8B-B14F-4D97-AF65-F5344CB8AC3E}">
        <p14:creationId xmlns:p14="http://schemas.microsoft.com/office/powerpoint/2010/main" val="2073278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1CC41-58A5-9566-AF70-78506B481730}"/>
              </a:ext>
            </a:extLst>
          </p:cNvPr>
          <p:cNvSpPr>
            <a:spLocks noGrp="1"/>
          </p:cNvSpPr>
          <p:nvPr>
            <p:ph type="ctrTitle"/>
          </p:nvPr>
        </p:nvSpPr>
        <p:spPr>
          <a:xfrm>
            <a:off x="0" y="211317"/>
            <a:ext cx="11571316" cy="1313411"/>
          </a:xfrm>
          <a:solidFill>
            <a:schemeClr val="bg1"/>
          </a:solidFill>
        </p:spPr>
        <p:txBody>
          <a:bodyPr>
            <a:normAutofit fontScale="90000"/>
          </a:bodyPr>
          <a:lstStyle/>
          <a:p>
            <a:pPr algn="l"/>
            <a:r>
              <a:rPr lang="en-US" sz="6600" b="1" spc="300" dirty="0">
                <a:solidFill>
                  <a:srgbClr val="77A3A3"/>
                </a:solidFill>
                <a:latin typeface="Century Gothic" panose="020B0502020202020204" pitchFamily="34" charset="0"/>
              </a:rPr>
              <a:t>Side Note on Banking Crises</a:t>
            </a:r>
          </a:p>
        </p:txBody>
      </p:sp>
      <p:sp>
        <p:nvSpPr>
          <p:cNvPr id="3" name="Rectangle 2">
            <a:extLst>
              <a:ext uri="{FF2B5EF4-FFF2-40B4-BE49-F238E27FC236}">
                <a16:creationId xmlns:a16="http://schemas.microsoft.com/office/drawing/2014/main" id="{2074C73E-A203-3BCB-0658-AB094B21BF72}"/>
              </a:ext>
            </a:extLst>
          </p:cNvPr>
          <p:cNvSpPr/>
          <p:nvPr/>
        </p:nvSpPr>
        <p:spPr>
          <a:xfrm>
            <a:off x="0" y="2510444"/>
            <a:ext cx="12192000" cy="4347556"/>
          </a:xfrm>
          <a:prstGeom prst="rect">
            <a:avLst/>
          </a:prstGeom>
          <a:solidFill>
            <a:srgbClr val="77A3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F7E46AB-1715-6BC2-0CD5-5D84F0D929B6}"/>
              </a:ext>
            </a:extLst>
          </p:cNvPr>
          <p:cNvSpPr txBox="1"/>
          <p:nvPr/>
        </p:nvSpPr>
        <p:spPr>
          <a:xfrm>
            <a:off x="5426046" y="826410"/>
            <a:ext cx="8429105" cy="7017306"/>
          </a:xfrm>
          <a:prstGeom prst="rect">
            <a:avLst/>
          </a:prstGeom>
          <a:noFill/>
        </p:spPr>
        <p:txBody>
          <a:bodyPr wrap="square" rtlCol="0">
            <a:spAutoFit/>
          </a:bodyPr>
          <a:lstStyle/>
          <a:p>
            <a:r>
              <a:rPr lang="en-US" sz="45000" b="1" dirty="0">
                <a:solidFill>
                  <a:schemeClr val="bg1"/>
                </a:solidFill>
                <a:latin typeface="Lato" panose="020F0502020204030203" pitchFamily="34" charset="0"/>
                <a:ea typeface="Lato" panose="020F0502020204030203" pitchFamily="34" charset="0"/>
                <a:cs typeface="Lato" panose="020F0502020204030203" pitchFamily="34" charset="0"/>
              </a:rPr>
              <a:t>05</a:t>
            </a:r>
          </a:p>
        </p:txBody>
      </p:sp>
    </p:spTree>
    <p:extLst>
      <p:ext uri="{BB962C8B-B14F-4D97-AF65-F5344CB8AC3E}">
        <p14:creationId xmlns:p14="http://schemas.microsoft.com/office/powerpoint/2010/main" val="6917013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DEC66-7BA0-BAD8-D104-855F0A0B8A8E}"/>
              </a:ext>
            </a:extLst>
          </p:cNvPr>
          <p:cNvSpPr>
            <a:spLocks noGrp="1"/>
          </p:cNvSpPr>
          <p:nvPr>
            <p:ph type="title"/>
          </p:nvPr>
        </p:nvSpPr>
        <p:spPr>
          <a:xfrm>
            <a:off x="984096" y="179507"/>
            <a:ext cx="10515600" cy="1325563"/>
          </a:xfrm>
        </p:spPr>
        <p:txBody>
          <a:bodyPr/>
          <a:lstStyle/>
          <a:p>
            <a:r>
              <a:rPr lang="en-US" b="1" dirty="0"/>
              <a:t>Bank Balance Sheet Revisited</a:t>
            </a:r>
          </a:p>
        </p:txBody>
      </p:sp>
      <p:cxnSp>
        <p:nvCxnSpPr>
          <p:cNvPr id="4" name="Straight Connector 3">
            <a:extLst>
              <a:ext uri="{FF2B5EF4-FFF2-40B4-BE49-F238E27FC236}">
                <a16:creationId xmlns:a16="http://schemas.microsoft.com/office/drawing/2014/main" id="{B9ECB076-3C26-17A2-EB2D-6BDF3EB871DF}"/>
              </a:ext>
            </a:extLst>
          </p:cNvPr>
          <p:cNvCxnSpPr>
            <a:cxnSpLocks/>
          </p:cNvCxnSpPr>
          <p:nvPr/>
        </p:nvCxnSpPr>
        <p:spPr>
          <a:xfrm>
            <a:off x="3668877" y="2405234"/>
            <a:ext cx="4614525" cy="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CEC893A-8542-B49B-1EC3-AD4E3F0CAF57}"/>
              </a:ext>
            </a:extLst>
          </p:cNvPr>
          <p:cNvCxnSpPr>
            <a:cxnSpLocks/>
          </p:cNvCxnSpPr>
          <p:nvPr/>
        </p:nvCxnSpPr>
        <p:spPr>
          <a:xfrm>
            <a:off x="5904614" y="2405235"/>
            <a:ext cx="0" cy="149136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C7098AC-5E6D-7BB3-0F3F-E676806198A5}"/>
              </a:ext>
            </a:extLst>
          </p:cNvPr>
          <p:cNvSpPr txBox="1"/>
          <p:nvPr/>
        </p:nvSpPr>
        <p:spPr>
          <a:xfrm>
            <a:off x="3635892" y="1739060"/>
            <a:ext cx="1559433" cy="584775"/>
          </a:xfrm>
          <a:prstGeom prst="rect">
            <a:avLst/>
          </a:prstGeom>
          <a:noFill/>
        </p:spPr>
        <p:txBody>
          <a:bodyPr wrap="square" rtlCol="0">
            <a:spAutoFit/>
          </a:bodyPr>
          <a:lstStyle/>
          <a:p>
            <a:r>
              <a:rPr lang="en-US" sz="3200" dirty="0"/>
              <a:t>Assets</a:t>
            </a:r>
          </a:p>
        </p:txBody>
      </p:sp>
      <p:sp>
        <p:nvSpPr>
          <p:cNvPr id="7" name="TextBox 6">
            <a:extLst>
              <a:ext uri="{FF2B5EF4-FFF2-40B4-BE49-F238E27FC236}">
                <a16:creationId xmlns:a16="http://schemas.microsoft.com/office/drawing/2014/main" id="{4B280D7A-964D-A7F0-D68A-F00EA01002A8}"/>
              </a:ext>
            </a:extLst>
          </p:cNvPr>
          <p:cNvSpPr txBox="1"/>
          <p:nvPr/>
        </p:nvSpPr>
        <p:spPr>
          <a:xfrm>
            <a:off x="4156245" y="2557634"/>
            <a:ext cx="978193" cy="584775"/>
          </a:xfrm>
          <a:prstGeom prst="rect">
            <a:avLst/>
          </a:prstGeom>
          <a:noFill/>
        </p:spPr>
        <p:txBody>
          <a:bodyPr wrap="square" rtlCol="0">
            <a:spAutoFit/>
          </a:bodyPr>
          <a:lstStyle/>
          <a:p>
            <a:r>
              <a:rPr lang="en-US" sz="3200" dirty="0"/>
              <a:t>100</a:t>
            </a:r>
          </a:p>
        </p:txBody>
      </p:sp>
      <p:sp>
        <p:nvSpPr>
          <p:cNvPr id="8" name="TextBox 7">
            <a:extLst>
              <a:ext uri="{FF2B5EF4-FFF2-40B4-BE49-F238E27FC236}">
                <a16:creationId xmlns:a16="http://schemas.microsoft.com/office/drawing/2014/main" id="{1DEC6DEA-CE65-1FF1-60A9-B4C613397C4E}"/>
              </a:ext>
            </a:extLst>
          </p:cNvPr>
          <p:cNvSpPr txBox="1"/>
          <p:nvPr/>
        </p:nvSpPr>
        <p:spPr>
          <a:xfrm>
            <a:off x="6421509" y="1739060"/>
            <a:ext cx="2032896" cy="584775"/>
          </a:xfrm>
          <a:prstGeom prst="rect">
            <a:avLst/>
          </a:prstGeom>
          <a:noFill/>
        </p:spPr>
        <p:txBody>
          <a:bodyPr wrap="square" rtlCol="0">
            <a:spAutoFit/>
          </a:bodyPr>
          <a:lstStyle/>
          <a:p>
            <a:r>
              <a:rPr lang="en-US" sz="3200" dirty="0"/>
              <a:t>Liabilities</a:t>
            </a:r>
          </a:p>
        </p:txBody>
      </p:sp>
      <p:sp>
        <p:nvSpPr>
          <p:cNvPr id="9" name="TextBox 8">
            <a:extLst>
              <a:ext uri="{FF2B5EF4-FFF2-40B4-BE49-F238E27FC236}">
                <a16:creationId xmlns:a16="http://schemas.microsoft.com/office/drawing/2014/main" id="{18E15F78-07A9-7C63-DC3C-9EB7672E2568}"/>
              </a:ext>
            </a:extLst>
          </p:cNvPr>
          <p:cNvSpPr txBox="1"/>
          <p:nvPr/>
        </p:nvSpPr>
        <p:spPr>
          <a:xfrm>
            <a:off x="6881078" y="2600952"/>
            <a:ext cx="978193" cy="584775"/>
          </a:xfrm>
          <a:prstGeom prst="rect">
            <a:avLst/>
          </a:prstGeom>
          <a:noFill/>
        </p:spPr>
        <p:txBody>
          <a:bodyPr wrap="square" rtlCol="0">
            <a:spAutoFit/>
          </a:bodyPr>
          <a:lstStyle/>
          <a:p>
            <a:r>
              <a:rPr lang="en-US" sz="3200" dirty="0"/>
              <a:t>80</a:t>
            </a:r>
          </a:p>
        </p:txBody>
      </p:sp>
      <p:sp>
        <p:nvSpPr>
          <p:cNvPr id="10" name="TextBox 9">
            <a:extLst>
              <a:ext uri="{FF2B5EF4-FFF2-40B4-BE49-F238E27FC236}">
                <a16:creationId xmlns:a16="http://schemas.microsoft.com/office/drawing/2014/main" id="{4BD1FB9E-428A-F25B-498D-CEEC921BB0CE}"/>
              </a:ext>
            </a:extLst>
          </p:cNvPr>
          <p:cNvSpPr txBox="1"/>
          <p:nvPr/>
        </p:nvSpPr>
        <p:spPr>
          <a:xfrm>
            <a:off x="6384893" y="3392971"/>
            <a:ext cx="2380523" cy="584775"/>
          </a:xfrm>
          <a:prstGeom prst="rect">
            <a:avLst/>
          </a:prstGeom>
          <a:noFill/>
        </p:spPr>
        <p:txBody>
          <a:bodyPr wrap="square" rtlCol="0">
            <a:spAutoFit/>
          </a:bodyPr>
          <a:lstStyle/>
          <a:p>
            <a:r>
              <a:rPr lang="en-US" sz="3200" dirty="0"/>
              <a:t>Capital: 20</a:t>
            </a:r>
          </a:p>
        </p:txBody>
      </p:sp>
      <p:sp>
        <p:nvSpPr>
          <p:cNvPr id="11" name="TextBox 10">
            <a:extLst>
              <a:ext uri="{FF2B5EF4-FFF2-40B4-BE49-F238E27FC236}">
                <a16:creationId xmlns:a16="http://schemas.microsoft.com/office/drawing/2014/main" id="{12492D2A-2F8D-355B-9DE2-AC2DC3D2827D}"/>
              </a:ext>
            </a:extLst>
          </p:cNvPr>
          <p:cNvSpPr txBox="1"/>
          <p:nvPr/>
        </p:nvSpPr>
        <p:spPr>
          <a:xfrm>
            <a:off x="1681114" y="4580333"/>
            <a:ext cx="9121564" cy="584775"/>
          </a:xfrm>
          <a:prstGeom prst="rect">
            <a:avLst/>
          </a:prstGeom>
          <a:noFill/>
        </p:spPr>
        <p:txBody>
          <a:bodyPr wrap="square" rtlCol="0">
            <a:spAutoFit/>
          </a:bodyPr>
          <a:lstStyle/>
          <a:p>
            <a:r>
              <a:rPr lang="en-US" sz="3200" dirty="0"/>
              <a:t>Capital ratio: Capital/Assets = 20/100 = 20%</a:t>
            </a:r>
          </a:p>
        </p:txBody>
      </p:sp>
      <p:sp>
        <p:nvSpPr>
          <p:cNvPr id="12" name="TextBox 11">
            <a:extLst>
              <a:ext uri="{FF2B5EF4-FFF2-40B4-BE49-F238E27FC236}">
                <a16:creationId xmlns:a16="http://schemas.microsoft.com/office/drawing/2014/main" id="{F6F9F5B9-8F9C-D274-DFDC-A0A9A070779E}"/>
              </a:ext>
            </a:extLst>
          </p:cNvPr>
          <p:cNvSpPr txBox="1"/>
          <p:nvPr/>
        </p:nvSpPr>
        <p:spPr>
          <a:xfrm>
            <a:off x="1687751" y="5556456"/>
            <a:ext cx="9121564" cy="584775"/>
          </a:xfrm>
          <a:prstGeom prst="rect">
            <a:avLst/>
          </a:prstGeom>
          <a:noFill/>
        </p:spPr>
        <p:txBody>
          <a:bodyPr wrap="square" rtlCol="0">
            <a:spAutoFit/>
          </a:bodyPr>
          <a:lstStyle/>
          <a:p>
            <a:r>
              <a:rPr lang="en-US" sz="3200" dirty="0"/>
              <a:t>Leverage ratio: Assets/Capital = 100/20 = 5</a:t>
            </a:r>
          </a:p>
        </p:txBody>
      </p:sp>
      <p:pic>
        <p:nvPicPr>
          <p:cNvPr id="3" name="Audio 2">
            <a:hlinkClick r:id="" action="ppaction://media"/>
            <a:extLst>
              <a:ext uri="{FF2B5EF4-FFF2-40B4-BE49-F238E27FC236}">
                <a16:creationId xmlns:a16="http://schemas.microsoft.com/office/drawing/2014/main" id="{452A2AFC-1D99-E04A-6FDD-808598CEB98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507182446"/>
      </p:ext>
    </p:extLst>
  </p:cSld>
  <p:clrMapOvr>
    <a:masterClrMapping/>
  </p:clrMapOvr>
  <mc:AlternateContent xmlns:mc="http://schemas.openxmlformats.org/markup-compatibility/2006" xmlns:p14="http://schemas.microsoft.com/office/powerpoint/2010/main">
    <mc:Choice Requires="p14">
      <p:transition spd="slow" p14:dur="2000" advTm="93386"/>
    </mc:Choice>
    <mc:Fallback xmlns="">
      <p:transition spd="slow" advTm="93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11"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03140-32A2-7A5D-4CD6-776BCD854E45}"/>
              </a:ext>
            </a:extLst>
          </p:cNvPr>
          <p:cNvSpPr>
            <a:spLocks noGrp="1"/>
          </p:cNvSpPr>
          <p:nvPr>
            <p:ph type="title"/>
          </p:nvPr>
        </p:nvSpPr>
        <p:spPr/>
        <p:txBody>
          <a:bodyPr/>
          <a:lstStyle/>
          <a:p>
            <a:r>
              <a:rPr lang="en-US" b="1" dirty="0"/>
              <a:t>Bank Crises</a:t>
            </a:r>
          </a:p>
        </p:txBody>
      </p:sp>
      <p:sp>
        <p:nvSpPr>
          <p:cNvPr id="3" name="Content Placeholder 2">
            <a:extLst>
              <a:ext uri="{FF2B5EF4-FFF2-40B4-BE49-F238E27FC236}">
                <a16:creationId xmlns:a16="http://schemas.microsoft.com/office/drawing/2014/main" id="{459685DD-FF89-A90D-283B-A6AA1AD3D56B}"/>
              </a:ext>
            </a:extLst>
          </p:cNvPr>
          <p:cNvSpPr>
            <a:spLocks noGrp="1"/>
          </p:cNvSpPr>
          <p:nvPr>
            <p:ph idx="1"/>
          </p:nvPr>
        </p:nvSpPr>
        <p:spPr/>
        <p:txBody>
          <a:bodyPr/>
          <a:lstStyle/>
          <a:p>
            <a:pPr marL="0" indent="0">
              <a:buNone/>
            </a:pPr>
            <a:r>
              <a:rPr lang="en-US" dirty="0"/>
              <a:t>higher leverage ratio implies a higher expected profit rate, </a:t>
            </a:r>
          </a:p>
          <a:p>
            <a:pPr marL="0" indent="0">
              <a:buNone/>
            </a:pPr>
            <a:r>
              <a:rPr lang="en-US" dirty="0"/>
              <a:t>but also implies a higher risk of </a:t>
            </a:r>
            <a:r>
              <a:rPr lang="en-US" b="1" dirty="0"/>
              <a:t>insolvency</a:t>
            </a:r>
            <a:r>
              <a:rPr lang="en-US" dirty="0"/>
              <a:t> and bankruptcy.</a:t>
            </a:r>
          </a:p>
          <a:p>
            <a:pPr marL="0" indent="0">
              <a:buNone/>
            </a:pPr>
            <a:endParaRPr lang="en-US" dirty="0"/>
          </a:p>
          <a:p>
            <a:pPr marL="0" indent="0">
              <a:buNone/>
            </a:pPr>
            <a:r>
              <a:rPr lang="en-US" dirty="0"/>
              <a:t>Liquidity problems can become solvency problems…</a:t>
            </a:r>
          </a:p>
          <a:p>
            <a:pPr marL="0" indent="0">
              <a:buNone/>
            </a:pPr>
            <a:endParaRPr lang="en-US" dirty="0"/>
          </a:p>
        </p:txBody>
      </p:sp>
      <p:pic>
        <p:nvPicPr>
          <p:cNvPr id="4" name="Audio 3">
            <a:hlinkClick r:id="" action="ppaction://media"/>
            <a:extLst>
              <a:ext uri="{FF2B5EF4-FFF2-40B4-BE49-F238E27FC236}">
                <a16:creationId xmlns:a16="http://schemas.microsoft.com/office/drawing/2014/main" id="{4BF411C7-B39B-63E4-C7AE-7ADB680232D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166741697"/>
      </p:ext>
    </p:extLst>
  </p:cSld>
  <p:clrMapOvr>
    <a:masterClrMapping/>
  </p:clrMapOvr>
  <mc:AlternateContent xmlns:mc="http://schemas.openxmlformats.org/markup-compatibility/2006" xmlns:p14="http://schemas.microsoft.com/office/powerpoint/2010/main">
    <mc:Choice Requires="p14">
      <p:transition spd="slow" p14:dur="2000" advTm="75904"/>
    </mc:Choice>
    <mc:Fallback xmlns="">
      <p:transition spd="slow" advTm="75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78149-8B0A-FC06-C5A4-052CFB54B48A}"/>
              </a:ext>
            </a:extLst>
          </p:cNvPr>
          <p:cNvSpPr>
            <a:spLocks noGrp="1"/>
          </p:cNvSpPr>
          <p:nvPr>
            <p:ph type="title"/>
          </p:nvPr>
        </p:nvSpPr>
        <p:spPr/>
        <p:txBody>
          <a:bodyPr/>
          <a:lstStyle/>
          <a:p>
            <a:r>
              <a:rPr lang="en-US" b="1" dirty="0"/>
              <a:t>Liquidity and Risk</a:t>
            </a:r>
          </a:p>
        </p:txBody>
      </p:sp>
      <p:sp>
        <p:nvSpPr>
          <p:cNvPr id="3" name="Content Placeholder 2">
            <a:extLst>
              <a:ext uri="{FF2B5EF4-FFF2-40B4-BE49-F238E27FC236}">
                <a16:creationId xmlns:a16="http://schemas.microsoft.com/office/drawing/2014/main" id="{3CDB9EAE-391A-B3F5-94B7-D7F64C090209}"/>
              </a:ext>
            </a:extLst>
          </p:cNvPr>
          <p:cNvSpPr>
            <a:spLocks noGrp="1"/>
          </p:cNvSpPr>
          <p:nvPr>
            <p:ph idx="1"/>
          </p:nvPr>
        </p:nvSpPr>
        <p:spPr/>
        <p:txBody>
          <a:bodyPr/>
          <a:lstStyle/>
          <a:p>
            <a:pPr marL="0" indent="0">
              <a:buNone/>
            </a:pPr>
            <a:r>
              <a:rPr lang="en-US" dirty="0"/>
              <a:t>The lower the liquidity of bank </a:t>
            </a:r>
            <a:r>
              <a:rPr lang="en-US" b="1" dirty="0"/>
              <a:t>assets </a:t>
            </a:r>
            <a:r>
              <a:rPr lang="en-US" dirty="0"/>
              <a:t>means the more difficult they are to sell, the higher the risk of being sold at </a:t>
            </a:r>
            <a:r>
              <a:rPr lang="en-US" b="1" dirty="0"/>
              <a:t>fire sale prices </a:t>
            </a:r>
            <a:r>
              <a:rPr lang="en-US" dirty="0"/>
              <a:t>(prices far below the true value) and the risk that the bank becomes insolvent.</a:t>
            </a:r>
          </a:p>
          <a:p>
            <a:endParaRPr lang="en-US" dirty="0"/>
          </a:p>
          <a:p>
            <a:pPr marL="0" indent="0">
              <a:buNone/>
            </a:pPr>
            <a:r>
              <a:rPr lang="en-US" dirty="0"/>
              <a:t>The higher the liquidity of the </a:t>
            </a:r>
            <a:r>
              <a:rPr lang="en-US" b="1" dirty="0"/>
              <a:t>liabilities</a:t>
            </a:r>
            <a:r>
              <a:rPr lang="en-US" dirty="0"/>
              <a:t> (e.g., checkable or demand deposits), the higher the risk of fire sales, and the risk that the bank becomes insolvent and thus faces </a:t>
            </a:r>
            <a:r>
              <a:rPr lang="en-US" b="1" dirty="0"/>
              <a:t>bank runs</a:t>
            </a:r>
            <a:r>
              <a:rPr lang="en-US" dirty="0"/>
              <a:t>.</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E0E451DF-25ED-508D-5A10-54A367E0C8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15505459"/>
      </p:ext>
    </p:extLst>
  </p:cSld>
  <p:clrMapOvr>
    <a:masterClrMapping/>
  </p:clrMapOvr>
  <mc:AlternateContent xmlns:mc="http://schemas.openxmlformats.org/markup-compatibility/2006" xmlns:p14="http://schemas.microsoft.com/office/powerpoint/2010/main">
    <mc:Choice Requires="p14">
      <p:transition spd="slow" p14:dur="2000" advTm="191349"/>
    </mc:Choice>
    <mc:Fallback xmlns="">
      <p:transition spd="slow" advTm="191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013F568A-4414-9005-3963-E0868549EDA1}"/>
              </a:ext>
            </a:extLst>
          </p:cNvPr>
          <p:cNvPicPr>
            <a:picLocks noChangeAspect="1"/>
          </p:cNvPicPr>
          <p:nvPr/>
        </p:nvPicPr>
        <p:blipFill>
          <a:blip r:embed="rId3"/>
          <a:stretch>
            <a:fillRect/>
          </a:stretch>
        </p:blipFill>
        <p:spPr>
          <a:xfrm>
            <a:off x="1546815" y="620675"/>
            <a:ext cx="9098369" cy="5923618"/>
          </a:xfrm>
          <a:prstGeom prst="rect">
            <a:avLst/>
          </a:prstGeom>
        </p:spPr>
      </p:pic>
    </p:spTree>
    <p:extLst>
      <p:ext uri="{BB962C8B-B14F-4D97-AF65-F5344CB8AC3E}">
        <p14:creationId xmlns:p14="http://schemas.microsoft.com/office/powerpoint/2010/main" val="497716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B97DAD-DDB0-94E7-F30B-2422E08CDD0A}"/>
              </a:ext>
            </a:extLst>
          </p:cNvPr>
          <p:cNvSpPr txBox="1"/>
          <p:nvPr/>
        </p:nvSpPr>
        <p:spPr>
          <a:xfrm>
            <a:off x="829339" y="566678"/>
            <a:ext cx="10696353" cy="4893647"/>
          </a:xfrm>
          <a:prstGeom prst="rect">
            <a:avLst/>
          </a:prstGeom>
          <a:noFill/>
        </p:spPr>
        <p:txBody>
          <a:bodyPr wrap="square" rtlCol="0">
            <a:spAutoFit/>
          </a:bodyPr>
          <a:lstStyle/>
          <a:p>
            <a:r>
              <a:rPr lang="en-US" sz="2400" dirty="0"/>
              <a:t>Say investors doubt the value of bank assets and demand to liquidate uninsured short term loans to bank  </a:t>
            </a:r>
            <a:r>
              <a:rPr lang="en-US" sz="2400" dirty="0">
                <a:sym typeface="Wingdings" pitchFamily="2" charset="2"/>
              </a:rPr>
              <a:t></a:t>
            </a:r>
          </a:p>
          <a:p>
            <a:endParaRPr lang="en-US" sz="2400" dirty="0">
              <a:sym typeface="Wingdings" pitchFamily="2" charset="2"/>
            </a:endParaRPr>
          </a:p>
          <a:p>
            <a:r>
              <a:rPr lang="en-US" sz="2400" dirty="0">
                <a:sym typeface="Wingdings" pitchFamily="2" charset="2"/>
              </a:rPr>
              <a:t>Cannot easily call in loans, and therefore must sell loans </a:t>
            </a:r>
          </a:p>
          <a:p>
            <a:endParaRPr lang="en-US" sz="2400" dirty="0">
              <a:sym typeface="Wingdings" pitchFamily="2" charset="2"/>
            </a:endParaRPr>
          </a:p>
          <a:p>
            <a:r>
              <a:rPr lang="en-US" sz="2400" dirty="0">
                <a:sym typeface="Wingdings" pitchFamily="2" charset="2"/>
              </a:rPr>
              <a:t>But markets have doubts about these loans so sell at fire sale prices  </a:t>
            </a:r>
          </a:p>
          <a:p>
            <a:endParaRPr lang="en-US" sz="2400" dirty="0">
              <a:sym typeface="Wingdings" pitchFamily="2" charset="2"/>
            </a:endParaRPr>
          </a:p>
          <a:p>
            <a:r>
              <a:rPr lang="en-US" sz="2400" dirty="0"/>
              <a:t>Fire sale prices mean assets lower, closer to insolvency and investors want funds back </a:t>
            </a:r>
            <a:r>
              <a:rPr lang="en-US" sz="2400" dirty="0">
                <a:sym typeface="Wingdings" pitchFamily="2" charset="2"/>
              </a:rPr>
              <a:t> </a:t>
            </a:r>
          </a:p>
          <a:p>
            <a:endParaRPr lang="en-US" sz="2400" dirty="0">
              <a:sym typeface="Wingdings" pitchFamily="2" charset="2"/>
            </a:endParaRPr>
          </a:p>
          <a:p>
            <a:r>
              <a:rPr lang="en-US" sz="2400" dirty="0">
                <a:sym typeface="Wingdings" pitchFamily="2" charset="2"/>
              </a:rPr>
              <a:t>More fire sales  </a:t>
            </a:r>
          </a:p>
          <a:p>
            <a:endParaRPr lang="en-US" sz="2400" dirty="0">
              <a:sym typeface="Wingdings" pitchFamily="2" charset="2"/>
            </a:endParaRPr>
          </a:p>
          <a:p>
            <a:r>
              <a:rPr lang="en-US" sz="2400" dirty="0">
                <a:sym typeface="Wingdings" pitchFamily="2" charset="2"/>
              </a:rPr>
              <a:t>Insolvency</a:t>
            </a:r>
            <a:endParaRPr lang="en-US" sz="2400" dirty="0"/>
          </a:p>
        </p:txBody>
      </p:sp>
      <p:sp>
        <p:nvSpPr>
          <p:cNvPr id="5" name="TextBox 4">
            <a:extLst>
              <a:ext uri="{FF2B5EF4-FFF2-40B4-BE49-F238E27FC236}">
                <a16:creationId xmlns:a16="http://schemas.microsoft.com/office/drawing/2014/main" id="{DC643709-15D4-8649-DA1E-20DB31FD9CEC}"/>
              </a:ext>
            </a:extLst>
          </p:cNvPr>
          <p:cNvSpPr txBox="1"/>
          <p:nvPr/>
        </p:nvSpPr>
        <p:spPr>
          <a:xfrm>
            <a:off x="1148317" y="5460325"/>
            <a:ext cx="10377375" cy="1200329"/>
          </a:xfrm>
          <a:prstGeom prst="rect">
            <a:avLst/>
          </a:prstGeom>
          <a:noFill/>
        </p:spPr>
        <p:txBody>
          <a:bodyPr wrap="square" rtlCol="0">
            <a:spAutoFit/>
          </a:bodyPr>
          <a:lstStyle/>
          <a:p>
            <a:r>
              <a:rPr lang="en-US" sz="2400" dirty="0"/>
              <a:t>Note that if investors are worried about a </a:t>
            </a:r>
            <a:r>
              <a:rPr lang="en-US" sz="2400" i="1" dirty="0"/>
              <a:t>class</a:t>
            </a:r>
            <a:r>
              <a:rPr lang="en-US" sz="2400" dirty="0"/>
              <a:t> of assets, then the market gets flooded with these at the very same time investors are worried </a:t>
            </a:r>
            <a:r>
              <a:rPr lang="en-US" sz="2400" dirty="0">
                <a:sym typeface="Wingdings" pitchFamily="2" charset="2"/>
              </a:rPr>
              <a:t> extreme declines in prices</a:t>
            </a:r>
            <a:endParaRPr lang="en-US" sz="2400" dirty="0"/>
          </a:p>
        </p:txBody>
      </p:sp>
      <p:pic>
        <p:nvPicPr>
          <p:cNvPr id="2" name="Audio 1">
            <a:hlinkClick r:id="" action="ppaction://media"/>
            <a:extLst>
              <a:ext uri="{FF2B5EF4-FFF2-40B4-BE49-F238E27FC236}">
                <a16:creationId xmlns:a16="http://schemas.microsoft.com/office/drawing/2014/main" id="{D0FA9B9C-438E-3A63-76DA-E56C80E5C40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103344910"/>
      </p:ext>
    </p:extLst>
  </p:cSld>
  <p:clrMapOvr>
    <a:masterClrMapping/>
  </p:clrMapOvr>
  <mc:AlternateContent xmlns:mc="http://schemas.openxmlformats.org/markup-compatibility/2006" xmlns:p14="http://schemas.microsoft.com/office/powerpoint/2010/main">
    <mc:Choice Requires="p14">
      <p:transition spd="slow" p14:dur="2000" advTm="231360"/>
    </mc:Choice>
    <mc:Fallback xmlns="">
      <p:transition spd="slow" advTm="231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4" grpId="0" build="p"/>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7C15F1-0E3E-106D-1C38-E1FF763B1BE8}"/>
              </a:ext>
            </a:extLst>
          </p:cNvPr>
          <p:cNvSpPr txBox="1"/>
          <p:nvPr/>
        </p:nvSpPr>
        <p:spPr>
          <a:xfrm>
            <a:off x="1148316" y="1637414"/>
            <a:ext cx="10037135" cy="4031873"/>
          </a:xfrm>
          <a:prstGeom prst="rect">
            <a:avLst/>
          </a:prstGeom>
          <a:noFill/>
        </p:spPr>
        <p:txBody>
          <a:bodyPr wrap="square" rtlCol="0">
            <a:spAutoFit/>
          </a:bodyPr>
          <a:lstStyle/>
          <a:p>
            <a:r>
              <a:rPr lang="en-US" sz="3200" dirty="0"/>
              <a:t>All of this implies that a reduction in the liquidity of assets, combined with demands to liquidate liabilities reduce the willingness and ability of banks to make loans. </a:t>
            </a:r>
          </a:p>
          <a:p>
            <a:endParaRPr lang="en-US" sz="3200" dirty="0"/>
          </a:p>
          <a:p>
            <a:endParaRPr lang="en-US" sz="3200" dirty="0"/>
          </a:p>
          <a:p>
            <a:r>
              <a:rPr lang="en-US" sz="3200" b="1" dirty="0"/>
              <a:t>In our model this would be represented as an increase in </a:t>
            </a:r>
            <a:r>
              <a:rPr lang="en-US" sz="3200" b="1" i="1" dirty="0"/>
              <a:t>x</a:t>
            </a:r>
            <a:r>
              <a:rPr lang="en-US" sz="3200" b="1" dirty="0"/>
              <a:t>. </a:t>
            </a:r>
          </a:p>
        </p:txBody>
      </p:sp>
      <p:pic>
        <p:nvPicPr>
          <p:cNvPr id="3" name="Audio 2">
            <a:hlinkClick r:id="" action="ppaction://media"/>
            <a:extLst>
              <a:ext uri="{FF2B5EF4-FFF2-40B4-BE49-F238E27FC236}">
                <a16:creationId xmlns:a16="http://schemas.microsoft.com/office/drawing/2014/main" id="{C0146DC1-DC9D-7579-EE42-9EF083CA16F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587951225"/>
      </p:ext>
    </p:extLst>
  </p:cSld>
  <p:clrMapOvr>
    <a:masterClrMapping/>
  </p:clrMapOvr>
  <mc:AlternateContent xmlns:mc="http://schemas.openxmlformats.org/markup-compatibility/2006" xmlns:p14="http://schemas.microsoft.com/office/powerpoint/2010/main">
    <mc:Choice Requires="p14">
      <p:transition spd="slow" p14:dur="2000" advTm="56373"/>
    </mc:Choice>
    <mc:Fallback xmlns="">
      <p:transition spd="slow" advTm="56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2"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1CC41-58A5-9566-AF70-78506B481730}"/>
              </a:ext>
            </a:extLst>
          </p:cNvPr>
          <p:cNvSpPr>
            <a:spLocks noGrp="1"/>
          </p:cNvSpPr>
          <p:nvPr>
            <p:ph type="ctrTitle"/>
          </p:nvPr>
        </p:nvSpPr>
        <p:spPr>
          <a:xfrm>
            <a:off x="0" y="211317"/>
            <a:ext cx="11571316" cy="1313411"/>
          </a:xfrm>
          <a:solidFill>
            <a:schemeClr val="bg1"/>
          </a:solidFill>
        </p:spPr>
        <p:txBody>
          <a:bodyPr>
            <a:normAutofit/>
          </a:bodyPr>
          <a:lstStyle/>
          <a:p>
            <a:pPr algn="l"/>
            <a:r>
              <a:rPr lang="en-US" sz="6600" b="1" spc="300" dirty="0">
                <a:solidFill>
                  <a:srgbClr val="77A3A3"/>
                </a:solidFill>
                <a:latin typeface="Century Gothic" panose="020B0502020202020204" pitchFamily="34" charset="0"/>
              </a:rPr>
              <a:t>The IS Relation</a:t>
            </a:r>
          </a:p>
        </p:txBody>
      </p:sp>
      <p:sp>
        <p:nvSpPr>
          <p:cNvPr id="3" name="Rectangle 2">
            <a:extLst>
              <a:ext uri="{FF2B5EF4-FFF2-40B4-BE49-F238E27FC236}">
                <a16:creationId xmlns:a16="http://schemas.microsoft.com/office/drawing/2014/main" id="{2074C73E-A203-3BCB-0658-AB094B21BF72}"/>
              </a:ext>
            </a:extLst>
          </p:cNvPr>
          <p:cNvSpPr/>
          <p:nvPr/>
        </p:nvSpPr>
        <p:spPr>
          <a:xfrm>
            <a:off x="0" y="2510444"/>
            <a:ext cx="12192000" cy="4347556"/>
          </a:xfrm>
          <a:prstGeom prst="rect">
            <a:avLst/>
          </a:prstGeom>
          <a:solidFill>
            <a:srgbClr val="77A3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F7E46AB-1715-6BC2-0CD5-5D84F0D929B6}"/>
              </a:ext>
            </a:extLst>
          </p:cNvPr>
          <p:cNvSpPr txBox="1"/>
          <p:nvPr/>
        </p:nvSpPr>
        <p:spPr>
          <a:xfrm>
            <a:off x="5426046" y="826410"/>
            <a:ext cx="8429105" cy="7017306"/>
          </a:xfrm>
          <a:prstGeom prst="rect">
            <a:avLst/>
          </a:prstGeom>
          <a:noFill/>
        </p:spPr>
        <p:txBody>
          <a:bodyPr wrap="square" rtlCol="0">
            <a:spAutoFit/>
          </a:bodyPr>
          <a:lstStyle/>
          <a:p>
            <a:r>
              <a:rPr lang="en-US" sz="45000" b="1" dirty="0">
                <a:solidFill>
                  <a:schemeClr val="bg1"/>
                </a:solidFill>
                <a:latin typeface="Lato" panose="020F0502020204030203" pitchFamily="34" charset="0"/>
                <a:ea typeface="Lato" panose="020F0502020204030203" pitchFamily="34" charset="0"/>
                <a:cs typeface="Lato" panose="020F0502020204030203" pitchFamily="34" charset="0"/>
              </a:rPr>
              <a:t>06</a:t>
            </a:r>
          </a:p>
        </p:txBody>
      </p:sp>
    </p:spTree>
    <p:extLst>
      <p:ext uri="{BB962C8B-B14F-4D97-AF65-F5344CB8AC3E}">
        <p14:creationId xmlns:p14="http://schemas.microsoft.com/office/powerpoint/2010/main" val="9252443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03140-32A2-7A5D-4CD6-776BCD854E45}"/>
              </a:ext>
            </a:extLst>
          </p:cNvPr>
          <p:cNvSpPr>
            <a:spLocks noGrp="1"/>
          </p:cNvSpPr>
          <p:nvPr>
            <p:ph type="title"/>
          </p:nvPr>
        </p:nvSpPr>
        <p:spPr/>
        <p:txBody>
          <a:bodyPr/>
          <a:lstStyle/>
          <a:p>
            <a:r>
              <a:rPr lang="en-US" b="1" dirty="0"/>
              <a:t>Interest Rates and the Economy</a:t>
            </a:r>
          </a:p>
        </p:txBody>
      </p:sp>
      <p:sp>
        <p:nvSpPr>
          <p:cNvPr id="3" name="Content Placeholder 2">
            <a:extLst>
              <a:ext uri="{FF2B5EF4-FFF2-40B4-BE49-F238E27FC236}">
                <a16:creationId xmlns:a16="http://schemas.microsoft.com/office/drawing/2014/main" id="{459685DD-FF89-A90D-283B-A6AA1AD3D56B}"/>
              </a:ext>
            </a:extLst>
          </p:cNvPr>
          <p:cNvSpPr>
            <a:spLocks noGrp="1"/>
          </p:cNvSpPr>
          <p:nvPr>
            <p:ph idx="1"/>
          </p:nvPr>
        </p:nvSpPr>
        <p:spPr/>
        <p:txBody>
          <a:bodyPr/>
          <a:lstStyle/>
          <a:p>
            <a:pPr marL="0" indent="0">
              <a:buNone/>
            </a:pPr>
            <a:r>
              <a:rPr lang="en-US" dirty="0"/>
              <a:t>Lower real interest rates boost:</a:t>
            </a:r>
          </a:p>
          <a:p>
            <a:r>
              <a:rPr lang="en-US" dirty="0"/>
              <a:t>Consumption</a:t>
            </a:r>
          </a:p>
          <a:p>
            <a:pPr lvl="1"/>
            <a:r>
              <a:rPr lang="en-US" dirty="0"/>
              <a:t>Lower reward for saving, lower cost of borrowing (durables)</a:t>
            </a:r>
          </a:p>
          <a:p>
            <a:r>
              <a:rPr lang="en-US" dirty="0"/>
              <a:t>investment.</a:t>
            </a:r>
          </a:p>
          <a:p>
            <a:pPr lvl="1"/>
            <a:r>
              <a:rPr lang="en-US" dirty="0"/>
              <a:t>Lower opportunity cost, lower cost of borrowing (residential)</a:t>
            </a:r>
          </a:p>
          <a:p>
            <a:r>
              <a:rPr lang="en-US" dirty="0"/>
              <a:t>- net exports</a:t>
            </a:r>
          </a:p>
          <a:p>
            <a:pPr lvl="1"/>
            <a:r>
              <a:rPr lang="en-US" dirty="0"/>
              <a:t>U.S. dollar cheaper </a:t>
            </a:r>
          </a:p>
          <a:p>
            <a:pPr marL="457200" lvl="1" indent="0">
              <a:buNone/>
            </a:pPr>
            <a:endParaRPr lang="en-US" dirty="0"/>
          </a:p>
        </p:txBody>
      </p:sp>
      <p:pic>
        <p:nvPicPr>
          <p:cNvPr id="4" name="Audio 3">
            <a:hlinkClick r:id="" action="ppaction://media"/>
            <a:extLst>
              <a:ext uri="{FF2B5EF4-FFF2-40B4-BE49-F238E27FC236}">
                <a16:creationId xmlns:a16="http://schemas.microsoft.com/office/drawing/2014/main" id="{4BF411C7-B39B-63E4-C7AE-7ADB680232D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34505896"/>
      </p:ext>
    </p:extLst>
  </p:cSld>
  <p:clrMapOvr>
    <a:masterClrMapping/>
  </p:clrMapOvr>
  <mc:AlternateContent xmlns:mc="http://schemas.openxmlformats.org/markup-compatibility/2006" xmlns:p14="http://schemas.microsoft.com/office/powerpoint/2010/main">
    <mc:Choice Requires="p14">
      <p:transition spd="slow" p14:dur="2000" advTm="75904"/>
    </mc:Choice>
    <mc:Fallback xmlns="">
      <p:transition spd="slow" advTm="75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03140-32A2-7A5D-4CD6-776BCD854E45}"/>
              </a:ext>
            </a:extLst>
          </p:cNvPr>
          <p:cNvSpPr>
            <a:spLocks noGrp="1"/>
          </p:cNvSpPr>
          <p:nvPr>
            <p:ph type="title"/>
          </p:nvPr>
        </p:nvSpPr>
        <p:spPr/>
        <p:txBody>
          <a:bodyPr/>
          <a:lstStyle/>
          <a:p>
            <a:r>
              <a:rPr lang="en-US" b="1" dirty="0"/>
              <a:t>Interest Rates and net exports</a:t>
            </a:r>
          </a:p>
        </p:txBody>
      </p:sp>
      <p:sp>
        <p:nvSpPr>
          <p:cNvPr id="3" name="Content Placeholder 2">
            <a:extLst>
              <a:ext uri="{FF2B5EF4-FFF2-40B4-BE49-F238E27FC236}">
                <a16:creationId xmlns:a16="http://schemas.microsoft.com/office/drawing/2014/main" id="{459685DD-FF89-A90D-283B-A6AA1AD3D56B}"/>
              </a:ext>
            </a:extLst>
          </p:cNvPr>
          <p:cNvSpPr>
            <a:spLocks noGrp="1"/>
          </p:cNvSpPr>
          <p:nvPr>
            <p:ph idx="1"/>
          </p:nvPr>
        </p:nvSpPr>
        <p:spPr/>
        <p:txBody>
          <a:bodyPr/>
          <a:lstStyle/>
          <a:p>
            <a:r>
              <a:rPr lang="en-US" dirty="0"/>
              <a:t>A low real interest rate in the United States leads international money managers to send their funds to other countries that offer better returns. </a:t>
            </a:r>
          </a:p>
          <a:p>
            <a:r>
              <a:rPr lang="en-US" dirty="0"/>
              <a:t>This means they’ll demand fewer U.S. dollars, leading the dollar to become cheaper. </a:t>
            </a:r>
          </a:p>
          <a:p>
            <a:r>
              <a:rPr lang="en-US" dirty="0"/>
              <a:t>This cheaper dollar increases exports and reduces imports. </a:t>
            </a:r>
          </a:p>
          <a:p>
            <a:pPr marL="457200" lvl="1" indent="0">
              <a:buNone/>
            </a:pPr>
            <a:endParaRPr lang="en-US" dirty="0"/>
          </a:p>
        </p:txBody>
      </p:sp>
    </p:spTree>
    <p:custDataLst>
      <p:tags r:id="rId1"/>
    </p:custDataLst>
    <p:extLst>
      <p:ext uri="{BB962C8B-B14F-4D97-AF65-F5344CB8AC3E}">
        <p14:creationId xmlns:p14="http://schemas.microsoft.com/office/powerpoint/2010/main" val="1031294241"/>
      </p:ext>
    </p:extLst>
  </p:cSld>
  <p:clrMapOvr>
    <a:masterClrMapping/>
  </p:clrMapOvr>
  <mc:AlternateContent xmlns:mc="http://schemas.openxmlformats.org/markup-compatibility/2006" xmlns:p14="http://schemas.microsoft.com/office/powerpoint/2010/main">
    <mc:Choice Requires="p14">
      <p:transition spd="slow" p14:dur="2000" advTm="75904"/>
    </mc:Choice>
    <mc:Fallback xmlns="">
      <p:transition spd="slow" advTm="759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2680image62021136">
            <a:extLst>
              <a:ext uri="{FF2B5EF4-FFF2-40B4-BE49-F238E27FC236}">
                <a16:creationId xmlns:a16="http://schemas.microsoft.com/office/drawing/2014/main" id="{A358D907-A515-A664-489E-214D518CFE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4771" y="734700"/>
            <a:ext cx="7101532" cy="10884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2680image62026128">
            <a:extLst>
              <a:ext uri="{FF2B5EF4-FFF2-40B4-BE49-F238E27FC236}">
                <a16:creationId xmlns:a16="http://schemas.microsoft.com/office/drawing/2014/main" id="{326F1AE9-90E2-9677-8750-7F88A62869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4770" y="734700"/>
            <a:ext cx="8136429" cy="5388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8270848"/>
      </p:ext>
    </p:extLst>
  </p:cSld>
  <p:clrMapOvr>
    <a:masterClrMapping/>
  </p:clrMapOvr>
  <mc:AlternateContent xmlns:mc="http://schemas.openxmlformats.org/markup-compatibility/2006" xmlns:p14="http://schemas.microsoft.com/office/powerpoint/2010/main">
    <mc:Choice Requires="p14">
      <p:transition spd="slow" p14:dur="2000" advTm="75904"/>
    </mc:Choice>
    <mc:Fallback xmlns="">
      <p:transition spd="slow" advTm="75904"/>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3" descr="An illustration shows the link between decreased interest rate and G D P.&#10;The flow diagram shows that a decrease in real interest rate leads to an increase in C, I, G, and N X resulting in increased aggregate expenditure that in turn leads to increased G D P. The accompanying text reads, Businesses adjust output to meet demand so in equilibrium: G D P equals Aggregate expenditure">
            <a:extLst>
              <a:ext uri="{FF2B5EF4-FFF2-40B4-BE49-F238E27FC236}">
                <a16:creationId xmlns:a16="http://schemas.microsoft.com/office/drawing/2014/main" id="{D61B949A-9AC4-FCA7-6F42-19D5786AB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0903" y="2749826"/>
            <a:ext cx="9254481" cy="1707873"/>
          </a:xfrm>
          <a:prstGeom prst="rect">
            <a:avLst/>
          </a:prstGeom>
        </p:spPr>
      </p:pic>
    </p:spTree>
    <p:custDataLst>
      <p:tags r:id="rId1"/>
    </p:custDataLst>
    <p:extLst>
      <p:ext uri="{BB962C8B-B14F-4D97-AF65-F5344CB8AC3E}">
        <p14:creationId xmlns:p14="http://schemas.microsoft.com/office/powerpoint/2010/main" val="640536514"/>
      </p:ext>
    </p:extLst>
  </p:cSld>
  <p:clrMapOvr>
    <a:masterClrMapping/>
  </p:clrMapOvr>
  <mc:AlternateContent xmlns:mc="http://schemas.openxmlformats.org/markup-compatibility/2006" xmlns:p14="http://schemas.microsoft.com/office/powerpoint/2010/main">
    <mc:Choice Requires="p14">
      <p:transition spd="slow" p14:dur="2000" advTm="75904"/>
    </mc:Choice>
    <mc:Fallback xmlns="">
      <p:transition spd="slow" advTm="75904"/>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03140-32A2-7A5D-4CD6-776BCD854E45}"/>
              </a:ext>
            </a:extLst>
          </p:cNvPr>
          <p:cNvSpPr>
            <a:spLocks noGrp="1"/>
          </p:cNvSpPr>
          <p:nvPr>
            <p:ph type="title"/>
          </p:nvPr>
        </p:nvSpPr>
        <p:spPr/>
        <p:txBody>
          <a:bodyPr/>
          <a:lstStyle/>
          <a:p>
            <a:r>
              <a:rPr lang="en-US" b="1" dirty="0"/>
              <a:t>The IS Curve</a:t>
            </a:r>
          </a:p>
        </p:txBody>
      </p:sp>
      <p:sp>
        <p:nvSpPr>
          <p:cNvPr id="3" name="Content Placeholder 2">
            <a:extLst>
              <a:ext uri="{FF2B5EF4-FFF2-40B4-BE49-F238E27FC236}">
                <a16:creationId xmlns:a16="http://schemas.microsoft.com/office/drawing/2014/main" id="{459685DD-FF89-A90D-283B-A6AA1AD3D56B}"/>
              </a:ext>
            </a:extLst>
          </p:cNvPr>
          <p:cNvSpPr>
            <a:spLocks noGrp="1"/>
          </p:cNvSpPr>
          <p:nvPr>
            <p:ph idx="1"/>
          </p:nvPr>
        </p:nvSpPr>
        <p:spPr/>
        <p:txBody>
          <a:bodyPr/>
          <a:lstStyle/>
          <a:p>
            <a:pPr marL="0" indent="0" algn="ctr">
              <a:buNone/>
            </a:pPr>
            <a:r>
              <a:rPr lang="en-US" dirty="0"/>
              <a:t>The </a:t>
            </a:r>
            <a:r>
              <a:rPr lang="en-US" b="1" dirty="0"/>
              <a:t>IS curve </a:t>
            </a:r>
            <a:r>
              <a:rPr lang="en-US" dirty="0"/>
              <a:t>illustrates how lower real interest rates raise spending and hence GDP</a:t>
            </a:r>
          </a:p>
          <a:p>
            <a:pPr marL="0" indent="0" algn="ctr">
              <a:buNone/>
            </a:pPr>
            <a:endParaRPr lang="en-US" dirty="0"/>
          </a:p>
          <a:p>
            <a:pPr marL="0" indent="0" algn="ctr">
              <a:buNone/>
            </a:pPr>
            <a:r>
              <a:rPr lang="en-US" dirty="0"/>
              <a:t>For our first go, let’s keep things simple and assume that only investment is sensitive to interest rates</a:t>
            </a:r>
          </a:p>
          <a:p>
            <a:pPr marL="457200" lvl="1" indent="0">
              <a:buNone/>
            </a:pPr>
            <a:endParaRPr lang="en-US" dirty="0"/>
          </a:p>
        </p:txBody>
      </p:sp>
    </p:spTree>
    <p:custDataLst>
      <p:tags r:id="rId1"/>
    </p:custDataLst>
    <p:extLst>
      <p:ext uri="{BB962C8B-B14F-4D97-AF65-F5344CB8AC3E}">
        <p14:creationId xmlns:p14="http://schemas.microsoft.com/office/powerpoint/2010/main" val="4169136273"/>
      </p:ext>
    </p:extLst>
  </p:cSld>
  <p:clrMapOvr>
    <a:masterClrMapping/>
  </p:clrMapOvr>
  <mc:AlternateContent xmlns:mc="http://schemas.openxmlformats.org/markup-compatibility/2006" xmlns:p14="http://schemas.microsoft.com/office/powerpoint/2010/main">
    <mc:Choice Requires="p14">
      <p:transition spd="slow" p14:dur="2000" advTm="75904"/>
    </mc:Choice>
    <mc:Fallback xmlns="">
      <p:transition spd="slow" advTm="759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5">
                <a:extLst>
                  <a:ext uri="{FF2B5EF4-FFF2-40B4-BE49-F238E27FC236}">
                    <a16:creationId xmlns:a16="http://schemas.microsoft.com/office/drawing/2014/main" id="{E96AC1EB-73DC-D296-B922-0DB412095BBB}"/>
                  </a:ext>
                </a:extLst>
              </p:cNvPr>
              <p:cNvSpPr txBox="1"/>
              <p:nvPr/>
            </p:nvSpPr>
            <p:spPr>
              <a:xfrm>
                <a:off x="4916259" y="819786"/>
                <a:ext cx="3143251" cy="1296397"/>
              </a:xfrm>
              <a:prstGeom prst="rect">
                <a:avLst/>
              </a:prstGeom>
            </p:spPr>
            <p:txBody>
              <a:bodyPr>
                <a:noAutofit/>
              </a:bodyPr>
              <a:lstStyle/>
              <a:p>
                <a:pPr/>
                <a14:m>
                  <m:oMathPara xmlns:m="http://schemas.openxmlformats.org/officeDocument/2006/math">
                    <m:oMathParaPr>
                      <m:jc m:val="left"/>
                    </m:oMathParaPr>
                    <m:oMath xmlns:m="http://schemas.openxmlformats.org/officeDocument/2006/math">
                      <m:r>
                        <a:rPr lang="en-US" sz="4000" i="1" smtClean="0">
                          <a:solidFill>
                            <a:srgbClr val="000000"/>
                          </a:solidFill>
                          <a:latin typeface="Cambria Math" panose="02040503050406030204" pitchFamily="18" charset="0"/>
                        </a:rPr>
                        <m:t>𝐼</m:t>
                      </m:r>
                      <m:r>
                        <a:rPr lang="en-US" sz="4000" i="0">
                          <a:solidFill>
                            <a:srgbClr val="000000"/>
                          </a:solidFill>
                          <a:latin typeface="Cambria Math" panose="02040503050406030204" pitchFamily="18" charset="0"/>
                        </a:rPr>
                        <m:t> </m:t>
                      </m:r>
                      <m:r>
                        <a:rPr lang="en-US" sz="4000" i="1">
                          <a:solidFill>
                            <a:srgbClr val="000000"/>
                          </a:solidFill>
                          <a:latin typeface="Cambria Math" panose="02040503050406030204" pitchFamily="18" charset="0"/>
                        </a:rPr>
                        <m:t>=</m:t>
                      </m:r>
                      <m:r>
                        <a:rPr lang="en-US" sz="4000" i="0">
                          <a:solidFill>
                            <a:srgbClr val="000000"/>
                          </a:solidFill>
                          <a:latin typeface="Cambria Math" panose="02040503050406030204" pitchFamily="18" charset="0"/>
                        </a:rPr>
                        <m:t> </m:t>
                      </m:r>
                      <m:r>
                        <a:rPr lang="en-US" sz="4000" i="1">
                          <a:solidFill>
                            <a:srgbClr val="000000"/>
                          </a:solidFill>
                          <a:latin typeface="Cambria Math" panose="02040503050406030204" pitchFamily="18" charset="0"/>
                        </a:rPr>
                        <m:t>𝐼</m:t>
                      </m:r>
                      <m:d>
                        <m:dPr>
                          <m:ctrlPr>
                            <a:rPr lang="en-US" sz="4000" i="1">
                              <a:solidFill>
                                <a:srgbClr val="000000"/>
                              </a:solidFill>
                              <a:latin typeface="Cambria Math" panose="02040503050406030204" pitchFamily="18" charset="0"/>
                            </a:rPr>
                          </m:ctrlPr>
                        </m:dPr>
                        <m:e>
                          <m:r>
                            <a:rPr lang="en-US" sz="4000" i="1">
                              <a:solidFill>
                                <a:srgbClr val="000000"/>
                              </a:solidFill>
                              <a:latin typeface="Cambria Math" panose="02040503050406030204" pitchFamily="18" charset="0"/>
                            </a:rPr>
                            <m:t>𝑌</m:t>
                          </m:r>
                          <m:r>
                            <a:rPr lang="en-US" sz="4000" i="1">
                              <a:solidFill>
                                <a:srgbClr val="000000"/>
                              </a:solidFill>
                              <a:latin typeface="Cambria Math" panose="02040503050406030204" pitchFamily="18" charset="0"/>
                            </a:rPr>
                            <m:t>,</m:t>
                          </m:r>
                          <m:r>
                            <a:rPr lang="en-US" sz="4000" i="0">
                              <a:solidFill>
                                <a:srgbClr val="000000"/>
                              </a:solidFill>
                              <a:latin typeface="Cambria Math" panose="02040503050406030204" pitchFamily="18" charset="0"/>
                            </a:rPr>
                            <m:t> </m:t>
                          </m:r>
                          <m:r>
                            <a:rPr lang="en-US" sz="4000" i="1">
                              <a:solidFill>
                                <a:srgbClr val="000000"/>
                              </a:solidFill>
                              <a:latin typeface="Cambria Math" panose="02040503050406030204" pitchFamily="18" charset="0"/>
                            </a:rPr>
                            <m:t>𝑖</m:t>
                          </m:r>
                        </m:e>
                      </m:d>
                      <m:r>
                        <a:rPr lang="en-US" sz="4000" i="1">
                          <a:solidFill>
                            <a:srgbClr val="000000"/>
                          </a:solidFill>
                          <a:latin typeface="Cambria Math" panose="02040503050406030204" pitchFamily="18" charset="0"/>
                        </a:rPr>
                        <m:t>			</m:t>
                      </m:r>
                      <m:r>
                        <a:rPr lang="en-US" sz="4000" b="0" i="1" smtClean="0">
                          <a:solidFill>
                            <a:srgbClr val="000000"/>
                          </a:solidFill>
                          <a:latin typeface="Cambria Math" panose="02040503050406030204" pitchFamily="18" charset="0"/>
                        </a:rPr>
                        <m:t> </m:t>
                      </m:r>
                    </m:oMath>
                  </m:oMathPara>
                </a14:m>
                <a:endParaRPr lang="en-US" sz="4000" b="0" i="1" dirty="0">
                  <a:solidFill>
                    <a:srgbClr val="000000"/>
                  </a:solidFill>
                </a:endParaRPr>
              </a:p>
              <a:p>
                <a:r>
                  <a:rPr lang="en-US" sz="4000" dirty="0">
                    <a:solidFill>
                      <a:srgbClr val="000000"/>
                    </a:solidFill>
                  </a:rPr>
                  <a:t>        </a:t>
                </a:r>
                <a14:m>
                  <m:oMath xmlns:m="http://schemas.openxmlformats.org/officeDocument/2006/math">
                    <m:r>
                      <a:rPr lang="en-US" sz="4000" i="1">
                        <a:solidFill>
                          <a:srgbClr val="000000"/>
                        </a:solidFill>
                        <a:latin typeface="Cambria Math" panose="02040503050406030204" pitchFamily="18" charset="0"/>
                      </a:rPr>
                      <m:t>(</m:t>
                    </m:r>
                    <m:r>
                      <m:rPr>
                        <m:nor/>
                      </m:rPr>
                      <a:rPr lang="en-US" sz="4000" i="0">
                        <a:solidFill>
                          <a:srgbClr val="000000"/>
                        </a:solidFill>
                      </a:rPr>
                      <m:t>+, </m:t>
                    </m:r>
                    <m:r>
                      <a:rPr lang="en-US" sz="4000" i="1">
                        <a:solidFill>
                          <a:srgbClr val="000000"/>
                        </a:solidFill>
                        <a:latin typeface="Cambria Math" panose="02040503050406030204" pitchFamily="18" charset="0"/>
                      </a:rPr>
                      <m:t>−)</m:t>
                    </m:r>
                  </m:oMath>
                </a14:m>
                <a:endParaRPr lang="en-US" sz="4000" dirty="0"/>
              </a:p>
            </p:txBody>
          </p:sp>
        </mc:Choice>
        <mc:Fallback xmlns="">
          <p:sp>
            <p:nvSpPr>
              <p:cNvPr id="2" name="Object 5">
                <a:extLst>
                  <a:ext uri="{FF2B5EF4-FFF2-40B4-BE49-F238E27FC236}">
                    <a16:creationId xmlns:a16="http://schemas.microsoft.com/office/drawing/2014/main" id="{E96AC1EB-73DC-D296-B922-0DB412095BBB}"/>
                  </a:ext>
                </a:extLst>
              </p:cNvPr>
              <p:cNvSpPr txBox="1">
                <a:spLocks noRot="1" noChangeAspect="1" noMove="1" noResize="1" noEditPoints="1" noAdjustHandles="1" noChangeArrowheads="1" noChangeShapeType="1" noTextEdit="1"/>
              </p:cNvSpPr>
              <p:nvPr/>
            </p:nvSpPr>
            <p:spPr>
              <a:xfrm>
                <a:off x="4916259" y="819786"/>
                <a:ext cx="3143251" cy="1296397"/>
              </a:xfrm>
              <a:prstGeom prst="rect">
                <a:avLst/>
              </a:prstGeom>
              <a:blipFill>
                <a:blip r:embed="rId2"/>
                <a:stretch>
                  <a:fillRect l="-2410" r="-1606" b="-174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Object 6">
                <a:extLst>
                  <a:ext uri="{FF2B5EF4-FFF2-40B4-BE49-F238E27FC236}">
                    <a16:creationId xmlns:a16="http://schemas.microsoft.com/office/drawing/2014/main" id="{A26CBFE5-B9F9-B989-3A8A-FC03A6A298A9}"/>
                  </a:ext>
                </a:extLst>
              </p:cNvPr>
              <p:cNvSpPr txBox="1"/>
              <p:nvPr/>
            </p:nvSpPr>
            <p:spPr bwMode="auto">
              <a:xfrm>
                <a:off x="3883577" y="2633348"/>
                <a:ext cx="4372594" cy="859784"/>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r>
                        <a:rPr lang="en-US" sz="4000" i="1">
                          <a:solidFill>
                            <a:srgbClr val="000000"/>
                          </a:solidFill>
                          <a:latin typeface="Cambria Math" panose="02040503050406030204" pitchFamily="18" charset="0"/>
                          <a:ea typeface="Cambria Math" panose="02040503050406030204" pitchFamily="18" charset="0"/>
                        </a:rPr>
                        <m:t>𝐼</m:t>
                      </m:r>
                      <m:r>
                        <a:rPr lang="en-US" sz="4000" i="1">
                          <a:solidFill>
                            <a:srgbClr val="000000"/>
                          </a:solidFill>
                          <a:latin typeface="Cambria Math" panose="02040503050406030204" pitchFamily="18" charset="0"/>
                          <a:ea typeface="Cambria Math" panose="02040503050406030204" pitchFamily="18" charset="0"/>
                        </a:rPr>
                        <m:t> =</m:t>
                      </m:r>
                      <m:sSub>
                        <m:sSubPr>
                          <m:ctrlPr>
                            <a:rPr lang="en-US" sz="4000" i="1" smtClean="0">
                              <a:solidFill>
                                <a:srgbClr val="000000"/>
                              </a:solidFill>
                              <a:latin typeface="Cambria Math" panose="02040503050406030204" pitchFamily="18" charset="0"/>
                              <a:ea typeface="Cambria Math" panose="02040503050406030204" pitchFamily="18" charset="0"/>
                            </a:rPr>
                          </m:ctrlPr>
                        </m:sSubPr>
                        <m:e>
                          <m:r>
                            <a:rPr lang="en-US" sz="4000" b="0" i="1" smtClean="0">
                              <a:solidFill>
                                <a:srgbClr val="000000"/>
                              </a:solidFill>
                              <a:latin typeface="Cambria Math" panose="02040503050406030204" pitchFamily="18" charset="0"/>
                              <a:ea typeface="Cambria Math" panose="02040503050406030204" pitchFamily="18" charset="0"/>
                            </a:rPr>
                            <m:t>𝑏</m:t>
                          </m:r>
                        </m:e>
                        <m:sub>
                          <m:r>
                            <a:rPr lang="en-US" sz="4000" b="0" i="1" smtClean="0">
                              <a:solidFill>
                                <a:srgbClr val="000000"/>
                              </a:solidFill>
                              <a:latin typeface="Cambria Math" panose="02040503050406030204" pitchFamily="18" charset="0"/>
                              <a:ea typeface="Cambria Math" panose="02040503050406030204" pitchFamily="18" charset="0"/>
                            </a:rPr>
                            <m:t>0</m:t>
                          </m:r>
                        </m:sub>
                      </m:sSub>
                      <m:r>
                        <a:rPr lang="en-US" sz="4000" b="0" i="1" smtClean="0">
                          <a:solidFill>
                            <a:srgbClr val="000000"/>
                          </a:solidFill>
                          <a:latin typeface="Cambria Math" panose="02040503050406030204" pitchFamily="18" charset="0"/>
                          <a:ea typeface="Cambria Math" panose="02040503050406030204" pitchFamily="18" charset="0"/>
                        </a:rPr>
                        <m:t>+</m:t>
                      </m:r>
                      <m:sSub>
                        <m:sSubPr>
                          <m:ctrlPr>
                            <a:rPr lang="en-US" sz="4000" b="0" i="1" smtClean="0">
                              <a:solidFill>
                                <a:srgbClr val="000000"/>
                              </a:solidFill>
                              <a:latin typeface="Cambria Math" panose="02040503050406030204" pitchFamily="18" charset="0"/>
                              <a:ea typeface="Cambria Math" panose="02040503050406030204" pitchFamily="18" charset="0"/>
                            </a:rPr>
                          </m:ctrlPr>
                        </m:sSubPr>
                        <m:e>
                          <m:r>
                            <a:rPr lang="en-US" sz="4000" b="0" i="1" smtClean="0">
                              <a:solidFill>
                                <a:srgbClr val="000000"/>
                              </a:solidFill>
                              <a:latin typeface="Cambria Math" panose="02040503050406030204" pitchFamily="18" charset="0"/>
                              <a:ea typeface="Cambria Math" panose="02040503050406030204" pitchFamily="18" charset="0"/>
                            </a:rPr>
                            <m:t>𝑏</m:t>
                          </m:r>
                        </m:e>
                        <m:sub>
                          <m:r>
                            <a:rPr lang="en-US" sz="4000" b="0" i="1" smtClean="0">
                              <a:solidFill>
                                <a:srgbClr val="000000"/>
                              </a:solidFill>
                              <a:latin typeface="Cambria Math" panose="02040503050406030204" pitchFamily="18" charset="0"/>
                              <a:ea typeface="Cambria Math" panose="02040503050406030204" pitchFamily="18" charset="0"/>
                            </a:rPr>
                            <m:t>1</m:t>
                          </m:r>
                        </m:sub>
                      </m:sSub>
                      <m:r>
                        <a:rPr lang="en-US" sz="4000" b="0" i="1" smtClean="0">
                          <a:solidFill>
                            <a:srgbClr val="000000"/>
                          </a:solidFill>
                          <a:latin typeface="Cambria Math" panose="02040503050406030204" pitchFamily="18" charset="0"/>
                          <a:ea typeface="Cambria Math" panose="02040503050406030204" pitchFamily="18" charset="0"/>
                        </a:rPr>
                        <m:t>𝑌</m:t>
                      </m:r>
                      <m:r>
                        <a:rPr lang="en-US" sz="4000" b="0" i="1" smtClean="0">
                          <a:solidFill>
                            <a:srgbClr val="000000"/>
                          </a:solidFill>
                          <a:latin typeface="Cambria Math" panose="02040503050406030204" pitchFamily="18" charset="0"/>
                          <a:ea typeface="Cambria Math" panose="02040503050406030204" pitchFamily="18" charset="0"/>
                        </a:rPr>
                        <m:t>−</m:t>
                      </m:r>
                      <m:sSub>
                        <m:sSubPr>
                          <m:ctrlPr>
                            <a:rPr lang="en-US" sz="4000" b="0" i="1" smtClean="0">
                              <a:solidFill>
                                <a:srgbClr val="000000"/>
                              </a:solidFill>
                              <a:latin typeface="Cambria Math" panose="02040503050406030204" pitchFamily="18" charset="0"/>
                              <a:ea typeface="Cambria Math" panose="02040503050406030204" pitchFamily="18" charset="0"/>
                            </a:rPr>
                          </m:ctrlPr>
                        </m:sSubPr>
                        <m:e>
                          <m:r>
                            <a:rPr lang="en-US" sz="4000" b="0" i="1" smtClean="0">
                              <a:solidFill>
                                <a:srgbClr val="000000"/>
                              </a:solidFill>
                              <a:latin typeface="Cambria Math" panose="02040503050406030204" pitchFamily="18" charset="0"/>
                              <a:ea typeface="Cambria Math" panose="02040503050406030204" pitchFamily="18" charset="0"/>
                            </a:rPr>
                            <m:t>𝑏</m:t>
                          </m:r>
                        </m:e>
                        <m:sub>
                          <m:r>
                            <a:rPr lang="en-US" sz="4000" b="0" i="1" smtClean="0">
                              <a:solidFill>
                                <a:srgbClr val="000000"/>
                              </a:solidFill>
                              <a:latin typeface="Cambria Math" panose="02040503050406030204" pitchFamily="18" charset="0"/>
                              <a:ea typeface="Cambria Math" panose="02040503050406030204" pitchFamily="18" charset="0"/>
                            </a:rPr>
                            <m:t>2</m:t>
                          </m:r>
                        </m:sub>
                      </m:sSub>
                      <m:r>
                        <a:rPr lang="en-US" sz="4000" b="0" i="1" smtClean="0">
                          <a:solidFill>
                            <a:srgbClr val="000000"/>
                          </a:solidFill>
                          <a:latin typeface="Cambria Math" panose="02040503050406030204" pitchFamily="18" charset="0"/>
                          <a:ea typeface="Cambria Math" panose="02040503050406030204" pitchFamily="18" charset="0"/>
                        </a:rPr>
                        <m:t>𝑖</m:t>
                      </m:r>
                    </m:oMath>
                  </m:oMathPara>
                </a14:m>
                <a:endParaRPr lang="en-US" sz="4000" i="1" dirty="0">
                  <a:latin typeface="Cambria Math" panose="02040503050406030204" pitchFamily="18" charset="0"/>
                  <a:ea typeface="Cambria Math" panose="02040503050406030204" pitchFamily="18" charset="0"/>
                </a:endParaRPr>
              </a:p>
            </p:txBody>
          </p:sp>
        </mc:Choice>
        <mc:Fallback xmlns="">
          <p:sp>
            <p:nvSpPr>
              <p:cNvPr id="3" name="Object 6">
                <a:extLst>
                  <a:ext uri="{FF2B5EF4-FFF2-40B4-BE49-F238E27FC236}">
                    <a16:creationId xmlns:a16="http://schemas.microsoft.com/office/drawing/2014/main" id="{A26CBFE5-B9F9-B989-3A8A-FC03A6A298A9}"/>
                  </a:ext>
                </a:extLst>
              </p:cNvPr>
              <p:cNvSpPr txBox="1">
                <a:spLocks noRot="1" noChangeAspect="1" noMove="1" noResize="1" noEditPoints="1" noAdjustHandles="1" noChangeArrowheads="1" noChangeShapeType="1" noTextEdit="1"/>
              </p:cNvSpPr>
              <p:nvPr/>
            </p:nvSpPr>
            <p:spPr bwMode="auto">
              <a:xfrm>
                <a:off x="3883577" y="2633348"/>
                <a:ext cx="4372594" cy="859784"/>
              </a:xfrm>
              <a:prstGeom prst="rect">
                <a:avLst/>
              </a:prstGeom>
              <a:blipFill>
                <a:blip r:embed="rId3"/>
                <a:stretch>
                  <a:fillRect l="-1739" t="-1449" r="-870" b="-1449"/>
                </a:stretch>
              </a:blipFill>
              <a:ln>
                <a:noFill/>
              </a:ln>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14337AF6-DEB3-D8BB-EAB1-95CF526B7993}"/>
              </a:ext>
            </a:extLst>
          </p:cNvPr>
          <p:cNvCxnSpPr/>
          <p:nvPr/>
        </p:nvCxnSpPr>
        <p:spPr>
          <a:xfrm flipV="1">
            <a:off x="3422468" y="3493132"/>
            <a:ext cx="1493791" cy="1052742"/>
          </a:xfrm>
          <a:prstGeom prst="straightConnector1">
            <a:avLst/>
          </a:prstGeom>
          <a:ln w="25400">
            <a:tailEnd type="triangle" w="lg" len="lg"/>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70A3E789-5E45-BA6F-73AD-3A55070197D1}"/>
              </a:ext>
            </a:extLst>
          </p:cNvPr>
          <p:cNvSpPr txBox="1"/>
          <p:nvPr/>
        </p:nvSpPr>
        <p:spPr>
          <a:xfrm>
            <a:off x="823419" y="4590050"/>
            <a:ext cx="3419440" cy="1631216"/>
          </a:xfrm>
          <a:prstGeom prst="rect">
            <a:avLst/>
          </a:prstGeom>
          <a:noFill/>
        </p:spPr>
        <p:txBody>
          <a:bodyPr wrap="square" rtlCol="0">
            <a:spAutoFit/>
          </a:bodyPr>
          <a:lstStyle/>
          <a:p>
            <a:r>
              <a:rPr lang="en-US" sz="2000" dirty="0"/>
              <a:t>Investment that does not depend on income/sales or interest rate – sometimes thought of as “animal spirits”</a:t>
            </a:r>
          </a:p>
        </p:txBody>
      </p:sp>
      <p:cxnSp>
        <p:nvCxnSpPr>
          <p:cNvPr id="7" name="Straight Arrow Connector 6">
            <a:extLst>
              <a:ext uri="{FF2B5EF4-FFF2-40B4-BE49-F238E27FC236}">
                <a16:creationId xmlns:a16="http://schemas.microsoft.com/office/drawing/2014/main" id="{3A5E808D-86A9-EE07-2499-5C6A273F9ADD}"/>
              </a:ext>
            </a:extLst>
          </p:cNvPr>
          <p:cNvCxnSpPr>
            <a:cxnSpLocks/>
          </p:cNvCxnSpPr>
          <p:nvPr/>
        </p:nvCxnSpPr>
        <p:spPr>
          <a:xfrm flipV="1">
            <a:off x="6278880" y="3493132"/>
            <a:ext cx="0" cy="1096918"/>
          </a:xfrm>
          <a:prstGeom prst="straightConnector1">
            <a:avLst/>
          </a:prstGeom>
          <a:ln w="25400">
            <a:tailEnd type="triangle" w="lg" len="lg"/>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2019EDE8-2F3D-1BE8-C996-E5500D4AC8B6}"/>
              </a:ext>
            </a:extLst>
          </p:cNvPr>
          <p:cNvSpPr txBox="1"/>
          <p:nvPr/>
        </p:nvSpPr>
        <p:spPr>
          <a:xfrm>
            <a:off x="4756482" y="4798862"/>
            <a:ext cx="3206385" cy="1015663"/>
          </a:xfrm>
          <a:prstGeom prst="rect">
            <a:avLst/>
          </a:prstGeom>
          <a:noFill/>
        </p:spPr>
        <p:txBody>
          <a:bodyPr wrap="square" rtlCol="0">
            <a:spAutoFit/>
          </a:bodyPr>
          <a:lstStyle/>
          <a:p>
            <a:pPr algn="ctr"/>
            <a:r>
              <a:rPr lang="en-US" sz="2000" dirty="0"/>
              <a:t>Investment that responds to changes in income/sales</a:t>
            </a:r>
          </a:p>
        </p:txBody>
      </p:sp>
      <p:cxnSp>
        <p:nvCxnSpPr>
          <p:cNvPr id="11" name="Straight Arrow Connector 10">
            <a:extLst>
              <a:ext uri="{FF2B5EF4-FFF2-40B4-BE49-F238E27FC236}">
                <a16:creationId xmlns:a16="http://schemas.microsoft.com/office/drawing/2014/main" id="{6A6CB0B4-EADF-27FF-85F7-8FE7CCD923E4}"/>
              </a:ext>
            </a:extLst>
          </p:cNvPr>
          <p:cNvCxnSpPr>
            <a:cxnSpLocks/>
          </p:cNvCxnSpPr>
          <p:nvPr/>
        </p:nvCxnSpPr>
        <p:spPr>
          <a:xfrm flipH="1" flipV="1">
            <a:off x="7779594" y="3493132"/>
            <a:ext cx="937686" cy="1096918"/>
          </a:xfrm>
          <a:prstGeom prst="straightConnector1">
            <a:avLst/>
          </a:prstGeom>
          <a:ln w="25400">
            <a:tailEnd type="triangle" w="lg" len="lg"/>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50A43830-E2A2-1FB2-0D53-41E0B196646F}"/>
              </a:ext>
            </a:extLst>
          </p:cNvPr>
          <p:cNvSpPr txBox="1"/>
          <p:nvPr/>
        </p:nvSpPr>
        <p:spPr>
          <a:xfrm>
            <a:off x="8322999" y="4856505"/>
            <a:ext cx="2599049" cy="1015663"/>
          </a:xfrm>
          <a:prstGeom prst="rect">
            <a:avLst/>
          </a:prstGeom>
          <a:noFill/>
        </p:spPr>
        <p:txBody>
          <a:bodyPr wrap="square" rtlCol="0">
            <a:spAutoFit/>
          </a:bodyPr>
          <a:lstStyle/>
          <a:p>
            <a:pPr algn="r"/>
            <a:r>
              <a:rPr lang="en-US" sz="2000" dirty="0"/>
              <a:t>Investment that is sensitive to interest rates</a:t>
            </a:r>
          </a:p>
        </p:txBody>
      </p:sp>
    </p:spTree>
    <p:extLst>
      <p:ext uri="{BB962C8B-B14F-4D97-AF65-F5344CB8AC3E}">
        <p14:creationId xmlns:p14="http://schemas.microsoft.com/office/powerpoint/2010/main" val="38760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6">
                <a:extLst>
                  <a:ext uri="{FF2B5EF4-FFF2-40B4-BE49-F238E27FC236}">
                    <a16:creationId xmlns:a16="http://schemas.microsoft.com/office/drawing/2014/main" id="{EF61EE82-A62F-0412-D0EA-87CA4E3E5C3A}"/>
                  </a:ext>
                </a:extLst>
              </p:cNvPr>
              <p:cNvSpPr txBox="1"/>
              <p:nvPr/>
            </p:nvSpPr>
            <p:spPr bwMode="auto">
              <a:xfrm>
                <a:off x="1427759" y="4854033"/>
                <a:ext cx="10381510" cy="859784"/>
              </a:xfrm>
              <a:prstGeom prst="rect">
                <a:avLst/>
              </a:prstGeom>
              <a:noFill/>
              <a:ln>
                <a:noFill/>
              </a:ln>
            </p:spPr>
            <p:txBody>
              <a:bodyPr>
                <a:noAutofit/>
              </a:bodyPr>
              <a:lstStyle/>
              <a:p>
                <a:r>
                  <a:rPr lang="en-US" sz="4000" dirty="0">
                    <a:solidFill>
                      <a:srgbClr val="000000"/>
                    </a:solidFill>
                    <a:latin typeface="Cambria Math" panose="02040503050406030204" pitchFamily="18" charset="0"/>
                    <a:ea typeface="Cambria Math" panose="02040503050406030204" pitchFamily="18" charset="0"/>
                  </a:rPr>
                  <a:t>Z</a:t>
                </a:r>
                <a14:m>
                  <m:oMath xmlns:m="http://schemas.openxmlformats.org/officeDocument/2006/math">
                    <m:r>
                      <a:rPr lang="en-US" sz="4000" i="1">
                        <a:solidFill>
                          <a:srgbClr val="000000"/>
                        </a:solidFill>
                        <a:latin typeface="Cambria Math" panose="02040503050406030204" pitchFamily="18" charset="0"/>
                        <a:ea typeface="Cambria Math" panose="02040503050406030204" pitchFamily="18" charset="0"/>
                      </a:rPr>
                      <m:t> =</m:t>
                    </m:r>
                    <m:sSub>
                      <m:sSubPr>
                        <m:ctrlPr>
                          <a:rPr lang="en-US" sz="4000" i="1">
                            <a:solidFill>
                              <a:srgbClr val="000000"/>
                            </a:solidFill>
                            <a:latin typeface="Cambria Math" panose="02040503050406030204" pitchFamily="18" charset="0"/>
                            <a:ea typeface="Cambria Math" panose="02040503050406030204" pitchFamily="18" charset="0"/>
                          </a:rPr>
                        </m:ctrlPr>
                      </m:sSubPr>
                      <m:e>
                        <m:r>
                          <a:rPr lang="en-US" sz="4000" i="1">
                            <a:solidFill>
                              <a:srgbClr val="000000"/>
                            </a:solidFill>
                            <a:latin typeface="Cambria Math" panose="02040503050406030204" pitchFamily="18" charset="0"/>
                            <a:ea typeface="Cambria Math" panose="02040503050406030204" pitchFamily="18" charset="0"/>
                          </a:rPr>
                          <m:t>𝑐</m:t>
                        </m:r>
                      </m:e>
                      <m:sub>
                        <m:r>
                          <a:rPr lang="en-US" sz="4000" i="1">
                            <a:solidFill>
                              <a:srgbClr val="000000"/>
                            </a:solidFill>
                            <a:latin typeface="Cambria Math" panose="02040503050406030204" pitchFamily="18" charset="0"/>
                            <a:ea typeface="Cambria Math" panose="02040503050406030204" pitchFamily="18" charset="0"/>
                          </a:rPr>
                          <m:t>0</m:t>
                        </m:r>
                      </m:sub>
                    </m:sSub>
                    <m:r>
                      <a:rPr lang="en-US" sz="4000" i="1">
                        <a:solidFill>
                          <a:srgbClr val="000000"/>
                        </a:solidFill>
                        <a:latin typeface="Cambria Math" panose="02040503050406030204" pitchFamily="18" charset="0"/>
                        <a:ea typeface="Cambria Math" panose="02040503050406030204" pitchFamily="18" charset="0"/>
                      </a:rPr>
                      <m:t>+</m:t>
                    </m:r>
                    <m:sSub>
                      <m:sSubPr>
                        <m:ctrlPr>
                          <a:rPr lang="en-US" sz="4000" i="1">
                            <a:solidFill>
                              <a:srgbClr val="000000"/>
                            </a:solidFill>
                            <a:latin typeface="Cambria Math" panose="02040503050406030204" pitchFamily="18" charset="0"/>
                            <a:ea typeface="Cambria Math" panose="02040503050406030204" pitchFamily="18" charset="0"/>
                          </a:rPr>
                        </m:ctrlPr>
                      </m:sSubPr>
                      <m:e>
                        <m:r>
                          <a:rPr lang="en-US" sz="4000" i="1">
                            <a:solidFill>
                              <a:srgbClr val="000000"/>
                            </a:solidFill>
                            <a:latin typeface="Cambria Math" panose="02040503050406030204" pitchFamily="18" charset="0"/>
                            <a:ea typeface="Cambria Math" panose="02040503050406030204" pitchFamily="18" charset="0"/>
                          </a:rPr>
                          <m:t>𝑐</m:t>
                        </m:r>
                      </m:e>
                      <m:sub>
                        <m:r>
                          <a:rPr lang="en-US" sz="4000" i="1">
                            <a:solidFill>
                              <a:srgbClr val="000000"/>
                            </a:solidFill>
                            <a:latin typeface="Cambria Math" panose="02040503050406030204" pitchFamily="18" charset="0"/>
                            <a:ea typeface="Cambria Math" panose="02040503050406030204" pitchFamily="18" charset="0"/>
                          </a:rPr>
                          <m:t>1</m:t>
                        </m:r>
                      </m:sub>
                    </m:sSub>
                    <m:r>
                      <a:rPr lang="en-US" sz="4000" b="0" i="1" smtClean="0">
                        <a:solidFill>
                          <a:srgbClr val="000000"/>
                        </a:solidFill>
                        <a:latin typeface="Cambria Math" panose="02040503050406030204" pitchFamily="18" charset="0"/>
                        <a:ea typeface="Cambria Math" panose="02040503050406030204" pitchFamily="18" charset="0"/>
                      </a:rPr>
                      <m:t>(</m:t>
                    </m:r>
                    <m:r>
                      <a:rPr lang="en-US" sz="4000" b="0" i="1" smtClean="0">
                        <a:solidFill>
                          <a:srgbClr val="000000"/>
                        </a:solidFill>
                        <a:latin typeface="Cambria Math" panose="02040503050406030204" pitchFamily="18" charset="0"/>
                        <a:ea typeface="Cambria Math" panose="02040503050406030204" pitchFamily="18" charset="0"/>
                      </a:rPr>
                      <m:t>𝑌</m:t>
                    </m:r>
                    <m:r>
                      <a:rPr lang="en-US" sz="4000" b="0" i="1" smtClean="0">
                        <a:solidFill>
                          <a:srgbClr val="000000"/>
                        </a:solidFill>
                        <a:latin typeface="Cambria Math" panose="02040503050406030204" pitchFamily="18" charset="0"/>
                        <a:ea typeface="Cambria Math" panose="02040503050406030204" pitchFamily="18" charset="0"/>
                      </a:rPr>
                      <m:t>−</m:t>
                    </m:r>
                    <m:acc>
                      <m:accPr>
                        <m:chr m:val="̅"/>
                        <m:ctrlPr>
                          <a:rPr lang="en-US" sz="4000" i="1">
                            <a:solidFill>
                              <a:srgbClr val="000000"/>
                            </a:solidFill>
                            <a:latin typeface="Cambria Math" panose="02040503050406030204" pitchFamily="18" charset="0"/>
                            <a:ea typeface="Cambria Math" panose="02040503050406030204" pitchFamily="18" charset="0"/>
                          </a:rPr>
                        </m:ctrlPr>
                      </m:accPr>
                      <m:e>
                        <m:r>
                          <a:rPr lang="en-US" sz="4000" i="1">
                            <a:solidFill>
                              <a:srgbClr val="000000"/>
                            </a:solidFill>
                            <a:latin typeface="Cambria Math" panose="02040503050406030204" pitchFamily="18" charset="0"/>
                            <a:ea typeface="Cambria Math" panose="02040503050406030204" pitchFamily="18" charset="0"/>
                          </a:rPr>
                          <m:t>𝑇</m:t>
                        </m:r>
                      </m:e>
                    </m:acc>
                    <m:r>
                      <a:rPr lang="en-US" sz="4000" b="0" i="1" smtClean="0">
                        <a:solidFill>
                          <a:srgbClr val="000000"/>
                        </a:solidFill>
                        <a:latin typeface="Cambria Math" panose="02040503050406030204" pitchFamily="18" charset="0"/>
                        <a:ea typeface="Cambria Math" panose="02040503050406030204" pitchFamily="18" charset="0"/>
                      </a:rPr>
                      <m:t>)+</m:t>
                    </m:r>
                    <m:sSub>
                      <m:sSubPr>
                        <m:ctrlPr>
                          <a:rPr lang="en-US" sz="4000" i="1" smtClean="0">
                            <a:solidFill>
                              <a:srgbClr val="000000"/>
                            </a:solidFill>
                            <a:latin typeface="Cambria Math" panose="02040503050406030204" pitchFamily="18" charset="0"/>
                            <a:ea typeface="Cambria Math" panose="02040503050406030204" pitchFamily="18" charset="0"/>
                          </a:rPr>
                        </m:ctrlPr>
                      </m:sSubPr>
                      <m:e>
                        <m:r>
                          <a:rPr lang="en-US" sz="4000" b="0" i="1" smtClean="0">
                            <a:solidFill>
                              <a:srgbClr val="000000"/>
                            </a:solidFill>
                            <a:latin typeface="Cambria Math" panose="02040503050406030204" pitchFamily="18" charset="0"/>
                            <a:ea typeface="Cambria Math" panose="02040503050406030204" pitchFamily="18" charset="0"/>
                          </a:rPr>
                          <m:t>𝑏</m:t>
                        </m:r>
                      </m:e>
                      <m:sub>
                        <m:r>
                          <a:rPr lang="en-US" sz="4000" b="0" i="1" smtClean="0">
                            <a:solidFill>
                              <a:srgbClr val="000000"/>
                            </a:solidFill>
                            <a:latin typeface="Cambria Math" panose="02040503050406030204" pitchFamily="18" charset="0"/>
                            <a:ea typeface="Cambria Math" panose="02040503050406030204" pitchFamily="18" charset="0"/>
                          </a:rPr>
                          <m:t>0</m:t>
                        </m:r>
                      </m:sub>
                    </m:sSub>
                    <m:r>
                      <a:rPr lang="en-US" sz="4000" b="0" i="1" smtClean="0">
                        <a:solidFill>
                          <a:srgbClr val="000000"/>
                        </a:solidFill>
                        <a:latin typeface="Cambria Math" panose="02040503050406030204" pitchFamily="18" charset="0"/>
                        <a:ea typeface="Cambria Math" panose="02040503050406030204" pitchFamily="18" charset="0"/>
                      </a:rPr>
                      <m:t>+</m:t>
                    </m:r>
                    <m:sSub>
                      <m:sSubPr>
                        <m:ctrlPr>
                          <a:rPr lang="en-US" sz="4000" b="0" i="1" smtClean="0">
                            <a:solidFill>
                              <a:srgbClr val="000000"/>
                            </a:solidFill>
                            <a:latin typeface="Cambria Math" panose="02040503050406030204" pitchFamily="18" charset="0"/>
                            <a:ea typeface="Cambria Math" panose="02040503050406030204" pitchFamily="18" charset="0"/>
                          </a:rPr>
                        </m:ctrlPr>
                      </m:sSubPr>
                      <m:e>
                        <m:r>
                          <a:rPr lang="en-US" sz="4000" b="0" i="1" smtClean="0">
                            <a:solidFill>
                              <a:srgbClr val="000000"/>
                            </a:solidFill>
                            <a:latin typeface="Cambria Math" panose="02040503050406030204" pitchFamily="18" charset="0"/>
                            <a:ea typeface="Cambria Math" panose="02040503050406030204" pitchFamily="18" charset="0"/>
                          </a:rPr>
                          <m:t>𝑏</m:t>
                        </m:r>
                      </m:e>
                      <m:sub>
                        <m:r>
                          <a:rPr lang="en-US" sz="4000" b="0" i="1" smtClean="0">
                            <a:solidFill>
                              <a:srgbClr val="000000"/>
                            </a:solidFill>
                            <a:latin typeface="Cambria Math" panose="02040503050406030204" pitchFamily="18" charset="0"/>
                            <a:ea typeface="Cambria Math" panose="02040503050406030204" pitchFamily="18" charset="0"/>
                          </a:rPr>
                          <m:t>1</m:t>
                        </m:r>
                      </m:sub>
                    </m:sSub>
                    <m:r>
                      <a:rPr lang="en-US" sz="4000" b="0" i="1" smtClean="0">
                        <a:solidFill>
                          <a:srgbClr val="000000"/>
                        </a:solidFill>
                        <a:latin typeface="Cambria Math" panose="02040503050406030204" pitchFamily="18" charset="0"/>
                        <a:ea typeface="Cambria Math" panose="02040503050406030204" pitchFamily="18" charset="0"/>
                      </a:rPr>
                      <m:t>𝑌</m:t>
                    </m:r>
                    <m:r>
                      <a:rPr lang="en-US" sz="4000" b="0" i="1" smtClean="0">
                        <a:solidFill>
                          <a:srgbClr val="000000"/>
                        </a:solidFill>
                        <a:latin typeface="Cambria Math" panose="02040503050406030204" pitchFamily="18" charset="0"/>
                        <a:ea typeface="Cambria Math" panose="02040503050406030204" pitchFamily="18" charset="0"/>
                      </a:rPr>
                      <m:t>−</m:t>
                    </m:r>
                    <m:sSub>
                      <m:sSubPr>
                        <m:ctrlPr>
                          <a:rPr lang="en-US" sz="4000" b="0" i="1" smtClean="0">
                            <a:solidFill>
                              <a:srgbClr val="000000"/>
                            </a:solidFill>
                            <a:latin typeface="Cambria Math" panose="02040503050406030204" pitchFamily="18" charset="0"/>
                            <a:ea typeface="Cambria Math" panose="02040503050406030204" pitchFamily="18" charset="0"/>
                          </a:rPr>
                        </m:ctrlPr>
                      </m:sSubPr>
                      <m:e>
                        <m:r>
                          <a:rPr lang="en-US" sz="4000" b="0" i="1" smtClean="0">
                            <a:solidFill>
                              <a:srgbClr val="000000"/>
                            </a:solidFill>
                            <a:latin typeface="Cambria Math" panose="02040503050406030204" pitchFamily="18" charset="0"/>
                            <a:ea typeface="Cambria Math" panose="02040503050406030204" pitchFamily="18" charset="0"/>
                          </a:rPr>
                          <m:t>𝑏</m:t>
                        </m:r>
                      </m:e>
                      <m:sub>
                        <m:r>
                          <a:rPr lang="en-US" sz="4000" b="0" i="1" smtClean="0">
                            <a:solidFill>
                              <a:srgbClr val="000000"/>
                            </a:solidFill>
                            <a:latin typeface="Cambria Math" panose="02040503050406030204" pitchFamily="18" charset="0"/>
                            <a:ea typeface="Cambria Math" panose="02040503050406030204" pitchFamily="18" charset="0"/>
                          </a:rPr>
                          <m:t>2</m:t>
                        </m:r>
                      </m:sub>
                    </m:sSub>
                    <m:r>
                      <a:rPr lang="en-US" sz="4000" b="0" i="1" smtClean="0">
                        <a:solidFill>
                          <a:srgbClr val="000000"/>
                        </a:solidFill>
                        <a:latin typeface="Cambria Math" panose="02040503050406030204" pitchFamily="18" charset="0"/>
                        <a:ea typeface="Cambria Math" panose="02040503050406030204" pitchFamily="18" charset="0"/>
                      </a:rPr>
                      <m:t>𝑖</m:t>
                    </m:r>
                  </m:oMath>
                </a14:m>
                <a:r>
                  <a:rPr lang="en-US" sz="4000" i="1" dirty="0">
                    <a:latin typeface="Cambria Math" panose="02040503050406030204" pitchFamily="18" charset="0"/>
                    <a:ea typeface="Cambria Math" panose="02040503050406030204" pitchFamily="18" charset="0"/>
                  </a:rPr>
                  <a:t> +</a:t>
                </a:r>
                <a:r>
                  <a:rPr lang="en-US" sz="4000" dirty="0">
                    <a:solidFill>
                      <a:srgbClr val="000000"/>
                    </a:solidFill>
                    <a:latin typeface="Cambria Math" panose="02040503050406030204" pitchFamily="18" charset="0"/>
                    <a:ea typeface="Cambria Math" panose="02040503050406030204" pitchFamily="18" charset="0"/>
                  </a:rPr>
                  <a:t> </a:t>
                </a:r>
                <a14:m>
                  <m:oMath xmlns:m="http://schemas.openxmlformats.org/officeDocument/2006/math">
                    <m:acc>
                      <m:accPr>
                        <m:chr m:val="̅"/>
                        <m:ctrlPr>
                          <a:rPr lang="en-US" sz="4000" i="1">
                            <a:solidFill>
                              <a:srgbClr val="000000"/>
                            </a:solidFill>
                            <a:latin typeface="Cambria Math" panose="02040503050406030204" pitchFamily="18" charset="0"/>
                            <a:ea typeface="Cambria Math" panose="02040503050406030204" pitchFamily="18" charset="0"/>
                          </a:rPr>
                        </m:ctrlPr>
                      </m:accPr>
                      <m:e>
                        <m:r>
                          <a:rPr lang="en-US" sz="4000" i="1">
                            <a:solidFill>
                              <a:srgbClr val="000000"/>
                            </a:solidFill>
                            <a:latin typeface="Cambria Math" panose="02040503050406030204" pitchFamily="18" charset="0"/>
                            <a:ea typeface="Cambria Math" panose="02040503050406030204" pitchFamily="18" charset="0"/>
                          </a:rPr>
                          <m:t>𝐺</m:t>
                        </m:r>
                      </m:e>
                    </m:acc>
                  </m:oMath>
                </a14:m>
                <a:endParaRPr lang="en-US" sz="4000" i="1" dirty="0">
                  <a:latin typeface="Cambria Math" panose="02040503050406030204" pitchFamily="18" charset="0"/>
                  <a:ea typeface="Cambria Math" panose="02040503050406030204" pitchFamily="18" charset="0"/>
                </a:endParaRPr>
              </a:p>
            </p:txBody>
          </p:sp>
        </mc:Choice>
        <mc:Fallback xmlns="">
          <p:sp>
            <p:nvSpPr>
              <p:cNvPr id="2" name="Object 6">
                <a:extLst>
                  <a:ext uri="{FF2B5EF4-FFF2-40B4-BE49-F238E27FC236}">
                    <a16:creationId xmlns:a16="http://schemas.microsoft.com/office/drawing/2014/main" id="{EF61EE82-A62F-0412-D0EA-87CA4E3E5C3A}"/>
                  </a:ext>
                </a:extLst>
              </p:cNvPr>
              <p:cNvSpPr txBox="1">
                <a:spLocks noRot="1" noChangeAspect="1" noMove="1" noResize="1" noEditPoints="1" noAdjustHandles="1" noChangeArrowheads="1" noChangeShapeType="1" noTextEdit="1"/>
              </p:cNvSpPr>
              <p:nvPr/>
            </p:nvSpPr>
            <p:spPr bwMode="auto">
              <a:xfrm>
                <a:off x="1427759" y="4854033"/>
                <a:ext cx="10381510" cy="859784"/>
              </a:xfrm>
              <a:prstGeom prst="rect">
                <a:avLst/>
              </a:prstGeom>
              <a:blipFill>
                <a:blip r:embed="rId2"/>
                <a:stretch>
                  <a:fillRect l="-2078" t="-11765" b="-1323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Object 6">
                <a:extLst>
                  <a:ext uri="{FF2B5EF4-FFF2-40B4-BE49-F238E27FC236}">
                    <a16:creationId xmlns:a16="http://schemas.microsoft.com/office/drawing/2014/main" id="{7746F8BC-3986-72CC-89FD-721AAA11EB03}"/>
                  </a:ext>
                </a:extLst>
              </p:cNvPr>
              <p:cNvSpPr txBox="1"/>
              <p:nvPr/>
            </p:nvSpPr>
            <p:spPr bwMode="auto">
              <a:xfrm>
                <a:off x="905245" y="2680870"/>
                <a:ext cx="4372594" cy="859784"/>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r>
                        <a:rPr lang="en-US" sz="4000" i="1">
                          <a:solidFill>
                            <a:srgbClr val="000000"/>
                          </a:solidFill>
                          <a:latin typeface="Cambria Math" panose="02040503050406030204" pitchFamily="18" charset="0"/>
                          <a:ea typeface="Cambria Math" panose="02040503050406030204" pitchFamily="18" charset="0"/>
                        </a:rPr>
                        <m:t>𝐼</m:t>
                      </m:r>
                      <m:r>
                        <a:rPr lang="en-US" sz="4000" i="1">
                          <a:solidFill>
                            <a:srgbClr val="000000"/>
                          </a:solidFill>
                          <a:latin typeface="Cambria Math" panose="02040503050406030204" pitchFamily="18" charset="0"/>
                          <a:ea typeface="Cambria Math" panose="02040503050406030204" pitchFamily="18" charset="0"/>
                        </a:rPr>
                        <m:t> =</m:t>
                      </m:r>
                      <m:sSub>
                        <m:sSubPr>
                          <m:ctrlPr>
                            <a:rPr lang="en-US" sz="4000" i="1" smtClean="0">
                              <a:solidFill>
                                <a:srgbClr val="000000"/>
                              </a:solidFill>
                              <a:latin typeface="Cambria Math" panose="02040503050406030204" pitchFamily="18" charset="0"/>
                              <a:ea typeface="Cambria Math" panose="02040503050406030204" pitchFamily="18" charset="0"/>
                            </a:rPr>
                          </m:ctrlPr>
                        </m:sSubPr>
                        <m:e>
                          <m:r>
                            <a:rPr lang="en-US" sz="4000" b="0" i="1" smtClean="0">
                              <a:solidFill>
                                <a:srgbClr val="000000"/>
                              </a:solidFill>
                              <a:latin typeface="Cambria Math" panose="02040503050406030204" pitchFamily="18" charset="0"/>
                              <a:ea typeface="Cambria Math" panose="02040503050406030204" pitchFamily="18" charset="0"/>
                            </a:rPr>
                            <m:t>𝑏</m:t>
                          </m:r>
                        </m:e>
                        <m:sub>
                          <m:r>
                            <a:rPr lang="en-US" sz="4000" b="0" i="1" smtClean="0">
                              <a:solidFill>
                                <a:srgbClr val="000000"/>
                              </a:solidFill>
                              <a:latin typeface="Cambria Math" panose="02040503050406030204" pitchFamily="18" charset="0"/>
                              <a:ea typeface="Cambria Math" panose="02040503050406030204" pitchFamily="18" charset="0"/>
                            </a:rPr>
                            <m:t>0</m:t>
                          </m:r>
                        </m:sub>
                      </m:sSub>
                      <m:r>
                        <a:rPr lang="en-US" sz="4000" b="0" i="1" smtClean="0">
                          <a:solidFill>
                            <a:srgbClr val="000000"/>
                          </a:solidFill>
                          <a:latin typeface="Cambria Math" panose="02040503050406030204" pitchFamily="18" charset="0"/>
                          <a:ea typeface="Cambria Math" panose="02040503050406030204" pitchFamily="18" charset="0"/>
                        </a:rPr>
                        <m:t>+</m:t>
                      </m:r>
                      <m:sSub>
                        <m:sSubPr>
                          <m:ctrlPr>
                            <a:rPr lang="en-US" sz="4000" b="0" i="1" smtClean="0">
                              <a:solidFill>
                                <a:srgbClr val="000000"/>
                              </a:solidFill>
                              <a:latin typeface="Cambria Math" panose="02040503050406030204" pitchFamily="18" charset="0"/>
                              <a:ea typeface="Cambria Math" panose="02040503050406030204" pitchFamily="18" charset="0"/>
                            </a:rPr>
                          </m:ctrlPr>
                        </m:sSubPr>
                        <m:e>
                          <m:r>
                            <a:rPr lang="en-US" sz="4000" b="0" i="1" smtClean="0">
                              <a:solidFill>
                                <a:srgbClr val="000000"/>
                              </a:solidFill>
                              <a:latin typeface="Cambria Math" panose="02040503050406030204" pitchFamily="18" charset="0"/>
                              <a:ea typeface="Cambria Math" panose="02040503050406030204" pitchFamily="18" charset="0"/>
                            </a:rPr>
                            <m:t>𝑏</m:t>
                          </m:r>
                        </m:e>
                        <m:sub>
                          <m:r>
                            <a:rPr lang="en-US" sz="4000" b="0" i="1" smtClean="0">
                              <a:solidFill>
                                <a:srgbClr val="000000"/>
                              </a:solidFill>
                              <a:latin typeface="Cambria Math" panose="02040503050406030204" pitchFamily="18" charset="0"/>
                              <a:ea typeface="Cambria Math" panose="02040503050406030204" pitchFamily="18" charset="0"/>
                            </a:rPr>
                            <m:t>1</m:t>
                          </m:r>
                        </m:sub>
                      </m:sSub>
                      <m:r>
                        <a:rPr lang="en-US" sz="4000" b="0" i="1" smtClean="0">
                          <a:solidFill>
                            <a:srgbClr val="000000"/>
                          </a:solidFill>
                          <a:latin typeface="Cambria Math" panose="02040503050406030204" pitchFamily="18" charset="0"/>
                          <a:ea typeface="Cambria Math" panose="02040503050406030204" pitchFamily="18" charset="0"/>
                        </a:rPr>
                        <m:t>𝑌</m:t>
                      </m:r>
                      <m:r>
                        <a:rPr lang="en-US" sz="4000" b="0" i="1" smtClean="0">
                          <a:solidFill>
                            <a:srgbClr val="000000"/>
                          </a:solidFill>
                          <a:latin typeface="Cambria Math" panose="02040503050406030204" pitchFamily="18" charset="0"/>
                          <a:ea typeface="Cambria Math" panose="02040503050406030204" pitchFamily="18" charset="0"/>
                        </a:rPr>
                        <m:t>−</m:t>
                      </m:r>
                      <m:sSub>
                        <m:sSubPr>
                          <m:ctrlPr>
                            <a:rPr lang="en-US" sz="4000" b="0" i="1" smtClean="0">
                              <a:solidFill>
                                <a:srgbClr val="000000"/>
                              </a:solidFill>
                              <a:latin typeface="Cambria Math" panose="02040503050406030204" pitchFamily="18" charset="0"/>
                              <a:ea typeface="Cambria Math" panose="02040503050406030204" pitchFamily="18" charset="0"/>
                            </a:rPr>
                          </m:ctrlPr>
                        </m:sSubPr>
                        <m:e>
                          <m:r>
                            <a:rPr lang="en-US" sz="4000" b="0" i="1" smtClean="0">
                              <a:solidFill>
                                <a:srgbClr val="000000"/>
                              </a:solidFill>
                              <a:latin typeface="Cambria Math" panose="02040503050406030204" pitchFamily="18" charset="0"/>
                              <a:ea typeface="Cambria Math" panose="02040503050406030204" pitchFamily="18" charset="0"/>
                            </a:rPr>
                            <m:t>𝑏</m:t>
                          </m:r>
                        </m:e>
                        <m:sub>
                          <m:r>
                            <a:rPr lang="en-US" sz="4000" b="0" i="1" smtClean="0">
                              <a:solidFill>
                                <a:srgbClr val="000000"/>
                              </a:solidFill>
                              <a:latin typeface="Cambria Math" panose="02040503050406030204" pitchFamily="18" charset="0"/>
                              <a:ea typeface="Cambria Math" panose="02040503050406030204" pitchFamily="18" charset="0"/>
                            </a:rPr>
                            <m:t>2</m:t>
                          </m:r>
                        </m:sub>
                      </m:sSub>
                      <m:r>
                        <a:rPr lang="en-US" sz="4000" b="0" i="1" smtClean="0">
                          <a:solidFill>
                            <a:srgbClr val="000000"/>
                          </a:solidFill>
                          <a:latin typeface="Cambria Math" panose="02040503050406030204" pitchFamily="18" charset="0"/>
                          <a:ea typeface="Cambria Math" panose="02040503050406030204" pitchFamily="18" charset="0"/>
                        </a:rPr>
                        <m:t>𝑖</m:t>
                      </m:r>
                    </m:oMath>
                  </m:oMathPara>
                </a14:m>
                <a:endParaRPr lang="en-US" sz="4000" i="1" dirty="0">
                  <a:latin typeface="Cambria Math" panose="02040503050406030204" pitchFamily="18" charset="0"/>
                  <a:ea typeface="Cambria Math" panose="02040503050406030204" pitchFamily="18" charset="0"/>
                </a:endParaRPr>
              </a:p>
            </p:txBody>
          </p:sp>
        </mc:Choice>
        <mc:Fallback xmlns="">
          <p:sp>
            <p:nvSpPr>
              <p:cNvPr id="3" name="Object 6">
                <a:extLst>
                  <a:ext uri="{FF2B5EF4-FFF2-40B4-BE49-F238E27FC236}">
                    <a16:creationId xmlns:a16="http://schemas.microsoft.com/office/drawing/2014/main" id="{7746F8BC-3986-72CC-89FD-721AAA11EB03}"/>
                  </a:ext>
                </a:extLst>
              </p:cNvPr>
              <p:cNvSpPr txBox="1">
                <a:spLocks noRot="1" noChangeAspect="1" noMove="1" noResize="1" noEditPoints="1" noAdjustHandles="1" noChangeArrowheads="1" noChangeShapeType="1" noTextEdit="1"/>
              </p:cNvSpPr>
              <p:nvPr/>
            </p:nvSpPr>
            <p:spPr bwMode="auto">
              <a:xfrm>
                <a:off x="905245" y="2680870"/>
                <a:ext cx="4372594" cy="859784"/>
              </a:xfrm>
              <a:prstGeom prst="rect">
                <a:avLst/>
              </a:prstGeom>
              <a:blipFill>
                <a:blip r:embed="rId3"/>
                <a:stretch>
                  <a:fillRect l="-2029" t="-1471" r="-580" b="-2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Object 6">
                <a:extLst>
                  <a:ext uri="{FF2B5EF4-FFF2-40B4-BE49-F238E27FC236}">
                    <a16:creationId xmlns:a16="http://schemas.microsoft.com/office/drawing/2014/main" id="{1AC7DC46-D26A-511C-D8C7-61E67F20E91B}"/>
                  </a:ext>
                </a:extLst>
              </p:cNvPr>
              <p:cNvSpPr txBox="1"/>
              <p:nvPr/>
            </p:nvSpPr>
            <p:spPr bwMode="auto">
              <a:xfrm>
                <a:off x="905245" y="961302"/>
                <a:ext cx="4372594" cy="859784"/>
              </a:xfrm>
              <a:prstGeom prst="rect">
                <a:avLst/>
              </a:prstGeom>
              <a:noFill/>
              <a:ln>
                <a:noFill/>
              </a:ln>
            </p:spPr>
            <p:txBody>
              <a:bodyPr>
                <a:noAutofit/>
              </a:bodyPr>
              <a:lstStyle/>
              <a:p>
                <a:r>
                  <a:rPr lang="en-US" sz="4000" dirty="0">
                    <a:solidFill>
                      <a:srgbClr val="000000"/>
                    </a:solidFill>
                    <a:latin typeface="Cambria Math" panose="02040503050406030204" pitchFamily="18" charset="0"/>
                    <a:ea typeface="Cambria Math" panose="02040503050406030204" pitchFamily="18" charset="0"/>
                  </a:rPr>
                  <a:t>C</a:t>
                </a:r>
                <a14:m>
                  <m:oMath xmlns:m="http://schemas.openxmlformats.org/officeDocument/2006/math">
                    <m:r>
                      <a:rPr lang="en-US" sz="4000" i="1">
                        <a:solidFill>
                          <a:srgbClr val="000000"/>
                        </a:solidFill>
                        <a:latin typeface="Cambria Math" panose="02040503050406030204" pitchFamily="18" charset="0"/>
                        <a:ea typeface="Cambria Math" panose="02040503050406030204" pitchFamily="18" charset="0"/>
                      </a:rPr>
                      <m:t> =</m:t>
                    </m:r>
                    <m:sSub>
                      <m:sSubPr>
                        <m:ctrlPr>
                          <a:rPr lang="en-US" sz="4000" i="1" smtClean="0">
                            <a:solidFill>
                              <a:srgbClr val="000000"/>
                            </a:solidFill>
                            <a:latin typeface="Cambria Math" panose="02040503050406030204" pitchFamily="18" charset="0"/>
                            <a:ea typeface="Cambria Math" panose="02040503050406030204" pitchFamily="18" charset="0"/>
                          </a:rPr>
                        </m:ctrlPr>
                      </m:sSubPr>
                      <m:e>
                        <m:r>
                          <a:rPr lang="en-US" sz="4000" b="0" i="1" smtClean="0">
                            <a:solidFill>
                              <a:srgbClr val="000000"/>
                            </a:solidFill>
                            <a:latin typeface="Cambria Math" panose="02040503050406030204" pitchFamily="18" charset="0"/>
                            <a:ea typeface="Cambria Math" panose="02040503050406030204" pitchFamily="18" charset="0"/>
                          </a:rPr>
                          <m:t>𝑐</m:t>
                        </m:r>
                      </m:e>
                      <m:sub>
                        <m:r>
                          <a:rPr lang="en-US" sz="4000" b="0" i="1" smtClean="0">
                            <a:solidFill>
                              <a:srgbClr val="000000"/>
                            </a:solidFill>
                            <a:latin typeface="Cambria Math" panose="02040503050406030204" pitchFamily="18" charset="0"/>
                            <a:ea typeface="Cambria Math" panose="02040503050406030204" pitchFamily="18" charset="0"/>
                          </a:rPr>
                          <m:t>0</m:t>
                        </m:r>
                      </m:sub>
                    </m:sSub>
                    <m:r>
                      <a:rPr lang="en-US" sz="4000" b="0" i="1" smtClean="0">
                        <a:solidFill>
                          <a:srgbClr val="000000"/>
                        </a:solidFill>
                        <a:latin typeface="Cambria Math" panose="02040503050406030204" pitchFamily="18" charset="0"/>
                        <a:ea typeface="Cambria Math" panose="02040503050406030204" pitchFamily="18" charset="0"/>
                      </a:rPr>
                      <m:t>+</m:t>
                    </m:r>
                    <m:sSub>
                      <m:sSubPr>
                        <m:ctrlPr>
                          <a:rPr lang="en-US" sz="4000" b="0" i="1" smtClean="0">
                            <a:solidFill>
                              <a:srgbClr val="000000"/>
                            </a:solidFill>
                            <a:latin typeface="Cambria Math" panose="02040503050406030204" pitchFamily="18" charset="0"/>
                            <a:ea typeface="Cambria Math" panose="02040503050406030204" pitchFamily="18" charset="0"/>
                          </a:rPr>
                        </m:ctrlPr>
                      </m:sSubPr>
                      <m:e>
                        <m:r>
                          <a:rPr lang="en-US" sz="4000" b="0" i="1" smtClean="0">
                            <a:solidFill>
                              <a:srgbClr val="000000"/>
                            </a:solidFill>
                            <a:latin typeface="Cambria Math" panose="02040503050406030204" pitchFamily="18" charset="0"/>
                            <a:ea typeface="Cambria Math" panose="02040503050406030204" pitchFamily="18" charset="0"/>
                          </a:rPr>
                          <m:t>𝑐</m:t>
                        </m:r>
                      </m:e>
                      <m:sub>
                        <m:r>
                          <a:rPr lang="en-US" sz="4000" b="0" i="1" smtClean="0">
                            <a:solidFill>
                              <a:srgbClr val="000000"/>
                            </a:solidFill>
                            <a:latin typeface="Cambria Math" panose="02040503050406030204" pitchFamily="18" charset="0"/>
                            <a:ea typeface="Cambria Math" panose="02040503050406030204" pitchFamily="18" charset="0"/>
                          </a:rPr>
                          <m:t>1</m:t>
                        </m:r>
                      </m:sub>
                    </m:sSub>
                    <m:sSub>
                      <m:sSubPr>
                        <m:ctrlPr>
                          <a:rPr lang="en-US" sz="4000" b="0" i="1" smtClean="0">
                            <a:solidFill>
                              <a:srgbClr val="000000"/>
                            </a:solidFill>
                            <a:latin typeface="Cambria Math" panose="02040503050406030204" pitchFamily="18" charset="0"/>
                            <a:ea typeface="Cambria Math" panose="02040503050406030204" pitchFamily="18" charset="0"/>
                          </a:rPr>
                        </m:ctrlPr>
                      </m:sSubPr>
                      <m:e>
                        <m:r>
                          <a:rPr lang="en-US" sz="4000" b="0" i="1" smtClean="0">
                            <a:solidFill>
                              <a:srgbClr val="000000"/>
                            </a:solidFill>
                            <a:latin typeface="Cambria Math" panose="02040503050406030204" pitchFamily="18" charset="0"/>
                            <a:ea typeface="Cambria Math" panose="02040503050406030204" pitchFamily="18" charset="0"/>
                          </a:rPr>
                          <m:t>𝑌</m:t>
                        </m:r>
                      </m:e>
                      <m:sub>
                        <m:r>
                          <a:rPr lang="en-US" sz="4000" b="0" i="1" smtClean="0">
                            <a:solidFill>
                              <a:srgbClr val="000000"/>
                            </a:solidFill>
                            <a:latin typeface="Cambria Math" panose="02040503050406030204" pitchFamily="18" charset="0"/>
                            <a:ea typeface="Cambria Math" panose="02040503050406030204" pitchFamily="18" charset="0"/>
                          </a:rPr>
                          <m:t>𝐷</m:t>
                        </m:r>
                      </m:sub>
                    </m:sSub>
                  </m:oMath>
                </a14:m>
                <a:endParaRPr lang="en-US" sz="4000" i="1" dirty="0">
                  <a:latin typeface="Cambria Math" panose="02040503050406030204" pitchFamily="18" charset="0"/>
                  <a:ea typeface="Cambria Math" panose="02040503050406030204" pitchFamily="18" charset="0"/>
                </a:endParaRPr>
              </a:p>
            </p:txBody>
          </p:sp>
        </mc:Choice>
        <mc:Fallback xmlns="">
          <p:sp>
            <p:nvSpPr>
              <p:cNvPr id="4" name="Object 6">
                <a:extLst>
                  <a:ext uri="{FF2B5EF4-FFF2-40B4-BE49-F238E27FC236}">
                    <a16:creationId xmlns:a16="http://schemas.microsoft.com/office/drawing/2014/main" id="{1AC7DC46-D26A-511C-D8C7-61E67F20E91B}"/>
                  </a:ext>
                </a:extLst>
              </p:cNvPr>
              <p:cNvSpPr txBox="1">
                <a:spLocks noRot="1" noChangeAspect="1" noMove="1" noResize="1" noEditPoints="1" noAdjustHandles="1" noChangeArrowheads="1" noChangeShapeType="1" noTextEdit="1"/>
              </p:cNvSpPr>
              <p:nvPr/>
            </p:nvSpPr>
            <p:spPr bwMode="auto">
              <a:xfrm>
                <a:off x="905245" y="961302"/>
                <a:ext cx="4372594" cy="859784"/>
              </a:xfrm>
              <a:prstGeom prst="rect">
                <a:avLst/>
              </a:prstGeom>
              <a:blipFill>
                <a:blip r:embed="rId4"/>
                <a:stretch>
                  <a:fillRect l="-4928" t="-11594" b="-1159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bject 6">
                <a:extLst>
                  <a:ext uri="{FF2B5EF4-FFF2-40B4-BE49-F238E27FC236}">
                    <a16:creationId xmlns:a16="http://schemas.microsoft.com/office/drawing/2014/main" id="{AA08EE70-51FD-E1E4-E4F6-3A90FEF4A662}"/>
                  </a:ext>
                </a:extLst>
              </p:cNvPr>
              <p:cNvSpPr txBox="1"/>
              <p:nvPr/>
            </p:nvSpPr>
            <p:spPr bwMode="auto">
              <a:xfrm>
                <a:off x="905245" y="1747438"/>
                <a:ext cx="4372594" cy="859784"/>
              </a:xfrm>
              <a:prstGeom prst="rect">
                <a:avLst/>
              </a:prstGeom>
              <a:noFill/>
              <a:ln>
                <a:noFill/>
              </a:ln>
            </p:spPr>
            <p:txBody>
              <a:bodyPr>
                <a:noAutofit/>
              </a:bodyPr>
              <a:lstStyle/>
              <a:p>
                <a:r>
                  <a:rPr lang="en-US" sz="4000" dirty="0">
                    <a:solidFill>
                      <a:srgbClr val="000000"/>
                    </a:solidFill>
                    <a:latin typeface="Cambria Math" panose="02040503050406030204" pitchFamily="18" charset="0"/>
                    <a:ea typeface="Cambria Math" panose="02040503050406030204" pitchFamily="18" charset="0"/>
                  </a:rPr>
                  <a:t>T</a:t>
                </a:r>
                <a14:m>
                  <m:oMath xmlns:m="http://schemas.openxmlformats.org/officeDocument/2006/math">
                    <m:r>
                      <a:rPr lang="en-US" sz="4000" i="1">
                        <a:solidFill>
                          <a:srgbClr val="000000"/>
                        </a:solidFill>
                        <a:latin typeface="Cambria Math" panose="02040503050406030204" pitchFamily="18" charset="0"/>
                        <a:ea typeface="Cambria Math" panose="02040503050406030204" pitchFamily="18" charset="0"/>
                      </a:rPr>
                      <m:t> =</m:t>
                    </m:r>
                    <m:r>
                      <a:rPr lang="en-US" sz="4000" b="0" i="1" smtClean="0">
                        <a:solidFill>
                          <a:srgbClr val="000000"/>
                        </a:solidFill>
                        <a:latin typeface="Cambria Math" panose="02040503050406030204" pitchFamily="18" charset="0"/>
                        <a:ea typeface="Cambria Math" panose="02040503050406030204" pitchFamily="18" charset="0"/>
                      </a:rPr>
                      <m:t> </m:t>
                    </m:r>
                    <m:acc>
                      <m:accPr>
                        <m:chr m:val="̅"/>
                        <m:ctrlPr>
                          <a:rPr lang="en-US" sz="4000" b="0" i="1" smtClean="0">
                            <a:solidFill>
                              <a:srgbClr val="000000"/>
                            </a:solidFill>
                            <a:latin typeface="Cambria Math" panose="02040503050406030204" pitchFamily="18" charset="0"/>
                            <a:ea typeface="Cambria Math" panose="02040503050406030204" pitchFamily="18" charset="0"/>
                          </a:rPr>
                        </m:ctrlPr>
                      </m:accPr>
                      <m:e>
                        <m:r>
                          <a:rPr lang="en-US" sz="4000" b="0" i="1" smtClean="0">
                            <a:solidFill>
                              <a:srgbClr val="000000"/>
                            </a:solidFill>
                            <a:latin typeface="Cambria Math" panose="02040503050406030204" pitchFamily="18" charset="0"/>
                            <a:ea typeface="Cambria Math" panose="02040503050406030204" pitchFamily="18" charset="0"/>
                          </a:rPr>
                          <m:t>𝑇</m:t>
                        </m:r>
                      </m:e>
                    </m:acc>
                  </m:oMath>
                </a14:m>
                <a:endParaRPr lang="en-US" sz="4000" i="1" dirty="0">
                  <a:latin typeface="Cambria Math" panose="02040503050406030204" pitchFamily="18" charset="0"/>
                  <a:ea typeface="Cambria Math" panose="02040503050406030204" pitchFamily="18" charset="0"/>
                </a:endParaRPr>
              </a:p>
            </p:txBody>
          </p:sp>
        </mc:Choice>
        <mc:Fallback xmlns="">
          <p:sp>
            <p:nvSpPr>
              <p:cNvPr id="5" name="Object 6">
                <a:extLst>
                  <a:ext uri="{FF2B5EF4-FFF2-40B4-BE49-F238E27FC236}">
                    <a16:creationId xmlns:a16="http://schemas.microsoft.com/office/drawing/2014/main" id="{AA08EE70-51FD-E1E4-E4F6-3A90FEF4A662}"/>
                  </a:ext>
                </a:extLst>
              </p:cNvPr>
              <p:cNvSpPr txBox="1">
                <a:spLocks noRot="1" noChangeAspect="1" noMove="1" noResize="1" noEditPoints="1" noAdjustHandles="1" noChangeArrowheads="1" noChangeShapeType="1" noTextEdit="1"/>
              </p:cNvSpPr>
              <p:nvPr/>
            </p:nvSpPr>
            <p:spPr bwMode="auto">
              <a:xfrm>
                <a:off x="905245" y="1747438"/>
                <a:ext cx="4372594" cy="859784"/>
              </a:xfrm>
              <a:prstGeom prst="rect">
                <a:avLst/>
              </a:prstGeom>
              <a:blipFill>
                <a:blip r:embed="rId5"/>
                <a:stretch>
                  <a:fillRect l="-4928" t="-10145" b="-130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bject 6">
                <a:extLst>
                  <a:ext uri="{FF2B5EF4-FFF2-40B4-BE49-F238E27FC236}">
                    <a16:creationId xmlns:a16="http://schemas.microsoft.com/office/drawing/2014/main" id="{10A2EA0B-4FAB-B01D-29CF-3782E3FB4E1C}"/>
                  </a:ext>
                </a:extLst>
              </p:cNvPr>
              <p:cNvSpPr txBox="1"/>
              <p:nvPr/>
            </p:nvSpPr>
            <p:spPr bwMode="auto">
              <a:xfrm>
                <a:off x="905245" y="3614302"/>
                <a:ext cx="4372594" cy="859784"/>
              </a:xfrm>
              <a:prstGeom prst="rect">
                <a:avLst/>
              </a:prstGeom>
              <a:noFill/>
              <a:ln>
                <a:noFill/>
              </a:ln>
            </p:spPr>
            <p:txBody>
              <a:bodyPr>
                <a:noAutofit/>
              </a:bodyPr>
              <a:lstStyle/>
              <a:p>
                <a:r>
                  <a:rPr lang="en-US" sz="4000" dirty="0">
                    <a:solidFill>
                      <a:srgbClr val="000000"/>
                    </a:solidFill>
                    <a:latin typeface="Cambria Math" panose="02040503050406030204" pitchFamily="18" charset="0"/>
                    <a:ea typeface="Cambria Math" panose="02040503050406030204" pitchFamily="18" charset="0"/>
                  </a:rPr>
                  <a:t>G</a:t>
                </a:r>
                <a14:m>
                  <m:oMath xmlns:m="http://schemas.openxmlformats.org/officeDocument/2006/math">
                    <m:r>
                      <a:rPr lang="en-US" sz="4000" i="1">
                        <a:solidFill>
                          <a:srgbClr val="000000"/>
                        </a:solidFill>
                        <a:latin typeface="Cambria Math" panose="02040503050406030204" pitchFamily="18" charset="0"/>
                        <a:ea typeface="Cambria Math" panose="02040503050406030204" pitchFamily="18" charset="0"/>
                      </a:rPr>
                      <m:t> =</m:t>
                    </m:r>
                    <m:r>
                      <a:rPr lang="en-US" sz="4000" b="0" i="1" smtClean="0">
                        <a:solidFill>
                          <a:srgbClr val="000000"/>
                        </a:solidFill>
                        <a:latin typeface="Cambria Math" panose="02040503050406030204" pitchFamily="18" charset="0"/>
                        <a:ea typeface="Cambria Math" panose="02040503050406030204" pitchFamily="18" charset="0"/>
                      </a:rPr>
                      <m:t> </m:t>
                    </m:r>
                    <m:acc>
                      <m:accPr>
                        <m:chr m:val="̅"/>
                        <m:ctrlPr>
                          <a:rPr lang="en-US" sz="4000" b="0" i="1" smtClean="0">
                            <a:solidFill>
                              <a:srgbClr val="000000"/>
                            </a:solidFill>
                            <a:latin typeface="Cambria Math" panose="02040503050406030204" pitchFamily="18" charset="0"/>
                            <a:ea typeface="Cambria Math" panose="02040503050406030204" pitchFamily="18" charset="0"/>
                          </a:rPr>
                        </m:ctrlPr>
                      </m:accPr>
                      <m:e>
                        <m:r>
                          <a:rPr lang="en-US" sz="4000" b="0" i="1" smtClean="0">
                            <a:solidFill>
                              <a:srgbClr val="000000"/>
                            </a:solidFill>
                            <a:latin typeface="Cambria Math" panose="02040503050406030204" pitchFamily="18" charset="0"/>
                            <a:ea typeface="Cambria Math" panose="02040503050406030204" pitchFamily="18" charset="0"/>
                          </a:rPr>
                          <m:t>𝐺</m:t>
                        </m:r>
                      </m:e>
                    </m:acc>
                  </m:oMath>
                </a14:m>
                <a:endParaRPr lang="en-US" sz="4000" i="1" dirty="0">
                  <a:latin typeface="Cambria Math" panose="02040503050406030204" pitchFamily="18" charset="0"/>
                  <a:ea typeface="Cambria Math" panose="02040503050406030204" pitchFamily="18" charset="0"/>
                </a:endParaRPr>
              </a:p>
            </p:txBody>
          </p:sp>
        </mc:Choice>
        <mc:Fallback xmlns="">
          <p:sp>
            <p:nvSpPr>
              <p:cNvPr id="6" name="Object 6">
                <a:extLst>
                  <a:ext uri="{FF2B5EF4-FFF2-40B4-BE49-F238E27FC236}">
                    <a16:creationId xmlns:a16="http://schemas.microsoft.com/office/drawing/2014/main" id="{10A2EA0B-4FAB-B01D-29CF-3782E3FB4E1C}"/>
                  </a:ext>
                </a:extLst>
              </p:cNvPr>
              <p:cNvSpPr txBox="1">
                <a:spLocks noRot="1" noChangeAspect="1" noMove="1" noResize="1" noEditPoints="1" noAdjustHandles="1" noChangeArrowheads="1" noChangeShapeType="1" noTextEdit="1"/>
              </p:cNvSpPr>
              <p:nvPr/>
            </p:nvSpPr>
            <p:spPr bwMode="auto">
              <a:xfrm>
                <a:off x="905245" y="3614302"/>
                <a:ext cx="4372594" cy="859784"/>
              </a:xfrm>
              <a:prstGeom prst="rect">
                <a:avLst/>
              </a:prstGeom>
              <a:blipFill>
                <a:blip r:embed="rId6"/>
                <a:stretch>
                  <a:fillRect l="-4928" t="-11594" b="-1304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959494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ONGRESS graphic positioned above the three key Federal Reserve entities' graphics: 'CONGRESS oversees the Federal Reserve System and its entities.' A dotted arrow leads down to the BOARD graphic: 'BOARD OF GOVERNORS is an independent agency of the federal government.' A dotted arrow leads right from the BOARD graphic to the BANKS graphic: 'FEDERAL RESERVE BANKS are the operating arms of the Federal Reserve System and are supervised by the Board of Governors.' Dotted arrows lead left from the BOARD and BANKS graphics to the FOMC graphic: 'FEDERAL OPEN MARKET COMMITTEE consists of the members of the Board of Governors and Reserve Bank presidents. The Chair of the Board is the FOMC Chair.">
            <a:extLst>
              <a:ext uri="{FF2B5EF4-FFF2-40B4-BE49-F238E27FC236}">
                <a16:creationId xmlns:a16="http://schemas.microsoft.com/office/drawing/2014/main" id="{9F662800-7513-7787-F0D1-10CB35558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4822" y="139827"/>
            <a:ext cx="9622355" cy="6578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42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09F3-6212-4A39-53C4-B69CCC2DAFE4}"/>
              </a:ext>
            </a:extLst>
          </p:cNvPr>
          <p:cNvSpPr txBox="1">
            <a:spLocks/>
          </p:cNvSpPr>
          <p:nvPr/>
        </p:nvSpPr>
        <p:spPr>
          <a:xfrm>
            <a:off x="1102894" y="276621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The IS curve shows all points of income equilibrium </a:t>
            </a:r>
            <a:r>
              <a:rPr lang="en-US" b="1" i="1" dirty="0"/>
              <a:t>given a particular interest rate</a:t>
            </a:r>
            <a:endParaRPr lang="en-US" b="1" dirty="0"/>
          </a:p>
        </p:txBody>
      </p:sp>
    </p:spTree>
    <p:extLst>
      <p:ext uri="{BB962C8B-B14F-4D97-AF65-F5344CB8AC3E}">
        <p14:creationId xmlns:p14="http://schemas.microsoft.com/office/powerpoint/2010/main" val="37590375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337D4EB-101A-2BBA-ADA4-D5E19A833FC1}"/>
              </a:ext>
            </a:extLst>
          </p:cNvPr>
          <p:cNvCxnSpPr>
            <a:cxnSpLocks/>
          </p:cNvCxnSpPr>
          <p:nvPr/>
        </p:nvCxnSpPr>
        <p:spPr>
          <a:xfrm>
            <a:off x="6692571" y="839595"/>
            <a:ext cx="0" cy="221633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2AC1A0D-DFBB-57D4-D955-FD856138A5C8}"/>
              </a:ext>
            </a:extLst>
          </p:cNvPr>
          <p:cNvCxnSpPr>
            <a:cxnSpLocks/>
          </p:cNvCxnSpPr>
          <p:nvPr/>
        </p:nvCxnSpPr>
        <p:spPr>
          <a:xfrm flipH="1">
            <a:off x="6692571" y="3055926"/>
            <a:ext cx="360970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C9670C9-F49D-6D2B-F71E-521F426F8F0B}"/>
              </a:ext>
            </a:extLst>
          </p:cNvPr>
          <p:cNvCxnSpPr>
            <a:cxnSpLocks/>
          </p:cNvCxnSpPr>
          <p:nvPr/>
        </p:nvCxnSpPr>
        <p:spPr>
          <a:xfrm>
            <a:off x="6692571" y="3669881"/>
            <a:ext cx="0" cy="221633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CD2FEA-A3FD-EBC0-91C7-4860521D0835}"/>
              </a:ext>
            </a:extLst>
          </p:cNvPr>
          <p:cNvCxnSpPr>
            <a:cxnSpLocks/>
          </p:cNvCxnSpPr>
          <p:nvPr/>
        </p:nvCxnSpPr>
        <p:spPr>
          <a:xfrm flipH="1">
            <a:off x="6692571" y="5886212"/>
            <a:ext cx="3609703"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12BD516-3F96-D046-273E-96B89EC662D1}"/>
              </a:ext>
            </a:extLst>
          </p:cNvPr>
          <p:cNvCxnSpPr>
            <a:cxnSpLocks/>
          </p:cNvCxnSpPr>
          <p:nvPr/>
        </p:nvCxnSpPr>
        <p:spPr>
          <a:xfrm flipH="1">
            <a:off x="6692570" y="1077629"/>
            <a:ext cx="2915558" cy="197829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46AEB49-DB47-97B7-C9F0-6DA7E56A04A2}"/>
              </a:ext>
            </a:extLst>
          </p:cNvPr>
          <p:cNvCxnSpPr/>
          <p:nvPr/>
        </p:nvCxnSpPr>
        <p:spPr>
          <a:xfrm flipV="1">
            <a:off x="6692570" y="1994312"/>
            <a:ext cx="2915558" cy="6159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AFEE31C-31B5-EEE1-8EEB-A78AA456683B}"/>
              </a:ext>
            </a:extLst>
          </p:cNvPr>
          <p:cNvCxnSpPr>
            <a:cxnSpLocks/>
          </p:cNvCxnSpPr>
          <p:nvPr/>
        </p:nvCxnSpPr>
        <p:spPr>
          <a:xfrm>
            <a:off x="7632742" y="2401671"/>
            <a:ext cx="0" cy="3484541"/>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0136FA9-D851-6D82-D339-075F40E4FD1E}"/>
              </a:ext>
            </a:extLst>
          </p:cNvPr>
          <p:cNvCxnSpPr>
            <a:cxnSpLocks/>
          </p:cNvCxnSpPr>
          <p:nvPr/>
        </p:nvCxnSpPr>
        <p:spPr>
          <a:xfrm>
            <a:off x="9033159" y="1473247"/>
            <a:ext cx="0" cy="4412965"/>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CDEE5CC-434D-C486-D0B8-66364CE6D0B7}"/>
              </a:ext>
            </a:extLst>
          </p:cNvPr>
          <p:cNvCxnSpPr/>
          <p:nvPr/>
        </p:nvCxnSpPr>
        <p:spPr>
          <a:xfrm flipV="1">
            <a:off x="6692570" y="1342989"/>
            <a:ext cx="2915558" cy="6159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58B06FB-DBDE-7F5B-DB04-6CE114A1D067}"/>
              </a:ext>
            </a:extLst>
          </p:cNvPr>
          <p:cNvCxnSpPr>
            <a:cxnSpLocks/>
          </p:cNvCxnSpPr>
          <p:nvPr/>
        </p:nvCxnSpPr>
        <p:spPr>
          <a:xfrm>
            <a:off x="6692569" y="4474504"/>
            <a:ext cx="940172" cy="0"/>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59700B8D-8817-2BF2-3DEC-1E60BE2C3FF1}"/>
              </a:ext>
            </a:extLst>
          </p:cNvPr>
          <p:cNvSpPr/>
          <p:nvPr/>
        </p:nvSpPr>
        <p:spPr>
          <a:xfrm>
            <a:off x="7580997" y="4424212"/>
            <a:ext cx="103489" cy="1005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3B732014-F85B-E186-6AD8-57876A540EBC}"/>
              </a:ext>
            </a:extLst>
          </p:cNvPr>
          <p:cNvCxnSpPr>
            <a:cxnSpLocks/>
          </p:cNvCxnSpPr>
          <p:nvPr/>
        </p:nvCxnSpPr>
        <p:spPr>
          <a:xfrm>
            <a:off x="6744314" y="5213057"/>
            <a:ext cx="2288845" cy="0"/>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FF677964-E79D-3BA0-08DF-097C66BE2515}"/>
              </a:ext>
            </a:extLst>
          </p:cNvPr>
          <p:cNvSpPr/>
          <p:nvPr/>
        </p:nvSpPr>
        <p:spPr>
          <a:xfrm>
            <a:off x="8981412" y="5162765"/>
            <a:ext cx="103489" cy="1005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A17A411A-5AAD-F845-C3E2-9791D4206465}"/>
              </a:ext>
            </a:extLst>
          </p:cNvPr>
          <p:cNvCxnSpPr>
            <a:cxnSpLocks/>
          </p:cNvCxnSpPr>
          <p:nvPr/>
        </p:nvCxnSpPr>
        <p:spPr>
          <a:xfrm>
            <a:off x="6945664" y="4106125"/>
            <a:ext cx="2733947" cy="146222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1DAEDEC-7D3B-6FA4-33E8-B3ECE0DC0AAB}"/>
              </a:ext>
            </a:extLst>
          </p:cNvPr>
          <p:cNvSpPr txBox="1"/>
          <p:nvPr/>
        </p:nvSpPr>
        <p:spPr>
          <a:xfrm>
            <a:off x="9659874" y="1158323"/>
            <a:ext cx="2288835" cy="369332"/>
          </a:xfrm>
          <a:prstGeom prst="rect">
            <a:avLst/>
          </a:prstGeom>
          <a:noFill/>
        </p:spPr>
        <p:txBody>
          <a:bodyPr wrap="square" rtlCol="0">
            <a:spAutoFit/>
          </a:bodyPr>
          <a:lstStyle/>
          <a:p>
            <a:r>
              <a:rPr lang="en-US" dirty="0"/>
              <a:t>Z</a:t>
            </a:r>
            <a:r>
              <a:rPr lang="en-US" baseline="30000" dirty="0"/>
              <a:t>2</a:t>
            </a:r>
            <a:r>
              <a:rPr lang="en-US" dirty="0"/>
              <a:t> (demand at i</a:t>
            </a:r>
            <a:r>
              <a:rPr lang="en-US" baseline="30000" dirty="0"/>
              <a:t>2</a:t>
            </a:r>
            <a:r>
              <a:rPr lang="en-US" dirty="0"/>
              <a:t>)</a:t>
            </a:r>
          </a:p>
        </p:txBody>
      </p:sp>
      <p:sp>
        <p:nvSpPr>
          <p:cNvPr id="37" name="TextBox 36">
            <a:extLst>
              <a:ext uri="{FF2B5EF4-FFF2-40B4-BE49-F238E27FC236}">
                <a16:creationId xmlns:a16="http://schemas.microsoft.com/office/drawing/2014/main" id="{4AAA0412-DFCF-DAF5-871D-CB406AF028DE}"/>
              </a:ext>
            </a:extLst>
          </p:cNvPr>
          <p:cNvSpPr txBox="1"/>
          <p:nvPr/>
        </p:nvSpPr>
        <p:spPr>
          <a:xfrm>
            <a:off x="9612409" y="1809646"/>
            <a:ext cx="2038535" cy="369332"/>
          </a:xfrm>
          <a:prstGeom prst="rect">
            <a:avLst/>
          </a:prstGeom>
          <a:noFill/>
        </p:spPr>
        <p:txBody>
          <a:bodyPr wrap="square" rtlCol="0">
            <a:spAutoFit/>
          </a:bodyPr>
          <a:lstStyle/>
          <a:p>
            <a:r>
              <a:rPr lang="en-US" dirty="0"/>
              <a:t>Z</a:t>
            </a:r>
            <a:r>
              <a:rPr lang="en-US" baseline="30000" dirty="0"/>
              <a:t>1</a:t>
            </a:r>
            <a:r>
              <a:rPr lang="en-US" dirty="0"/>
              <a:t>(demand at i</a:t>
            </a:r>
            <a:r>
              <a:rPr lang="en-US" baseline="30000" dirty="0"/>
              <a:t>1</a:t>
            </a:r>
            <a:r>
              <a:rPr lang="en-US" dirty="0"/>
              <a:t>)</a:t>
            </a:r>
          </a:p>
        </p:txBody>
      </p:sp>
      <p:sp>
        <p:nvSpPr>
          <p:cNvPr id="38" name="TextBox 37">
            <a:extLst>
              <a:ext uri="{FF2B5EF4-FFF2-40B4-BE49-F238E27FC236}">
                <a16:creationId xmlns:a16="http://schemas.microsoft.com/office/drawing/2014/main" id="{6B9CA705-8690-9A5D-7F09-B7953A0A3F09}"/>
              </a:ext>
            </a:extLst>
          </p:cNvPr>
          <p:cNvSpPr txBox="1"/>
          <p:nvPr/>
        </p:nvSpPr>
        <p:spPr>
          <a:xfrm>
            <a:off x="6391663" y="4286402"/>
            <a:ext cx="528128" cy="369332"/>
          </a:xfrm>
          <a:prstGeom prst="rect">
            <a:avLst/>
          </a:prstGeom>
          <a:noFill/>
        </p:spPr>
        <p:txBody>
          <a:bodyPr wrap="square" rtlCol="0">
            <a:spAutoFit/>
          </a:bodyPr>
          <a:lstStyle/>
          <a:p>
            <a:r>
              <a:rPr lang="en-US" dirty="0"/>
              <a:t>i</a:t>
            </a:r>
            <a:r>
              <a:rPr lang="en-US" baseline="30000" dirty="0"/>
              <a:t>1</a:t>
            </a:r>
            <a:endParaRPr lang="en-US" dirty="0"/>
          </a:p>
        </p:txBody>
      </p:sp>
      <p:sp>
        <p:nvSpPr>
          <p:cNvPr id="39" name="TextBox 38">
            <a:extLst>
              <a:ext uri="{FF2B5EF4-FFF2-40B4-BE49-F238E27FC236}">
                <a16:creationId xmlns:a16="http://schemas.microsoft.com/office/drawing/2014/main" id="{2F3277EC-EF5E-7BAE-93D6-133659BA0D59}"/>
              </a:ext>
            </a:extLst>
          </p:cNvPr>
          <p:cNvSpPr txBox="1"/>
          <p:nvPr/>
        </p:nvSpPr>
        <p:spPr>
          <a:xfrm>
            <a:off x="6377387" y="4999504"/>
            <a:ext cx="528128" cy="369332"/>
          </a:xfrm>
          <a:prstGeom prst="rect">
            <a:avLst/>
          </a:prstGeom>
          <a:noFill/>
        </p:spPr>
        <p:txBody>
          <a:bodyPr wrap="square" rtlCol="0">
            <a:spAutoFit/>
          </a:bodyPr>
          <a:lstStyle/>
          <a:p>
            <a:r>
              <a:rPr lang="en-US" dirty="0"/>
              <a:t>i</a:t>
            </a:r>
            <a:r>
              <a:rPr lang="en-US" baseline="30000" dirty="0"/>
              <a:t>2</a:t>
            </a:r>
            <a:endParaRPr lang="en-US" dirty="0"/>
          </a:p>
        </p:txBody>
      </p:sp>
      <p:sp>
        <p:nvSpPr>
          <p:cNvPr id="40" name="TextBox 39">
            <a:extLst>
              <a:ext uri="{FF2B5EF4-FFF2-40B4-BE49-F238E27FC236}">
                <a16:creationId xmlns:a16="http://schemas.microsoft.com/office/drawing/2014/main" id="{59743D0D-AB56-DC77-1621-E2944209C1DA}"/>
              </a:ext>
            </a:extLst>
          </p:cNvPr>
          <p:cNvSpPr txBox="1"/>
          <p:nvPr/>
        </p:nvSpPr>
        <p:spPr>
          <a:xfrm>
            <a:off x="5758363" y="3377516"/>
            <a:ext cx="1210529" cy="646331"/>
          </a:xfrm>
          <a:prstGeom prst="rect">
            <a:avLst/>
          </a:prstGeom>
          <a:noFill/>
        </p:spPr>
        <p:txBody>
          <a:bodyPr wrap="square" rtlCol="0">
            <a:spAutoFit/>
          </a:bodyPr>
          <a:lstStyle/>
          <a:p>
            <a:r>
              <a:rPr lang="en-US" dirty="0"/>
              <a:t>Interest rate (</a:t>
            </a:r>
            <a:r>
              <a:rPr lang="en-US" dirty="0" err="1"/>
              <a:t>i</a:t>
            </a:r>
            <a:r>
              <a:rPr lang="en-US" dirty="0"/>
              <a:t>)</a:t>
            </a:r>
          </a:p>
        </p:txBody>
      </p:sp>
      <p:sp>
        <p:nvSpPr>
          <p:cNvPr id="41" name="TextBox 40">
            <a:extLst>
              <a:ext uri="{FF2B5EF4-FFF2-40B4-BE49-F238E27FC236}">
                <a16:creationId xmlns:a16="http://schemas.microsoft.com/office/drawing/2014/main" id="{B7E6346A-4744-46A5-E54A-CD5A6D4E742D}"/>
              </a:ext>
            </a:extLst>
          </p:cNvPr>
          <p:cNvSpPr txBox="1"/>
          <p:nvPr/>
        </p:nvSpPr>
        <p:spPr>
          <a:xfrm>
            <a:off x="5247264" y="683817"/>
            <a:ext cx="1497050" cy="369332"/>
          </a:xfrm>
          <a:prstGeom prst="rect">
            <a:avLst/>
          </a:prstGeom>
          <a:noFill/>
        </p:spPr>
        <p:txBody>
          <a:bodyPr wrap="square" rtlCol="0">
            <a:spAutoFit/>
          </a:bodyPr>
          <a:lstStyle/>
          <a:p>
            <a:r>
              <a:rPr lang="en-US" dirty="0"/>
              <a:t>Demand(Z)</a:t>
            </a:r>
          </a:p>
        </p:txBody>
      </p:sp>
      <p:sp>
        <p:nvSpPr>
          <p:cNvPr id="42" name="TextBox 41">
            <a:extLst>
              <a:ext uri="{FF2B5EF4-FFF2-40B4-BE49-F238E27FC236}">
                <a16:creationId xmlns:a16="http://schemas.microsoft.com/office/drawing/2014/main" id="{BD9A32B3-1B64-B4C3-9234-B72E1399DD6E}"/>
              </a:ext>
            </a:extLst>
          </p:cNvPr>
          <p:cNvSpPr txBox="1"/>
          <p:nvPr/>
        </p:nvSpPr>
        <p:spPr>
          <a:xfrm>
            <a:off x="1324771" y="1561425"/>
            <a:ext cx="3792873" cy="1200329"/>
          </a:xfrm>
          <a:prstGeom prst="rect">
            <a:avLst/>
          </a:prstGeom>
          <a:noFill/>
        </p:spPr>
        <p:txBody>
          <a:bodyPr wrap="square" rtlCol="0">
            <a:spAutoFit/>
          </a:bodyPr>
          <a:lstStyle/>
          <a:p>
            <a:r>
              <a:rPr lang="en-US" sz="2400" dirty="0"/>
              <a:t>At interest rate </a:t>
            </a:r>
            <a:r>
              <a:rPr lang="en-US" sz="2400" i="1" dirty="0"/>
              <a:t>i</a:t>
            </a:r>
            <a:r>
              <a:rPr lang="en-US" sz="2400" i="1" baseline="30000" dirty="0"/>
              <a:t>1</a:t>
            </a:r>
            <a:r>
              <a:rPr lang="en-US" sz="2400" dirty="0"/>
              <a:t>, equilibrium income and demand will be Y</a:t>
            </a:r>
            <a:r>
              <a:rPr lang="en-US" sz="2400" baseline="30000" dirty="0"/>
              <a:t>1</a:t>
            </a:r>
            <a:endParaRPr lang="en-US" sz="2400" i="1" dirty="0"/>
          </a:p>
        </p:txBody>
      </p:sp>
      <p:sp>
        <p:nvSpPr>
          <p:cNvPr id="43" name="TextBox 42">
            <a:extLst>
              <a:ext uri="{FF2B5EF4-FFF2-40B4-BE49-F238E27FC236}">
                <a16:creationId xmlns:a16="http://schemas.microsoft.com/office/drawing/2014/main" id="{47BAD373-D52B-E409-79E0-83D65963FFA7}"/>
              </a:ext>
            </a:extLst>
          </p:cNvPr>
          <p:cNvSpPr txBox="1"/>
          <p:nvPr/>
        </p:nvSpPr>
        <p:spPr>
          <a:xfrm>
            <a:off x="1454391" y="3740665"/>
            <a:ext cx="3792873" cy="1200329"/>
          </a:xfrm>
          <a:prstGeom prst="rect">
            <a:avLst/>
          </a:prstGeom>
          <a:noFill/>
        </p:spPr>
        <p:txBody>
          <a:bodyPr wrap="square" rtlCol="0">
            <a:spAutoFit/>
          </a:bodyPr>
          <a:lstStyle/>
          <a:p>
            <a:r>
              <a:rPr lang="en-US" sz="2400" dirty="0"/>
              <a:t>At interest rate </a:t>
            </a:r>
            <a:r>
              <a:rPr lang="en-US" sz="2400" i="1" dirty="0"/>
              <a:t>i</a:t>
            </a:r>
            <a:r>
              <a:rPr lang="en-US" sz="2400" i="1" baseline="30000" dirty="0"/>
              <a:t>2</a:t>
            </a:r>
            <a:r>
              <a:rPr lang="en-US" sz="2400" dirty="0"/>
              <a:t>, equilibrium income and demand will be Y</a:t>
            </a:r>
            <a:r>
              <a:rPr lang="en-US" sz="2400" baseline="30000" dirty="0"/>
              <a:t>2</a:t>
            </a:r>
            <a:endParaRPr lang="en-US" sz="2400" i="1" dirty="0"/>
          </a:p>
        </p:txBody>
      </p:sp>
      <p:sp>
        <p:nvSpPr>
          <p:cNvPr id="44" name="TextBox 43">
            <a:extLst>
              <a:ext uri="{FF2B5EF4-FFF2-40B4-BE49-F238E27FC236}">
                <a16:creationId xmlns:a16="http://schemas.microsoft.com/office/drawing/2014/main" id="{A11EBA27-9AED-4C39-2487-20C5709CAB60}"/>
              </a:ext>
            </a:extLst>
          </p:cNvPr>
          <p:cNvSpPr txBox="1"/>
          <p:nvPr/>
        </p:nvSpPr>
        <p:spPr>
          <a:xfrm>
            <a:off x="7476230" y="5924239"/>
            <a:ext cx="528128" cy="369332"/>
          </a:xfrm>
          <a:prstGeom prst="rect">
            <a:avLst/>
          </a:prstGeom>
          <a:noFill/>
        </p:spPr>
        <p:txBody>
          <a:bodyPr wrap="square" rtlCol="0">
            <a:spAutoFit/>
          </a:bodyPr>
          <a:lstStyle/>
          <a:p>
            <a:r>
              <a:rPr lang="en-US" dirty="0"/>
              <a:t>Y</a:t>
            </a:r>
            <a:r>
              <a:rPr lang="en-US" baseline="30000" dirty="0"/>
              <a:t>1</a:t>
            </a:r>
            <a:endParaRPr lang="en-US" dirty="0"/>
          </a:p>
        </p:txBody>
      </p:sp>
      <p:sp>
        <p:nvSpPr>
          <p:cNvPr id="45" name="TextBox 44">
            <a:extLst>
              <a:ext uri="{FF2B5EF4-FFF2-40B4-BE49-F238E27FC236}">
                <a16:creationId xmlns:a16="http://schemas.microsoft.com/office/drawing/2014/main" id="{285D9270-678C-CAB1-390B-10A0FBED291A}"/>
              </a:ext>
            </a:extLst>
          </p:cNvPr>
          <p:cNvSpPr txBox="1"/>
          <p:nvPr/>
        </p:nvSpPr>
        <p:spPr>
          <a:xfrm>
            <a:off x="8873587" y="5924239"/>
            <a:ext cx="528128" cy="369332"/>
          </a:xfrm>
          <a:prstGeom prst="rect">
            <a:avLst/>
          </a:prstGeom>
          <a:noFill/>
        </p:spPr>
        <p:txBody>
          <a:bodyPr wrap="square" rtlCol="0">
            <a:spAutoFit/>
          </a:bodyPr>
          <a:lstStyle/>
          <a:p>
            <a:r>
              <a:rPr lang="en-US" dirty="0"/>
              <a:t>Y</a:t>
            </a:r>
            <a:r>
              <a:rPr lang="en-US" baseline="30000" dirty="0"/>
              <a:t>2</a:t>
            </a:r>
            <a:endParaRPr lang="en-US" dirty="0"/>
          </a:p>
        </p:txBody>
      </p:sp>
      <p:sp>
        <p:nvSpPr>
          <p:cNvPr id="46" name="TextBox 45">
            <a:extLst>
              <a:ext uri="{FF2B5EF4-FFF2-40B4-BE49-F238E27FC236}">
                <a16:creationId xmlns:a16="http://schemas.microsoft.com/office/drawing/2014/main" id="{73C876A1-1E21-C592-033F-412218ECEF40}"/>
              </a:ext>
            </a:extLst>
          </p:cNvPr>
          <p:cNvSpPr txBox="1"/>
          <p:nvPr/>
        </p:nvSpPr>
        <p:spPr>
          <a:xfrm>
            <a:off x="9670615" y="5379485"/>
            <a:ext cx="609600" cy="369332"/>
          </a:xfrm>
          <a:prstGeom prst="rect">
            <a:avLst/>
          </a:prstGeom>
          <a:noFill/>
        </p:spPr>
        <p:txBody>
          <a:bodyPr wrap="square" rtlCol="0">
            <a:spAutoFit/>
          </a:bodyPr>
          <a:lstStyle/>
          <a:p>
            <a:r>
              <a:rPr lang="en-US" dirty="0"/>
              <a:t>IS</a:t>
            </a:r>
          </a:p>
        </p:txBody>
      </p:sp>
    </p:spTree>
    <p:extLst>
      <p:ext uri="{BB962C8B-B14F-4D97-AF65-F5344CB8AC3E}">
        <p14:creationId xmlns:p14="http://schemas.microsoft.com/office/powerpoint/2010/main" val="369086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6" grpId="0"/>
      <p:bldP spid="37" grpId="0"/>
      <p:bldP spid="38" grpId="0"/>
      <p:bldP spid="39" grpId="0"/>
      <p:bldP spid="42" grpId="0"/>
      <p:bldP spid="43" grpId="0"/>
      <p:bldP spid="44" grpId="0"/>
      <p:bldP spid="45" grpId="0"/>
      <p:bldP spid="4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6">
                <a:extLst>
                  <a:ext uri="{FF2B5EF4-FFF2-40B4-BE49-F238E27FC236}">
                    <a16:creationId xmlns:a16="http://schemas.microsoft.com/office/drawing/2014/main" id="{37A379DE-0F24-35CA-95F3-983192A4A25F}"/>
                  </a:ext>
                </a:extLst>
              </p:cNvPr>
              <p:cNvSpPr txBox="1"/>
              <p:nvPr/>
            </p:nvSpPr>
            <p:spPr bwMode="auto">
              <a:xfrm>
                <a:off x="1355569" y="667043"/>
                <a:ext cx="10381510" cy="859784"/>
              </a:xfrm>
              <a:prstGeom prst="rect">
                <a:avLst/>
              </a:prstGeom>
              <a:noFill/>
              <a:ln>
                <a:noFill/>
              </a:ln>
            </p:spPr>
            <p:txBody>
              <a:bodyPr>
                <a:noAutofit/>
              </a:bodyPr>
              <a:lstStyle/>
              <a:p>
                <a:r>
                  <a:rPr lang="en-US" sz="4000" dirty="0">
                    <a:solidFill>
                      <a:srgbClr val="000000"/>
                    </a:solidFill>
                    <a:latin typeface="Cambria Math" panose="02040503050406030204" pitchFamily="18" charset="0"/>
                    <a:ea typeface="Cambria Math" panose="02040503050406030204" pitchFamily="18" charset="0"/>
                  </a:rPr>
                  <a:t>Z</a:t>
                </a:r>
                <a14:m>
                  <m:oMath xmlns:m="http://schemas.openxmlformats.org/officeDocument/2006/math">
                    <m:r>
                      <a:rPr lang="en-US" sz="4000" i="1">
                        <a:solidFill>
                          <a:srgbClr val="000000"/>
                        </a:solidFill>
                        <a:latin typeface="Cambria Math" panose="02040503050406030204" pitchFamily="18" charset="0"/>
                        <a:ea typeface="Cambria Math" panose="02040503050406030204" pitchFamily="18" charset="0"/>
                      </a:rPr>
                      <m:t> =</m:t>
                    </m:r>
                    <m:sSub>
                      <m:sSubPr>
                        <m:ctrlPr>
                          <a:rPr lang="en-US" sz="4000" i="1">
                            <a:solidFill>
                              <a:srgbClr val="000000"/>
                            </a:solidFill>
                            <a:latin typeface="Cambria Math" panose="02040503050406030204" pitchFamily="18" charset="0"/>
                            <a:ea typeface="Cambria Math" panose="02040503050406030204" pitchFamily="18" charset="0"/>
                          </a:rPr>
                        </m:ctrlPr>
                      </m:sSubPr>
                      <m:e>
                        <m:r>
                          <a:rPr lang="en-US" sz="4000" i="1">
                            <a:solidFill>
                              <a:srgbClr val="000000"/>
                            </a:solidFill>
                            <a:latin typeface="Cambria Math" panose="02040503050406030204" pitchFamily="18" charset="0"/>
                            <a:ea typeface="Cambria Math" panose="02040503050406030204" pitchFamily="18" charset="0"/>
                          </a:rPr>
                          <m:t>𝑐</m:t>
                        </m:r>
                      </m:e>
                      <m:sub>
                        <m:r>
                          <a:rPr lang="en-US" sz="4000" i="1">
                            <a:solidFill>
                              <a:srgbClr val="000000"/>
                            </a:solidFill>
                            <a:latin typeface="Cambria Math" panose="02040503050406030204" pitchFamily="18" charset="0"/>
                            <a:ea typeface="Cambria Math" panose="02040503050406030204" pitchFamily="18" charset="0"/>
                          </a:rPr>
                          <m:t>0</m:t>
                        </m:r>
                      </m:sub>
                    </m:sSub>
                    <m:r>
                      <a:rPr lang="en-US" sz="4000" i="1">
                        <a:solidFill>
                          <a:srgbClr val="000000"/>
                        </a:solidFill>
                        <a:latin typeface="Cambria Math" panose="02040503050406030204" pitchFamily="18" charset="0"/>
                        <a:ea typeface="Cambria Math" panose="02040503050406030204" pitchFamily="18" charset="0"/>
                      </a:rPr>
                      <m:t>+</m:t>
                    </m:r>
                    <m:sSub>
                      <m:sSubPr>
                        <m:ctrlPr>
                          <a:rPr lang="en-US" sz="4000" i="1">
                            <a:solidFill>
                              <a:srgbClr val="000000"/>
                            </a:solidFill>
                            <a:latin typeface="Cambria Math" panose="02040503050406030204" pitchFamily="18" charset="0"/>
                            <a:ea typeface="Cambria Math" panose="02040503050406030204" pitchFamily="18" charset="0"/>
                          </a:rPr>
                        </m:ctrlPr>
                      </m:sSubPr>
                      <m:e>
                        <m:r>
                          <a:rPr lang="en-US" sz="4000" i="1">
                            <a:solidFill>
                              <a:srgbClr val="000000"/>
                            </a:solidFill>
                            <a:latin typeface="Cambria Math" panose="02040503050406030204" pitchFamily="18" charset="0"/>
                            <a:ea typeface="Cambria Math" panose="02040503050406030204" pitchFamily="18" charset="0"/>
                          </a:rPr>
                          <m:t>𝑐</m:t>
                        </m:r>
                      </m:e>
                      <m:sub>
                        <m:r>
                          <a:rPr lang="en-US" sz="4000" i="1">
                            <a:solidFill>
                              <a:srgbClr val="000000"/>
                            </a:solidFill>
                            <a:latin typeface="Cambria Math" panose="02040503050406030204" pitchFamily="18" charset="0"/>
                            <a:ea typeface="Cambria Math" panose="02040503050406030204" pitchFamily="18" charset="0"/>
                          </a:rPr>
                          <m:t>1</m:t>
                        </m:r>
                      </m:sub>
                    </m:sSub>
                    <m:r>
                      <a:rPr lang="en-US" sz="4000" b="0" i="1" smtClean="0">
                        <a:solidFill>
                          <a:srgbClr val="000000"/>
                        </a:solidFill>
                        <a:latin typeface="Cambria Math" panose="02040503050406030204" pitchFamily="18" charset="0"/>
                        <a:ea typeface="Cambria Math" panose="02040503050406030204" pitchFamily="18" charset="0"/>
                      </a:rPr>
                      <m:t>(</m:t>
                    </m:r>
                    <m:r>
                      <a:rPr lang="en-US" sz="4000" b="0" i="1" smtClean="0">
                        <a:solidFill>
                          <a:srgbClr val="000000"/>
                        </a:solidFill>
                        <a:latin typeface="Cambria Math" panose="02040503050406030204" pitchFamily="18" charset="0"/>
                        <a:ea typeface="Cambria Math" panose="02040503050406030204" pitchFamily="18" charset="0"/>
                      </a:rPr>
                      <m:t>𝑌</m:t>
                    </m:r>
                    <m:r>
                      <a:rPr lang="en-US" sz="4000" b="0" i="1" smtClean="0">
                        <a:solidFill>
                          <a:srgbClr val="000000"/>
                        </a:solidFill>
                        <a:latin typeface="Cambria Math" panose="02040503050406030204" pitchFamily="18" charset="0"/>
                        <a:ea typeface="Cambria Math" panose="02040503050406030204" pitchFamily="18" charset="0"/>
                      </a:rPr>
                      <m:t>−</m:t>
                    </m:r>
                    <m:acc>
                      <m:accPr>
                        <m:chr m:val="̅"/>
                        <m:ctrlPr>
                          <a:rPr lang="en-US" sz="4000" i="1">
                            <a:solidFill>
                              <a:srgbClr val="000000"/>
                            </a:solidFill>
                            <a:latin typeface="Cambria Math" panose="02040503050406030204" pitchFamily="18" charset="0"/>
                            <a:ea typeface="Cambria Math" panose="02040503050406030204" pitchFamily="18" charset="0"/>
                          </a:rPr>
                        </m:ctrlPr>
                      </m:accPr>
                      <m:e>
                        <m:r>
                          <a:rPr lang="en-US" sz="4000" i="1">
                            <a:solidFill>
                              <a:srgbClr val="000000"/>
                            </a:solidFill>
                            <a:latin typeface="Cambria Math" panose="02040503050406030204" pitchFamily="18" charset="0"/>
                            <a:ea typeface="Cambria Math" panose="02040503050406030204" pitchFamily="18" charset="0"/>
                          </a:rPr>
                          <m:t>𝑇</m:t>
                        </m:r>
                      </m:e>
                    </m:acc>
                    <m:r>
                      <a:rPr lang="en-US" sz="4000" b="0" i="1" smtClean="0">
                        <a:solidFill>
                          <a:srgbClr val="000000"/>
                        </a:solidFill>
                        <a:latin typeface="Cambria Math" panose="02040503050406030204" pitchFamily="18" charset="0"/>
                        <a:ea typeface="Cambria Math" panose="02040503050406030204" pitchFamily="18" charset="0"/>
                      </a:rPr>
                      <m:t>)+</m:t>
                    </m:r>
                    <m:sSub>
                      <m:sSubPr>
                        <m:ctrlPr>
                          <a:rPr lang="en-US" sz="4000" i="1" smtClean="0">
                            <a:solidFill>
                              <a:srgbClr val="000000"/>
                            </a:solidFill>
                            <a:latin typeface="Cambria Math" panose="02040503050406030204" pitchFamily="18" charset="0"/>
                            <a:ea typeface="Cambria Math" panose="02040503050406030204" pitchFamily="18" charset="0"/>
                          </a:rPr>
                        </m:ctrlPr>
                      </m:sSubPr>
                      <m:e>
                        <m:r>
                          <a:rPr lang="en-US" sz="4000" b="0" i="1" smtClean="0">
                            <a:solidFill>
                              <a:srgbClr val="000000"/>
                            </a:solidFill>
                            <a:latin typeface="Cambria Math" panose="02040503050406030204" pitchFamily="18" charset="0"/>
                            <a:ea typeface="Cambria Math" panose="02040503050406030204" pitchFamily="18" charset="0"/>
                          </a:rPr>
                          <m:t>𝑏</m:t>
                        </m:r>
                      </m:e>
                      <m:sub>
                        <m:r>
                          <a:rPr lang="en-US" sz="4000" b="0" i="1" smtClean="0">
                            <a:solidFill>
                              <a:srgbClr val="000000"/>
                            </a:solidFill>
                            <a:latin typeface="Cambria Math" panose="02040503050406030204" pitchFamily="18" charset="0"/>
                            <a:ea typeface="Cambria Math" panose="02040503050406030204" pitchFamily="18" charset="0"/>
                          </a:rPr>
                          <m:t>0</m:t>
                        </m:r>
                      </m:sub>
                    </m:sSub>
                    <m:r>
                      <a:rPr lang="en-US" sz="4000" b="0" i="1" smtClean="0">
                        <a:solidFill>
                          <a:srgbClr val="000000"/>
                        </a:solidFill>
                        <a:latin typeface="Cambria Math" panose="02040503050406030204" pitchFamily="18" charset="0"/>
                        <a:ea typeface="Cambria Math" panose="02040503050406030204" pitchFamily="18" charset="0"/>
                      </a:rPr>
                      <m:t>+</m:t>
                    </m:r>
                    <m:sSub>
                      <m:sSubPr>
                        <m:ctrlPr>
                          <a:rPr lang="en-US" sz="4000" b="0" i="1" smtClean="0">
                            <a:solidFill>
                              <a:srgbClr val="000000"/>
                            </a:solidFill>
                            <a:latin typeface="Cambria Math" panose="02040503050406030204" pitchFamily="18" charset="0"/>
                            <a:ea typeface="Cambria Math" panose="02040503050406030204" pitchFamily="18" charset="0"/>
                          </a:rPr>
                        </m:ctrlPr>
                      </m:sSubPr>
                      <m:e>
                        <m:r>
                          <a:rPr lang="en-US" sz="4000" b="0" i="1" smtClean="0">
                            <a:solidFill>
                              <a:srgbClr val="000000"/>
                            </a:solidFill>
                            <a:latin typeface="Cambria Math" panose="02040503050406030204" pitchFamily="18" charset="0"/>
                            <a:ea typeface="Cambria Math" panose="02040503050406030204" pitchFamily="18" charset="0"/>
                          </a:rPr>
                          <m:t>𝑏</m:t>
                        </m:r>
                      </m:e>
                      <m:sub>
                        <m:r>
                          <a:rPr lang="en-US" sz="4000" b="0" i="1" smtClean="0">
                            <a:solidFill>
                              <a:srgbClr val="000000"/>
                            </a:solidFill>
                            <a:latin typeface="Cambria Math" panose="02040503050406030204" pitchFamily="18" charset="0"/>
                            <a:ea typeface="Cambria Math" panose="02040503050406030204" pitchFamily="18" charset="0"/>
                          </a:rPr>
                          <m:t>1</m:t>
                        </m:r>
                      </m:sub>
                    </m:sSub>
                    <m:r>
                      <a:rPr lang="en-US" sz="4000" b="0" i="1" smtClean="0">
                        <a:solidFill>
                          <a:srgbClr val="000000"/>
                        </a:solidFill>
                        <a:latin typeface="Cambria Math" panose="02040503050406030204" pitchFamily="18" charset="0"/>
                        <a:ea typeface="Cambria Math" panose="02040503050406030204" pitchFamily="18" charset="0"/>
                      </a:rPr>
                      <m:t>𝑌</m:t>
                    </m:r>
                    <m:r>
                      <a:rPr lang="en-US" sz="4000" b="0" i="1" smtClean="0">
                        <a:solidFill>
                          <a:srgbClr val="000000"/>
                        </a:solidFill>
                        <a:latin typeface="Cambria Math" panose="02040503050406030204" pitchFamily="18" charset="0"/>
                        <a:ea typeface="Cambria Math" panose="02040503050406030204" pitchFamily="18" charset="0"/>
                      </a:rPr>
                      <m:t>−</m:t>
                    </m:r>
                    <m:sSub>
                      <m:sSubPr>
                        <m:ctrlPr>
                          <a:rPr lang="en-US" sz="4000" b="0" i="1" smtClean="0">
                            <a:solidFill>
                              <a:srgbClr val="000000"/>
                            </a:solidFill>
                            <a:latin typeface="Cambria Math" panose="02040503050406030204" pitchFamily="18" charset="0"/>
                            <a:ea typeface="Cambria Math" panose="02040503050406030204" pitchFamily="18" charset="0"/>
                          </a:rPr>
                        </m:ctrlPr>
                      </m:sSubPr>
                      <m:e>
                        <m:r>
                          <a:rPr lang="en-US" sz="4000" b="0" i="1" smtClean="0">
                            <a:solidFill>
                              <a:srgbClr val="000000"/>
                            </a:solidFill>
                            <a:latin typeface="Cambria Math" panose="02040503050406030204" pitchFamily="18" charset="0"/>
                            <a:ea typeface="Cambria Math" panose="02040503050406030204" pitchFamily="18" charset="0"/>
                          </a:rPr>
                          <m:t>𝑏</m:t>
                        </m:r>
                      </m:e>
                      <m:sub>
                        <m:r>
                          <a:rPr lang="en-US" sz="4000" b="0" i="1" smtClean="0">
                            <a:solidFill>
                              <a:srgbClr val="000000"/>
                            </a:solidFill>
                            <a:latin typeface="Cambria Math" panose="02040503050406030204" pitchFamily="18" charset="0"/>
                            <a:ea typeface="Cambria Math" panose="02040503050406030204" pitchFamily="18" charset="0"/>
                          </a:rPr>
                          <m:t>2</m:t>
                        </m:r>
                      </m:sub>
                    </m:sSub>
                    <m:r>
                      <a:rPr lang="en-US" sz="4000" b="0" i="1" smtClean="0">
                        <a:solidFill>
                          <a:srgbClr val="000000"/>
                        </a:solidFill>
                        <a:latin typeface="Cambria Math" panose="02040503050406030204" pitchFamily="18" charset="0"/>
                        <a:ea typeface="Cambria Math" panose="02040503050406030204" pitchFamily="18" charset="0"/>
                      </a:rPr>
                      <m:t>𝑖</m:t>
                    </m:r>
                  </m:oMath>
                </a14:m>
                <a:r>
                  <a:rPr lang="en-US" sz="4000" i="1" dirty="0">
                    <a:latin typeface="Cambria Math" panose="02040503050406030204" pitchFamily="18" charset="0"/>
                    <a:ea typeface="Cambria Math" panose="02040503050406030204" pitchFamily="18" charset="0"/>
                  </a:rPr>
                  <a:t> +</a:t>
                </a:r>
                <a:r>
                  <a:rPr lang="en-US" sz="4000" dirty="0">
                    <a:solidFill>
                      <a:srgbClr val="000000"/>
                    </a:solidFill>
                    <a:latin typeface="Cambria Math" panose="02040503050406030204" pitchFamily="18" charset="0"/>
                    <a:ea typeface="Cambria Math" panose="02040503050406030204" pitchFamily="18" charset="0"/>
                  </a:rPr>
                  <a:t> </a:t>
                </a:r>
                <a14:m>
                  <m:oMath xmlns:m="http://schemas.openxmlformats.org/officeDocument/2006/math">
                    <m:acc>
                      <m:accPr>
                        <m:chr m:val="̅"/>
                        <m:ctrlPr>
                          <a:rPr lang="en-US" sz="4000" i="1">
                            <a:solidFill>
                              <a:srgbClr val="000000"/>
                            </a:solidFill>
                            <a:latin typeface="Cambria Math" panose="02040503050406030204" pitchFamily="18" charset="0"/>
                            <a:ea typeface="Cambria Math" panose="02040503050406030204" pitchFamily="18" charset="0"/>
                          </a:rPr>
                        </m:ctrlPr>
                      </m:accPr>
                      <m:e>
                        <m:r>
                          <a:rPr lang="en-US" sz="4000" i="1">
                            <a:solidFill>
                              <a:srgbClr val="000000"/>
                            </a:solidFill>
                            <a:latin typeface="Cambria Math" panose="02040503050406030204" pitchFamily="18" charset="0"/>
                            <a:ea typeface="Cambria Math" panose="02040503050406030204" pitchFamily="18" charset="0"/>
                          </a:rPr>
                          <m:t>𝐺</m:t>
                        </m:r>
                      </m:e>
                    </m:acc>
                  </m:oMath>
                </a14:m>
                <a:endParaRPr lang="en-US" sz="4000" i="1" dirty="0">
                  <a:latin typeface="Cambria Math" panose="02040503050406030204" pitchFamily="18" charset="0"/>
                  <a:ea typeface="Cambria Math" panose="02040503050406030204" pitchFamily="18" charset="0"/>
                </a:endParaRPr>
              </a:p>
            </p:txBody>
          </p:sp>
        </mc:Choice>
        <mc:Fallback xmlns="">
          <p:sp>
            <p:nvSpPr>
              <p:cNvPr id="2" name="Object 6">
                <a:extLst>
                  <a:ext uri="{FF2B5EF4-FFF2-40B4-BE49-F238E27FC236}">
                    <a16:creationId xmlns:a16="http://schemas.microsoft.com/office/drawing/2014/main" id="{37A379DE-0F24-35CA-95F3-983192A4A25F}"/>
                  </a:ext>
                </a:extLst>
              </p:cNvPr>
              <p:cNvSpPr txBox="1">
                <a:spLocks noRot="1" noChangeAspect="1" noMove="1" noResize="1" noEditPoints="1" noAdjustHandles="1" noChangeArrowheads="1" noChangeShapeType="1" noTextEdit="1"/>
              </p:cNvSpPr>
              <p:nvPr/>
            </p:nvSpPr>
            <p:spPr bwMode="auto">
              <a:xfrm>
                <a:off x="1355569" y="667043"/>
                <a:ext cx="10381510" cy="859784"/>
              </a:xfrm>
              <a:prstGeom prst="rect">
                <a:avLst/>
              </a:prstGeom>
              <a:blipFill>
                <a:blip r:embed="rId2"/>
                <a:stretch>
                  <a:fillRect l="-2076" t="-10145" b="-130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Object 6">
                <a:extLst>
                  <a:ext uri="{FF2B5EF4-FFF2-40B4-BE49-F238E27FC236}">
                    <a16:creationId xmlns:a16="http://schemas.microsoft.com/office/drawing/2014/main" id="{C3CEA3D2-F115-7962-F1D3-8A74264C394C}"/>
                  </a:ext>
                </a:extLst>
              </p:cNvPr>
              <p:cNvSpPr txBox="1"/>
              <p:nvPr/>
            </p:nvSpPr>
            <p:spPr bwMode="auto">
              <a:xfrm>
                <a:off x="5305931" y="1785980"/>
                <a:ext cx="1580136" cy="859784"/>
              </a:xfrm>
              <a:prstGeom prst="rect">
                <a:avLst/>
              </a:prstGeom>
              <a:noFill/>
              <a:ln>
                <a:noFill/>
              </a:ln>
            </p:spPr>
            <p:txBody>
              <a:bodyPr>
                <a:noAutofit/>
              </a:bodyPr>
              <a:lstStyle/>
              <a:p>
                <a:r>
                  <a:rPr lang="en-US" sz="4000" dirty="0">
                    <a:solidFill>
                      <a:srgbClr val="000000"/>
                    </a:solidFill>
                    <a:latin typeface="Cambria Math" panose="02040503050406030204" pitchFamily="18" charset="0"/>
                    <a:ea typeface="Cambria Math" panose="02040503050406030204" pitchFamily="18" charset="0"/>
                  </a:rPr>
                  <a:t>Z</a:t>
                </a:r>
                <a14:m>
                  <m:oMath xmlns:m="http://schemas.openxmlformats.org/officeDocument/2006/math">
                    <m:r>
                      <a:rPr lang="en-US" sz="4000" i="1">
                        <a:solidFill>
                          <a:srgbClr val="000000"/>
                        </a:solidFill>
                        <a:latin typeface="Cambria Math" panose="02040503050406030204" pitchFamily="18" charset="0"/>
                        <a:ea typeface="Cambria Math" panose="02040503050406030204" pitchFamily="18" charset="0"/>
                      </a:rPr>
                      <m:t> =</m:t>
                    </m:r>
                    <m:r>
                      <a:rPr lang="en-US" sz="4000" i="1" smtClean="0">
                        <a:solidFill>
                          <a:srgbClr val="000000"/>
                        </a:solidFill>
                        <a:latin typeface="Cambria Math" panose="02040503050406030204" pitchFamily="18" charset="0"/>
                        <a:ea typeface="Cambria Math" panose="02040503050406030204" pitchFamily="18" charset="0"/>
                      </a:rPr>
                      <m:t>𝑌</m:t>
                    </m:r>
                  </m:oMath>
                </a14:m>
                <a:endParaRPr lang="en-US" sz="4000" i="1" dirty="0">
                  <a:latin typeface="Cambria Math" panose="02040503050406030204" pitchFamily="18" charset="0"/>
                  <a:ea typeface="Cambria Math" panose="02040503050406030204" pitchFamily="18" charset="0"/>
                </a:endParaRPr>
              </a:p>
            </p:txBody>
          </p:sp>
        </mc:Choice>
        <mc:Fallback xmlns="">
          <p:sp>
            <p:nvSpPr>
              <p:cNvPr id="3" name="Object 6">
                <a:extLst>
                  <a:ext uri="{FF2B5EF4-FFF2-40B4-BE49-F238E27FC236}">
                    <a16:creationId xmlns:a16="http://schemas.microsoft.com/office/drawing/2014/main" id="{C3CEA3D2-F115-7962-F1D3-8A74264C394C}"/>
                  </a:ext>
                </a:extLst>
              </p:cNvPr>
              <p:cNvSpPr txBox="1">
                <a:spLocks noRot="1" noChangeAspect="1" noMove="1" noResize="1" noEditPoints="1" noAdjustHandles="1" noChangeArrowheads="1" noChangeShapeType="1" noTextEdit="1"/>
              </p:cNvSpPr>
              <p:nvPr/>
            </p:nvSpPr>
            <p:spPr bwMode="auto">
              <a:xfrm>
                <a:off x="5305931" y="1785980"/>
                <a:ext cx="1580136" cy="859784"/>
              </a:xfrm>
              <a:prstGeom prst="rect">
                <a:avLst/>
              </a:prstGeom>
              <a:blipFill>
                <a:blip r:embed="rId3"/>
                <a:stretch>
                  <a:fillRect l="-13492" t="-11594" b="-1159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Object 6">
                <a:extLst>
                  <a:ext uri="{FF2B5EF4-FFF2-40B4-BE49-F238E27FC236}">
                    <a16:creationId xmlns:a16="http://schemas.microsoft.com/office/drawing/2014/main" id="{B846F60F-2952-6E96-F058-1CA157E3D0A1}"/>
                  </a:ext>
                </a:extLst>
              </p:cNvPr>
              <p:cNvSpPr txBox="1"/>
              <p:nvPr/>
            </p:nvSpPr>
            <p:spPr bwMode="auto">
              <a:xfrm>
                <a:off x="1355569" y="2999108"/>
                <a:ext cx="10381510" cy="859784"/>
              </a:xfrm>
              <a:prstGeom prst="rect">
                <a:avLst/>
              </a:prstGeom>
              <a:noFill/>
              <a:ln>
                <a:noFill/>
              </a:ln>
            </p:spPr>
            <p:txBody>
              <a:bodyPr>
                <a:noAutofit/>
              </a:bodyPr>
              <a:lstStyle/>
              <a:p>
                <a:r>
                  <a:rPr lang="en-US" sz="4000" dirty="0">
                    <a:solidFill>
                      <a:srgbClr val="000000"/>
                    </a:solidFill>
                    <a:latin typeface="Cambria Math" panose="02040503050406030204" pitchFamily="18" charset="0"/>
                    <a:ea typeface="Cambria Math" panose="02040503050406030204" pitchFamily="18" charset="0"/>
                  </a:rPr>
                  <a:t>Y</a:t>
                </a:r>
                <a14:m>
                  <m:oMath xmlns:m="http://schemas.openxmlformats.org/officeDocument/2006/math">
                    <m:r>
                      <a:rPr lang="en-US" sz="4000" i="1">
                        <a:solidFill>
                          <a:srgbClr val="000000"/>
                        </a:solidFill>
                        <a:latin typeface="Cambria Math" panose="02040503050406030204" pitchFamily="18" charset="0"/>
                        <a:ea typeface="Cambria Math" panose="02040503050406030204" pitchFamily="18" charset="0"/>
                      </a:rPr>
                      <m:t> =</m:t>
                    </m:r>
                    <m:sSub>
                      <m:sSubPr>
                        <m:ctrlPr>
                          <a:rPr lang="en-US" sz="4000" i="1">
                            <a:solidFill>
                              <a:srgbClr val="000000"/>
                            </a:solidFill>
                            <a:latin typeface="Cambria Math" panose="02040503050406030204" pitchFamily="18" charset="0"/>
                            <a:ea typeface="Cambria Math" panose="02040503050406030204" pitchFamily="18" charset="0"/>
                          </a:rPr>
                        </m:ctrlPr>
                      </m:sSubPr>
                      <m:e>
                        <m:r>
                          <a:rPr lang="en-US" sz="4000" i="1">
                            <a:solidFill>
                              <a:srgbClr val="000000"/>
                            </a:solidFill>
                            <a:latin typeface="Cambria Math" panose="02040503050406030204" pitchFamily="18" charset="0"/>
                            <a:ea typeface="Cambria Math" panose="02040503050406030204" pitchFamily="18" charset="0"/>
                          </a:rPr>
                          <m:t>𝑐</m:t>
                        </m:r>
                      </m:e>
                      <m:sub>
                        <m:r>
                          <a:rPr lang="en-US" sz="4000" i="1">
                            <a:solidFill>
                              <a:srgbClr val="000000"/>
                            </a:solidFill>
                            <a:latin typeface="Cambria Math" panose="02040503050406030204" pitchFamily="18" charset="0"/>
                            <a:ea typeface="Cambria Math" panose="02040503050406030204" pitchFamily="18" charset="0"/>
                          </a:rPr>
                          <m:t>0</m:t>
                        </m:r>
                      </m:sub>
                    </m:sSub>
                    <m:r>
                      <a:rPr lang="en-US" sz="4000" i="1">
                        <a:solidFill>
                          <a:srgbClr val="000000"/>
                        </a:solidFill>
                        <a:latin typeface="Cambria Math" panose="02040503050406030204" pitchFamily="18" charset="0"/>
                        <a:ea typeface="Cambria Math" panose="02040503050406030204" pitchFamily="18" charset="0"/>
                      </a:rPr>
                      <m:t>+</m:t>
                    </m:r>
                    <m:sSub>
                      <m:sSubPr>
                        <m:ctrlPr>
                          <a:rPr lang="en-US" sz="4000" i="1">
                            <a:solidFill>
                              <a:srgbClr val="000000"/>
                            </a:solidFill>
                            <a:latin typeface="Cambria Math" panose="02040503050406030204" pitchFamily="18" charset="0"/>
                            <a:ea typeface="Cambria Math" panose="02040503050406030204" pitchFamily="18" charset="0"/>
                          </a:rPr>
                        </m:ctrlPr>
                      </m:sSubPr>
                      <m:e>
                        <m:r>
                          <a:rPr lang="en-US" sz="4000" i="1">
                            <a:solidFill>
                              <a:srgbClr val="000000"/>
                            </a:solidFill>
                            <a:latin typeface="Cambria Math" panose="02040503050406030204" pitchFamily="18" charset="0"/>
                            <a:ea typeface="Cambria Math" panose="02040503050406030204" pitchFamily="18" charset="0"/>
                          </a:rPr>
                          <m:t>𝑐</m:t>
                        </m:r>
                      </m:e>
                      <m:sub>
                        <m:r>
                          <a:rPr lang="en-US" sz="4000" i="1">
                            <a:solidFill>
                              <a:srgbClr val="000000"/>
                            </a:solidFill>
                            <a:latin typeface="Cambria Math" panose="02040503050406030204" pitchFamily="18" charset="0"/>
                            <a:ea typeface="Cambria Math" panose="02040503050406030204" pitchFamily="18" charset="0"/>
                          </a:rPr>
                          <m:t>1</m:t>
                        </m:r>
                      </m:sub>
                    </m:sSub>
                    <m:r>
                      <a:rPr lang="en-US" sz="4000" b="0" i="1" smtClean="0">
                        <a:solidFill>
                          <a:srgbClr val="000000"/>
                        </a:solidFill>
                        <a:latin typeface="Cambria Math" panose="02040503050406030204" pitchFamily="18" charset="0"/>
                        <a:ea typeface="Cambria Math" panose="02040503050406030204" pitchFamily="18" charset="0"/>
                      </a:rPr>
                      <m:t>(</m:t>
                    </m:r>
                    <m:r>
                      <a:rPr lang="en-US" sz="4000" b="0" i="1" smtClean="0">
                        <a:solidFill>
                          <a:srgbClr val="000000"/>
                        </a:solidFill>
                        <a:latin typeface="Cambria Math" panose="02040503050406030204" pitchFamily="18" charset="0"/>
                        <a:ea typeface="Cambria Math" panose="02040503050406030204" pitchFamily="18" charset="0"/>
                      </a:rPr>
                      <m:t>𝑌</m:t>
                    </m:r>
                    <m:r>
                      <a:rPr lang="en-US" sz="4000" b="0" i="1" smtClean="0">
                        <a:solidFill>
                          <a:srgbClr val="000000"/>
                        </a:solidFill>
                        <a:latin typeface="Cambria Math" panose="02040503050406030204" pitchFamily="18" charset="0"/>
                        <a:ea typeface="Cambria Math" panose="02040503050406030204" pitchFamily="18" charset="0"/>
                      </a:rPr>
                      <m:t>−</m:t>
                    </m:r>
                    <m:acc>
                      <m:accPr>
                        <m:chr m:val="̅"/>
                        <m:ctrlPr>
                          <a:rPr lang="en-US" sz="4000" i="1">
                            <a:solidFill>
                              <a:srgbClr val="000000"/>
                            </a:solidFill>
                            <a:latin typeface="Cambria Math" panose="02040503050406030204" pitchFamily="18" charset="0"/>
                            <a:ea typeface="Cambria Math" panose="02040503050406030204" pitchFamily="18" charset="0"/>
                          </a:rPr>
                        </m:ctrlPr>
                      </m:accPr>
                      <m:e>
                        <m:r>
                          <a:rPr lang="en-US" sz="4000" i="1">
                            <a:solidFill>
                              <a:srgbClr val="000000"/>
                            </a:solidFill>
                            <a:latin typeface="Cambria Math" panose="02040503050406030204" pitchFamily="18" charset="0"/>
                            <a:ea typeface="Cambria Math" panose="02040503050406030204" pitchFamily="18" charset="0"/>
                          </a:rPr>
                          <m:t>𝑇</m:t>
                        </m:r>
                      </m:e>
                    </m:acc>
                    <m:r>
                      <a:rPr lang="en-US" sz="4000" b="0" i="1" smtClean="0">
                        <a:solidFill>
                          <a:srgbClr val="000000"/>
                        </a:solidFill>
                        <a:latin typeface="Cambria Math" panose="02040503050406030204" pitchFamily="18" charset="0"/>
                        <a:ea typeface="Cambria Math" panose="02040503050406030204" pitchFamily="18" charset="0"/>
                      </a:rPr>
                      <m:t>)+</m:t>
                    </m:r>
                    <m:sSub>
                      <m:sSubPr>
                        <m:ctrlPr>
                          <a:rPr lang="en-US" sz="4000" i="1" smtClean="0">
                            <a:solidFill>
                              <a:srgbClr val="000000"/>
                            </a:solidFill>
                            <a:latin typeface="Cambria Math" panose="02040503050406030204" pitchFamily="18" charset="0"/>
                            <a:ea typeface="Cambria Math" panose="02040503050406030204" pitchFamily="18" charset="0"/>
                          </a:rPr>
                        </m:ctrlPr>
                      </m:sSubPr>
                      <m:e>
                        <m:r>
                          <a:rPr lang="en-US" sz="4000" b="0" i="1" smtClean="0">
                            <a:solidFill>
                              <a:srgbClr val="000000"/>
                            </a:solidFill>
                            <a:latin typeface="Cambria Math" panose="02040503050406030204" pitchFamily="18" charset="0"/>
                            <a:ea typeface="Cambria Math" panose="02040503050406030204" pitchFamily="18" charset="0"/>
                          </a:rPr>
                          <m:t>𝑏</m:t>
                        </m:r>
                      </m:e>
                      <m:sub>
                        <m:r>
                          <a:rPr lang="en-US" sz="4000" b="0" i="1" smtClean="0">
                            <a:solidFill>
                              <a:srgbClr val="000000"/>
                            </a:solidFill>
                            <a:latin typeface="Cambria Math" panose="02040503050406030204" pitchFamily="18" charset="0"/>
                            <a:ea typeface="Cambria Math" panose="02040503050406030204" pitchFamily="18" charset="0"/>
                          </a:rPr>
                          <m:t>0</m:t>
                        </m:r>
                      </m:sub>
                    </m:sSub>
                    <m:r>
                      <a:rPr lang="en-US" sz="4000" b="0" i="1" smtClean="0">
                        <a:solidFill>
                          <a:srgbClr val="000000"/>
                        </a:solidFill>
                        <a:latin typeface="Cambria Math" panose="02040503050406030204" pitchFamily="18" charset="0"/>
                        <a:ea typeface="Cambria Math" panose="02040503050406030204" pitchFamily="18" charset="0"/>
                      </a:rPr>
                      <m:t>+</m:t>
                    </m:r>
                    <m:sSub>
                      <m:sSubPr>
                        <m:ctrlPr>
                          <a:rPr lang="en-US" sz="4000" b="0" i="1" smtClean="0">
                            <a:solidFill>
                              <a:srgbClr val="000000"/>
                            </a:solidFill>
                            <a:latin typeface="Cambria Math" panose="02040503050406030204" pitchFamily="18" charset="0"/>
                            <a:ea typeface="Cambria Math" panose="02040503050406030204" pitchFamily="18" charset="0"/>
                          </a:rPr>
                        </m:ctrlPr>
                      </m:sSubPr>
                      <m:e>
                        <m:r>
                          <a:rPr lang="en-US" sz="4000" b="0" i="1" smtClean="0">
                            <a:solidFill>
                              <a:srgbClr val="000000"/>
                            </a:solidFill>
                            <a:latin typeface="Cambria Math" panose="02040503050406030204" pitchFamily="18" charset="0"/>
                            <a:ea typeface="Cambria Math" panose="02040503050406030204" pitchFamily="18" charset="0"/>
                          </a:rPr>
                          <m:t>𝑏</m:t>
                        </m:r>
                      </m:e>
                      <m:sub>
                        <m:r>
                          <a:rPr lang="en-US" sz="4000" b="0" i="1" smtClean="0">
                            <a:solidFill>
                              <a:srgbClr val="000000"/>
                            </a:solidFill>
                            <a:latin typeface="Cambria Math" panose="02040503050406030204" pitchFamily="18" charset="0"/>
                            <a:ea typeface="Cambria Math" panose="02040503050406030204" pitchFamily="18" charset="0"/>
                          </a:rPr>
                          <m:t>1</m:t>
                        </m:r>
                      </m:sub>
                    </m:sSub>
                    <m:r>
                      <a:rPr lang="en-US" sz="4000" b="0" i="1" smtClean="0">
                        <a:solidFill>
                          <a:srgbClr val="000000"/>
                        </a:solidFill>
                        <a:latin typeface="Cambria Math" panose="02040503050406030204" pitchFamily="18" charset="0"/>
                        <a:ea typeface="Cambria Math" panose="02040503050406030204" pitchFamily="18" charset="0"/>
                      </a:rPr>
                      <m:t>𝑌</m:t>
                    </m:r>
                    <m:r>
                      <a:rPr lang="en-US" sz="4000" b="0" i="1" smtClean="0">
                        <a:solidFill>
                          <a:srgbClr val="000000"/>
                        </a:solidFill>
                        <a:latin typeface="Cambria Math" panose="02040503050406030204" pitchFamily="18" charset="0"/>
                        <a:ea typeface="Cambria Math" panose="02040503050406030204" pitchFamily="18" charset="0"/>
                      </a:rPr>
                      <m:t>−</m:t>
                    </m:r>
                    <m:sSub>
                      <m:sSubPr>
                        <m:ctrlPr>
                          <a:rPr lang="en-US" sz="4000" b="0" i="1" smtClean="0">
                            <a:solidFill>
                              <a:srgbClr val="000000"/>
                            </a:solidFill>
                            <a:latin typeface="Cambria Math" panose="02040503050406030204" pitchFamily="18" charset="0"/>
                            <a:ea typeface="Cambria Math" panose="02040503050406030204" pitchFamily="18" charset="0"/>
                          </a:rPr>
                        </m:ctrlPr>
                      </m:sSubPr>
                      <m:e>
                        <m:r>
                          <a:rPr lang="en-US" sz="4000" b="0" i="1" smtClean="0">
                            <a:solidFill>
                              <a:srgbClr val="000000"/>
                            </a:solidFill>
                            <a:latin typeface="Cambria Math" panose="02040503050406030204" pitchFamily="18" charset="0"/>
                            <a:ea typeface="Cambria Math" panose="02040503050406030204" pitchFamily="18" charset="0"/>
                          </a:rPr>
                          <m:t>𝑏</m:t>
                        </m:r>
                      </m:e>
                      <m:sub>
                        <m:r>
                          <a:rPr lang="en-US" sz="4000" b="0" i="1" smtClean="0">
                            <a:solidFill>
                              <a:srgbClr val="000000"/>
                            </a:solidFill>
                            <a:latin typeface="Cambria Math" panose="02040503050406030204" pitchFamily="18" charset="0"/>
                            <a:ea typeface="Cambria Math" panose="02040503050406030204" pitchFamily="18" charset="0"/>
                          </a:rPr>
                          <m:t>2</m:t>
                        </m:r>
                      </m:sub>
                    </m:sSub>
                    <m:r>
                      <a:rPr lang="en-US" sz="4000" b="0" i="1" smtClean="0">
                        <a:solidFill>
                          <a:srgbClr val="000000"/>
                        </a:solidFill>
                        <a:latin typeface="Cambria Math" panose="02040503050406030204" pitchFamily="18" charset="0"/>
                        <a:ea typeface="Cambria Math" panose="02040503050406030204" pitchFamily="18" charset="0"/>
                      </a:rPr>
                      <m:t>𝑖</m:t>
                    </m:r>
                  </m:oMath>
                </a14:m>
                <a:r>
                  <a:rPr lang="en-US" sz="4000" i="1" dirty="0">
                    <a:latin typeface="Cambria Math" panose="02040503050406030204" pitchFamily="18" charset="0"/>
                    <a:ea typeface="Cambria Math" panose="02040503050406030204" pitchFamily="18" charset="0"/>
                  </a:rPr>
                  <a:t> +</a:t>
                </a:r>
                <a:r>
                  <a:rPr lang="en-US" sz="4000" dirty="0">
                    <a:solidFill>
                      <a:srgbClr val="000000"/>
                    </a:solidFill>
                    <a:latin typeface="Cambria Math" panose="02040503050406030204" pitchFamily="18" charset="0"/>
                    <a:ea typeface="Cambria Math" panose="02040503050406030204" pitchFamily="18" charset="0"/>
                  </a:rPr>
                  <a:t> </a:t>
                </a:r>
                <a14:m>
                  <m:oMath xmlns:m="http://schemas.openxmlformats.org/officeDocument/2006/math">
                    <m:acc>
                      <m:accPr>
                        <m:chr m:val="̅"/>
                        <m:ctrlPr>
                          <a:rPr lang="en-US" sz="4000" i="1">
                            <a:solidFill>
                              <a:srgbClr val="000000"/>
                            </a:solidFill>
                            <a:latin typeface="Cambria Math" panose="02040503050406030204" pitchFamily="18" charset="0"/>
                            <a:ea typeface="Cambria Math" panose="02040503050406030204" pitchFamily="18" charset="0"/>
                          </a:rPr>
                        </m:ctrlPr>
                      </m:accPr>
                      <m:e>
                        <m:r>
                          <a:rPr lang="en-US" sz="4000" i="1">
                            <a:solidFill>
                              <a:srgbClr val="000000"/>
                            </a:solidFill>
                            <a:latin typeface="Cambria Math" panose="02040503050406030204" pitchFamily="18" charset="0"/>
                            <a:ea typeface="Cambria Math" panose="02040503050406030204" pitchFamily="18" charset="0"/>
                          </a:rPr>
                          <m:t>𝐺</m:t>
                        </m:r>
                      </m:e>
                    </m:acc>
                  </m:oMath>
                </a14:m>
                <a:endParaRPr lang="en-US" sz="4000" i="1" dirty="0">
                  <a:latin typeface="Cambria Math" panose="02040503050406030204" pitchFamily="18" charset="0"/>
                  <a:ea typeface="Cambria Math" panose="02040503050406030204" pitchFamily="18" charset="0"/>
                </a:endParaRPr>
              </a:p>
            </p:txBody>
          </p:sp>
        </mc:Choice>
        <mc:Fallback xmlns="">
          <p:sp>
            <p:nvSpPr>
              <p:cNvPr id="4" name="Object 6">
                <a:extLst>
                  <a:ext uri="{FF2B5EF4-FFF2-40B4-BE49-F238E27FC236}">
                    <a16:creationId xmlns:a16="http://schemas.microsoft.com/office/drawing/2014/main" id="{B846F60F-2952-6E96-F058-1CA157E3D0A1}"/>
                  </a:ext>
                </a:extLst>
              </p:cNvPr>
              <p:cNvSpPr txBox="1">
                <a:spLocks noRot="1" noChangeAspect="1" noMove="1" noResize="1" noEditPoints="1" noAdjustHandles="1" noChangeArrowheads="1" noChangeShapeType="1" noTextEdit="1"/>
              </p:cNvSpPr>
              <p:nvPr/>
            </p:nvSpPr>
            <p:spPr bwMode="auto">
              <a:xfrm>
                <a:off x="1355569" y="2999108"/>
                <a:ext cx="10381510" cy="859784"/>
              </a:xfrm>
              <a:prstGeom prst="rect">
                <a:avLst/>
              </a:prstGeom>
              <a:blipFill>
                <a:blip r:embed="rId4"/>
                <a:stretch>
                  <a:fillRect l="-2076" t="-11765" b="-1323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bject 6">
                <a:extLst>
                  <a:ext uri="{FF2B5EF4-FFF2-40B4-BE49-F238E27FC236}">
                    <a16:creationId xmlns:a16="http://schemas.microsoft.com/office/drawing/2014/main" id="{586B8D30-B4F0-FB40-E0C9-0B508ADA8E54}"/>
                  </a:ext>
                </a:extLst>
              </p:cNvPr>
              <p:cNvSpPr txBox="1"/>
              <p:nvPr/>
            </p:nvSpPr>
            <p:spPr bwMode="auto">
              <a:xfrm>
                <a:off x="2286005" y="4471389"/>
                <a:ext cx="7619989" cy="859784"/>
              </a:xfrm>
              <a:prstGeom prst="rect">
                <a:avLst/>
              </a:prstGeom>
              <a:noFill/>
              <a:ln>
                <a:noFill/>
              </a:ln>
            </p:spPr>
            <p:txBody>
              <a:bodyPr>
                <a:noAutofit/>
              </a:bodyPr>
              <a:lstStyle/>
              <a:p>
                <a:r>
                  <a:rPr lang="en-US" sz="4000" dirty="0">
                    <a:solidFill>
                      <a:srgbClr val="000000"/>
                    </a:solidFill>
                    <a:latin typeface="Cambria Math" panose="02040503050406030204" pitchFamily="18" charset="0"/>
                    <a:ea typeface="Cambria Math" panose="02040503050406030204" pitchFamily="18" charset="0"/>
                  </a:rPr>
                  <a:t>Y</a:t>
                </a:r>
                <a14:m>
                  <m:oMath xmlns:m="http://schemas.openxmlformats.org/officeDocument/2006/math">
                    <m:r>
                      <a:rPr lang="en-US" sz="4000" i="1">
                        <a:solidFill>
                          <a:srgbClr val="000000"/>
                        </a:solidFill>
                        <a:latin typeface="Cambria Math" panose="02040503050406030204" pitchFamily="18" charset="0"/>
                        <a:ea typeface="Cambria Math" panose="02040503050406030204" pitchFamily="18" charset="0"/>
                      </a:rPr>
                      <m:t> =</m:t>
                    </m:r>
                    <m:f>
                      <m:fPr>
                        <m:ctrlPr>
                          <a:rPr lang="en-US" sz="4000" i="1" smtClean="0">
                            <a:solidFill>
                              <a:srgbClr val="000000"/>
                            </a:solidFill>
                            <a:latin typeface="Cambria Math" panose="02040503050406030204" pitchFamily="18" charset="0"/>
                            <a:ea typeface="Cambria Math" panose="02040503050406030204" pitchFamily="18" charset="0"/>
                          </a:rPr>
                        </m:ctrlPr>
                      </m:fPr>
                      <m:num>
                        <m:r>
                          <a:rPr lang="en-US" sz="4000" b="0" i="1" smtClean="0">
                            <a:solidFill>
                              <a:srgbClr val="000000"/>
                            </a:solidFill>
                            <a:latin typeface="Cambria Math" panose="02040503050406030204" pitchFamily="18" charset="0"/>
                            <a:ea typeface="Cambria Math" panose="02040503050406030204" pitchFamily="18" charset="0"/>
                          </a:rPr>
                          <m:t>1</m:t>
                        </m:r>
                      </m:num>
                      <m:den>
                        <m:r>
                          <a:rPr lang="en-US" sz="4000" b="0" i="1" smtClean="0">
                            <a:solidFill>
                              <a:srgbClr val="000000"/>
                            </a:solidFill>
                            <a:latin typeface="Cambria Math" panose="02040503050406030204" pitchFamily="18" charset="0"/>
                            <a:ea typeface="Cambria Math" panose="02040503050406030204" pitchFamily="18" charset="0"/>
                          </a:rPr>
                          <m:t>(1−</m:t>
                        </m:r>
                        <m:sSub>
                          <m:sSubPr>
                            <m:ctrlPr>
                              <a:rPr lang="en-US" sz="4000" b="0" i="1" smtClean="0">
                                <a:solidFill>
                                  <a:srgbClr val="000000"/>
                                </a:solidFill>
                                <a:latin typeface="Cambria Math" panose="02040503050406030204" pitchFamily="18" charset="0"/>
                                <a:ea typeface="Cambria Math" panose="02040503050406030204" pitchFamily="18" charset="0"/>
                              </a:rPr>
                            </m:ctrlPr>
                          </m:sSubPr>
                          <m:e>
                            <m:r>
                              <a:rPr lang="en-US" sz="4000" b="0" i="1" smtClean="0">
                                <a:solidFill>
                                  <a:srgbClr val="000000"/>
                                </a:solidFill>
                                <a:latin typeface="Cambria Math" panose="02040503050406030204" pitchFamily="18" charset="0"/>
                                <a:ea typeface="Cambria Math" panose="02040503050406030204" pitchFamily="18" charset="0"/>
                              </a:rPr>
                              <m:t>𝑐</m:t>
                            </m:r>
                          </m:e>
                          <m:sub>
                            <m:r>
                              <a:rPr lang="en-US" sz="4000" b="0" i="1" smtClean="0">
                                <a:solidFill>
                                  <a:srgbClr val="000000"/>
                                </a:solidFill>
                                <a:latin typeface="Cambria Math" panose="02040503050406030204" pitchFamily="18" charset="0"/>
                                <a:ea typeface="Cambria Math" panose="02040503050406030204" pitchFamily="18" charset="0"/>
                              </a:rPr>
                              <m:t>1</m:t>
                            </m:r>
                          </m:sub>
                        </m:sSub>
                        <m:r>
                          <a:rPr lang="en-US" sz="4000" b="0" i="1" smtClean="0">
                            <a:solidFill>
                              <a:srgbClr val="000000"/>
                            </a:solidFill>
                            <a:latin typeface="Cambria Math" panose="02040503050406030204" pitchFamily="18" charset="0"/>
                            <a:ea typeface="Cambria Math" panose="02040503050406030204" pitchFamily="18" charset="0"/>
                          </a:rPr>
                          <m:t>−</m:t>
                        </m:r>
                        <m:sSub>
                          <m:sSubPr>
                            <m:ctrlPr>
                              <a:rPr lang="en-US" sz="4000" b="0" i="1" smtClean="0">
                                <a:solidFill>
                                  <a:srgbClr val="000000"/>
                                </a:solidFill>
                                <a:latin typeface="Cambria Math" panose="02040503050406030204" pitchFamily="18" charset="0"/>
                                <a:ea typeface="Cambria Math" panose="02040503050406030204" pitchFamily="18" charset="0"/>
                              </a:rPr>
                            </m:ctrlPr>
                          </m:sSubPr>
                          <m:e>
                            <m:r>
                              <a:rPr lang="en-US" sz="4000" b="0" i="1" smtClean="0">
                                <a:solidFill>
                                  <a:srgbClr val="000000"/>
                                </a:solidFill>
                                <a:latin typeface="Cambria Math" panose="02040503050406030204" pitchFamily="18" charset="0"/>
                                <a:ea typeface="Cambria Math" panose="02040503050406030204" pitchFamily="18" charset="0"/>
                              </a:rPr>
                              <m:t>𝑏</m:t>
                            </m:r>
                          </m:e>
                          <m:sub>
                            <m:r>
                              <a:rPr lang="en-US" sz="4000" b="0" i="1" smtClean="0">
                                <a:solidFill>
                                  <a:srgbClr val="000000"/>
                                </a:solidFill>
                                <a:latin typeface="Cambria Math" panose="02040503050406030204" pitchFamily="18" charset="0"/>
                                <a:ea typeface="Cambria Math" panose="02040503050406030204" pitchFamily="18" charset="0"/>
                              </a:rPr>
                              <m:t>1</m:t>
                            </m:r>
                          </m:sub>
                        </m:sSub>
                        <m:r>
                          <a:rPr lang="en-US" sz="4000" b="0" i="1" smtClean="0">
                            <a:solidFill>
                              <a:srgbClr val="000000"/>
                            </a:solidFill>
                            <a:latin typeface="Cambria Math" panose="02040503050406030204" pitchFamily="18" charset="0"/>
                            <a:ea typeface="Cambria Math" panose="02040503050406030204" pitchFamily="18" charset="0"/>
                          </a:rPr>
                          <m:t>)</m:t>
                        </m:r>
                      </m:den>
                    </m:f>
                    <m:sSub>
                      <m:sSubPr>
                        <m:ctrlPr>
                          <a:rPr lang="en-US" sz="4000" i="1" smtClean="0">
                            <a:solidFill>
                              <a:srgbClr val="000000"/>
                            </a:solidFill>
                            <a:latin typeface="Cambria Math" panose="02040503050406030204" pitchFamily="18" charset="0"/>
                            <a:ea typeface="Cambria Math" panose="02040503050406030204" pitchFamily="18" charset="0"/>
                          </a:rPr>
                        </m:ctrlPr>
                      </m:sSubPr>
                      <m:e>
                        <m:d>
                          <m:dPr>
                            <m:begChr m:val="["/>
                            <m:endChr m:val="]"/>
                            <m:ctrlPr>
                              <a:rPr lang="en-US" sz="4000" i="1">
                                <a:solidFill>
                                  <a:srgbClr val="000000"/>
                                </a:solidFill>
                                <a:latin typeface="Cambria Math" panose="02040503050406030204" pitchFamily="18" charset="0"/>
                                <a:ea typeface="Cambria Math" panose="02040503050406030204" pitchFamily="18" charset="0"/>
                              </a:rPr>
                            </m:ctrlPr>
                          </m:dPr>
                          <m:e>
                            <m:sSub>
                              <m:sSubPr>
                                <m:ctrlPr>
                                  <a:rPr lang="en-US" sz="4000" i="1">
                                    <a:solidFill>
                                      <a:srgbClr val="000000"/>
                                    </a:solidFill>
                                    <a:latin typeface="Cambria Math" panose="02040503050406030204" pitchFamily="18" charset="0"/>
                                    <a:ea typeface="Cambria Math" panose="02040503050406030204" pitchFamily="18" charset="0"/>
                                  </a:rPr>
                                </m:ctrlPr>
                              </m:sSubPr>
                              <m:e>
                                <m:r>
                                  <a:rPr lang="en-US" sz="4000" i="1">
                                    <a:solidFill>
                                      <a:srgbClr val="000000"/>
                                    </a:solidFill>
                                    <a:latin typeface="Cambria Math" panose="02040503050406030204" pitchFamily="18" charset="0"/>
                                    <a:ea typeface="Cambria Math" panose="02040503050406030204" pitchFamily="18" charset="0"/>
                                  </a:rPr>
                                  <m:t>𝑐</m:t>
                                </m:r>
                              </m:e>
                              <m:sub>
                                <m:r>
                                  <a:rPr lang="en-US" sz="4000" i="1">
                                    <a:solidFill>
                                      <a:srgbClr val="000000"/>
                                    </a:solidFill>
                                    <a:latin typeface="Cambria Math" panose="02040503050406030204" pitchFamily="18" charset="0"/>
                                    <a:ea typeface="Cambria Math" panose="02040503050406030204" pitchFamily="18" charset="0"/>
                                  </a:rPr>
                                  <m:t>0</m:t>
                                </m:r>
                              </m:sub>
                            </m:sSub>
                            <m:r>
                              <a:rPr lang="en-US" sz="4000" i="1">
                                <a:solidFill>
                                  <a:srgbClr val="000000"/>
                                </a:solidFill>
                                <a:latin typeface="Cambria Math" panose="02040503050406030204" pitchFamily="18" charset="0"/>
                                <a:ea typeface="Cambria Math" panose="02040503050406030204" pitchFamily="18" charset="0"/>
                              </a:rPr>
                              <m:t>−</m:t>
                            </m:r>
                            <m:sSub>
                              <m:sSubPr>
                                <m:ctrlPr>
                                  <a:rPr lang="en-US" sz="4000" i="1">
                                    <a:solidFill>
                                      <a:srgbClr val="000000"/>
                                    </a:solidFill>
                                    <a:latin typeface="Cambria Math" panose="02040503050406030204" pitchFamily="18" charset="0"/>
                                    <a:ea typeface="Cambria Math" panose="02040503050406030204" pitchFamily="18" charset="0"/>
                                  </a:rPr>
                                </m:ctrlPr>
                              </m:sSubPr>
                              <m:e>
                                <m:r>
                                  <a:rPr lang="en-US" sz="4000" i="1">
                                    <a:solidFill>
                                      <a:srgbClr val="000000"/>
                                    </a:solidFill>
                                    <a:latin typeface="Cambria Math" panose="02040503050406030204" pitchFamily="18" charset="0"/>
                                    <a:ea typeface="Cambria Math" panose="02040503050406030204" pitchFamily="18" charset="0"/>
                                  </a:rPr>
                                  <m:t>𝑐</m:t>
                                </m:r>
                              </m:e>
                              <m:sub>
                                <m:r>
                                  <a:rPr lang="en-US" sz="4000" i="1">
                                    <a:solidFill>
                                      <a:srgbClr val="000000"/>
                                    </a:solidFill>
                                    <a:latin typeface="Cambria Math" panose="02040503050406030204" pitchFamily="18" charset="0"/>
                                    <a:ea typeface="Cambria Math" panose="02040503050406030204" pitchFamily="18" charset="0"/>
                                  </a:rPr>
                                  <m:t>1</m:t>
                                </m:r>
                              </m:sub>
                            </m:sSub>
                            <m:acc>
                              <m:accPr>
                                <m:chr m:val="̅"/>
                                <m:ctrlPr>
                                  <a:rPr lang="en-US" sz="4000" i="1">
                                    <a:solidFill>
                                      <a:srgbClr val="000000"/>
                                    </a:solidFill>
                                    <a:latin typeface="Cambria Math" panose="02040503050406030204" pitchFamily="18" charset="0"/>
                                    <a:ea typeface="Cambria Math" panose="02040503050406030204" pitchFamily="18" charset="0"/>
                                  </a:rPr>
                                </m:ctrlPr>
                              </m:accPr>
                              <m:e>
                                <m:r>
                                  <a:rPr lang="en-US" sz="4000" i="1">
                                    <a:solidFill>
                                      <a:srgbClr val="000000"/>
                                    </a:solidFill>
                                    <a:latin typeface="Cambria Math" panose="02040503050406030204" pitchFamily="18" charset="0"/>
                                    <a:ea typeface="Cambria Math" panose="02040503050406030204" pitchFamily="18" charset="0"/>
                                  </a:rPr>
                                  <m:t>𝑇</m:t>
                                </m:r>
                              </m:e>
                            </m:acc>
                            <m:r>
                              <a:rPr lang="en-US" sz="4000" i="1">
                                <a:solidFill>
                                  <a:srgbClr val="000000"/>
                                </a:solidFill>
                                <a:latin typeface="Cambria Math" panose="02040503050406030204" pitchFamily="18" charset="0"/>
                                <a:ea typeface="Cambria Math" panose="02040503050406030204" pitchFamily="18" charset="0"/>
                              </a:rPr>
                              <m:t>−</m:t>
                            </m:r>
                            <m:sSub>
                              <m:sSubPr>
                                <m:ctrlPr>
                                  <a:rPr lang="en-US" sz="4000" i="1">
                                    <a:solidFill>
                                      <a:srgbClr val="000000"/>
                                    </a:solidFill>
                                    <a:latin typeface="Cambria Math" panose="02040503050406030204" pitchFamily="18" charset="0"/>
                                    <a:ea typeface="Cambria Math" panose="02040503050406030204" pitchFamily="18" charset="0"/>
                                  </a:rPr>
                                </m:ctrlPr>
                              </m:sSubPr>
                              <m:e>
                                <m:r>
                                  <a:rPr lang="en-US" sz="4000" i="1">
                                    <a:solidFill>
                                      <a:srgbClr val="000000"/>
                                    </a:solidFill>
                                    <a:latin typeface="Cambria Math" panose="02040503050406030204" pitchFamily="18" charset="0"/>
                                    <a:ea typeface="Cambria Math" panose="02040503050406030204" pitchFamily="18" charset="0"/>
                                  </a:rPr>
                                  <m:t>𝑏</m:t>
                                </m:r>
                              </m:e>
                              <m:sub>
                                <m:r>
                                  <a:rPr lang="en-US" sz="4000" i="1">
                                    <a:solidFill>
                                      <a:srgbClr val="000000"/>
                                    </a:solidFill>
                                    <a:latin typeface="Cambria Math" panose="02040503050406030204" pitchFamily="18" charset="0"/>
                                    <a:ea typeface="Cambria Math" panose="02040503050406030204" pitchFamily="18" charset="0"/>
                                  </a:rPr>
                                  <m:t>2</m:t>
                                </m:r>
                              </m:sub>
                            </m:sSub>
                            <m:r>
                              <a:rPr lang="en-US" sz="4000" i="1">
                                <a:solidFill>
                                  <a:srgbClr val="000000"/>
                                </a:solidFill>
                                <a:latin typeface="Cambria Math" panose="02040503050406030204" pitchFamily="18" charset="0"/>
                                <a:ea typeface="Cambria Math" panose="02040503050406030204" pitchFamily="18" charset="0"/>
                              </a:rPr>
                              <m:t>𝑖</m:t>
                            </m:r>
                            <m:r>
                              <a:rPr lang="en-US" sz="4000" i="1">
                                <a:solidFill>
                                  <a:srgbClr val="000000"/>
                                </a:solidFill>
                                <a:latin typeface="Cambria Math" panose="02040503050406030204" pitchFamily="18" charset="0"/>
                                <a:ea typeface="Cambria Math" panose="02040503050406030204" pitchFamily="18" charset="0"/>
                              </a:rPr>
                              <m:t>+</m:t>
                            </m:r>
                            <m:acc>
                              <m:accPr>
                                <m:chr m:val="̅"/>
                                <m:ctrlPr>
                                  <a:rPr lang="en-US" sz="4000" i="1">
                                    <a:solidFill>
                                      <a:srgbClr val="000000"/>
                                    </a:solidFill>
                                    <a:latin typeface="Cambria Math" panose="02040503050406030204" pitchFamily="18" charset="0"/>
                                    <a:ea typeface="Cambria Math" panose="02040503050406030204" pitchFamily="18" charset="0"/>
                                  </a:rPr>
                                </m:ctrlPr>
                              </m:accPr>
                              <m:e>
                                <m:r>
                                  <a:rPr lang="en-US" sz="4000" i="1">
                                    <a:solidFill>
                                      <a:srgbClr val="000000"/>
                                    </a:solidFill>
                                    <a:latin typeface="Cambria Math" panose="02040503050406030204" pitchFamily="18" charset="0"/>
                                    <a:ea typeface="Cambria Math" panose="02040503050406030204" pitchFamily="18" charset="0"/>
                                  </a:rPr>
                                  <m:t>𝐺</m:t>
                                </m:r>
                              </m:e>
                            </m:acc>
                          </m:e>
                        </m:d>
                      </m:e>
                      <m:sub>
                        <m:r>
                          <a:rPr lang="en-US" sz="4000" b="0" i="1" smtClean="0">
                            <a:solidFill>
                              <a:srgbClr val="000000"/>
                            </a:solidFill>
                            <a:latin typeface="Cambria Math" panose="02040503050406030204" pitchFamily="18" charset="0"/>
                            <a:ea typeface="Cambria Math" panose="02040503050406030204" pitchFamily="18" charset="0"/>
                          </a:rPr>
                          <m:t> </m:t>
                        </m:r>
                      </m:sub>
                    </m:sSub>
                  </m:oMath>
                </a14:m>
                <a:endParaRPr lang="en-US" sz="4000" i="1" dirty="0">
                  <a:latin typeface="Cambria Math" panose="02040503050406030204" pitchFamily="18" charset="0"/>
                  <a:ea typeface="Cambria Math" panose="02040503050406030204" pitchFamily="18" charset="0"/>
                </a:endParaRPr>
              </a:p>
            </p:txBody>
          </p:sp>
        </mc:Choice>
        <mc:Fallback xmlns="">
          <p:sp>
            <p:nvSpPr>
              <p:cNvPr id="5" name="Object 6">
                <a:extLst>
                  <a:ext uri="{FF2B5EF4-FFF2-40B4-BE49-F238E27FC236}">
                    <a16:creationId xmlns:a16="http://schemas.microsoft.com/office/drawing/2014/main" id="{586B8D30-B4F0-FB40-E0C9-0B508ADA8E54}"/>
                  </a:ext>
                </a:extLst>
              </p:cNvPr>
              <p:cNvSpPr txBox="1">
                <a:spLocks noRot="1" noChangeAspect="1" noMove="1" noResize="1" noEditPoints="1" noAdjustHandles="1" noChangeArrowheads="1" noChangeShapeType="1" noTextEdit="1"/>
              </p:cNvSpPr>
              <p:nvPr/>
            </p:nvSpPr>
            <p:spPr bwMode="auto">
              <a:xfrm>
                <a:off x="2286005" y="4471389"/>
                <a:ext cx="7619989" cy="859784"/>
              </a:xfrm>
              <a:prstGeom prst="rect">
                <a:avLst/>
              </a:prstGeom>
              <a:blipFill>
                <a:blip r:embed="rId5"/>
                <a:stretch>
                  <a:fillRect l="-2833" b="-3285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595553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BD9A32B3-1B64-B4C3-9234-B72E1399DD6E}"/>
              </a:ext>
            </a:extLst>
          </p:cNvPr>
          <p:cNvSpPr txBox="1"/>
          <p:nvPr/>
        </p:nvSpPr>
        <p:spPr>
          <a:xfrm>
            <a:off x="1256354" y="2302287"/>
            <a:ext cx="3792873" cy="1938992"/>
          </a:xfrm>
          <a:prstGeom prst="rect">
            <a:avLst/>
          </a:prstGeom>
          <a:noFill/>
        </p:spPr>
        <p:txBody>
          <a:bodyPr wrap="square" rtlCol="0">
            <a:spAutoFit/>
          </a:bodyPr>
          <a:lstStyle/>
          <a:p>
            <a:r>
              <a:rPr lang="en-US" sz="2400" dirty="0"/>
              <a:t>What happens if autonomous spending increases?</a:t>
            </a:r>
          </a:p>
          <a:p>
            <a:r>
              <a:rPr lang="en-US" sz="2400" dirty="0"/>
              <a:t>(increase in G, fall in T, increase in b</a:t>
            </a:r>
            <a:r>
              <a:rPr lang="en-US" sz="2400" baseline="-25000" dirty="0"/>
              <a:t>0</a:t>
            </a:r>
            <a:r>
              <a:rPr lang="en-US" sz="2400" dirty="0"/>
              <a:t>)</a:t>
            </a:r>
            <a:endParaRPr lang="en-US" sz="2400" i="1" dirty="0"/>
          </a:p>
        </p:txBody>
      </p:sp>
      <p:cxnSp>
        <p:nvCxnSpPr>
          <p:cNvPr id="10" name="Straight Connector 9">
            <a:extLst>
              <a:ext uri="{FF2B5EF4-FFF2-40B4-BE49-F238E27FC236}">
                <a16:creationId xmlns:a16="http://schemas.microsoft.com/office/drawing/2014/main" id="{8C9670C9-F49D-6D2B-F71E-521F426F8F0B}"/>
              </a:ext>
            </a:extLst>
          </p:cNvPr>
          <p:cNvCxnSpPr>
            <a:cxnSpLocks/>
          </p:cNvCxnSpPr>
          <p:nvPr/>
        </p:nvCxnSpPr>
        <p:spPr>
          <a:xfrm>
            <a:off x="5957050" y="1575537"/>
            <a:ext cx="0" cy="378861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CD2FEA-A3FD-EBC0-91C7-4860521D0835}"/>
              </a:ext>
            </a:extLst>
          </p:cNvPr>
          <p:cNvCxnSpPr>
            <a:cxnSpLocks/>
          </p:cNvCxnSpPr>
          <p:nvPr/>
        </p:nvCxnSpPr>
        <p:spPr>
          <a:xfrm flipH="1">
            <a:off x="5957050" y="5364148"/>
            <a:ext cx="542099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7A411A-5AAD-F845-C3E2-9791D4206465}"/>
              </a:ext>
            </a:extLst>
          </p:cNvPr>
          <p:cNvCxnSpPr>
            <a:cxnSpLocks/>
          </p:cNvCxnSpPr>
          <p:nvPr/>
        </p:nvCxnSpPr>
        <p:spPr>
          <a:xfrm>
            <a:off x="6234951" y="2451702"/>
            <a:ext cx="3159441" cy="250790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9743D0D-AB56-DC77-1621-E2944209C1DA}"/>
              </a:ext>
            </a:extLst>
          </p:cNvPr>
          <p:cNvSpPr txBox="1"/>
          <p:nvPr/>
        </p:nvSpPr>
        <p:spPr>
          <a:xfrm>
            <a:off x="4554072" y="1075766"/>
            <a:ext cx="1817952" cy="830997"/>
          </a:xfrm>
          <a:prstGeom prst="rect">
            <a:avLst/>
          </a:prstGeom>
          <a:noFill/>
        </p:spPr>
        <p:txBody>
          <a:bodyPr wrap="square" rtlCol="0">
            <a:spAutoFit/>
          </a:bodyPr>
          <a:lstStyle/>
          <a:p>
            <a:r>
              <a:rPr lang="en-US" sz="2400" dirty="0"/>
              <a:t>Interest rate (</a:t>
            </a:r>
            <a:r>
              <a:rPr lang="en-US" sz="2400" dirty="0" err="1"/>
              <a:t>i</a:t>
            </a:r>
            <a:r>
              <a:rPr lang="en-US" sz="2400" dirty="0"/>
              <a:t>)</a:t>
            </a:r>
          </a:p>
        </p:txBody>
      </p:sp>
      <p:sp>
        <p:nvSpPr>
          <p:cNvPr id="45" name="TextBox 44">
            <a:extLst>
              <a:ext uri="{FF2B5EF4-FFF2-40B4-BE49-F238E27FC236}">
                <a16:creationId xmlns:a16="http://schemas.microsoft.com/office/drawing/2014/main" id="{285D9270-678C-CAB1-390B-10A0FBED291A}"/>
              </a:ext>
            </a:extLst>
          </p:cNvPr>
          <p:cNvSpPr txBox="1"/>
          <p:nvPr/>
        </p:nvSpPr>
        <p:spPr>
          <a:xfrm>
            <a:off x="10887168" y="5364148"/>
            <a:ext cx="793134" cy="461665"/>
          </a:xfrm>
          <a:prstGeom prst="rect">
            <a:avLst/>
          </a:prstGeom>
          <a:noFill/>
        </p:spPr>
        <p:txBody>
          <a:bodyPr wrap="square" rtlCol="0">
            <a:spAutoFit/>
          </a:bodyPr>
          <a:lstStyle/>
          <a:p>
            <a:r>
              <a:rPr lang="en-US" sz="2400" dirty="0"/>
              <a:t>Y</a:t>
            </a:r>
          </a:p>
        </p:txBody>
      </p:sp>
      <p:sp>
        <p:nvSpPr>
          <p:cNvPr id="46" name="TextBox 45">
            <a:extLst>
              <a:ext uri="{FF2B5EF4-FFF2-40B4-BE49-F238E27FC236}">
                <a16:creationId xmlns:a16="http://schemas.microsoft.com/office/drawing/2014/main" id="{73C876A1-1E21-C592-033F-412218ECEF40}"/>
              </a:ext>
            </a:extLst>
          </p:cNvPr>
          <p:cNvSpPr txBox="1"/>
          <p:nvPr/>
        </p:nvSpPr>
        <p:spPr>
          <a:xfrm>
            <a:off x="9394392" y="4671651"/>
            <a:ext cx="915487" cy="461665"/>
          </a:xfrm>
          <a:prstGeom prst="rect">
            <a:avLst/>
          </a:prstGeom>
          <a:noFill/>
        </p:spPr>
        <p:txBody>
          <a:bodyPr wrap="square" rtlCol="0">
            <a:spAutoFit/>
          </a:bodyPr>
          <a:lstStyle/>
          <a:p>
            <a:r>
              <a:rPr lang="en-US" sz="2400" dirty="0"/>
              <a:t>IS</a:t>
            </a:r>
            <a:r>
              <a:rPr lang="en-US" sz="2400" baseline="30000" dirty="0"/>
              <a:t>1</a:t>
            </a:r>
            <a:endParaRPr lang="en-US" sz="2400" dirty="0"/>
          </a:p>
        </p:txBody>
      </p:sp>
      <p:cxnSp>
        <p:nvCxnSpPr>
          <p:cNvPr id="3" name="Straight Connector 2">
            <a:extLst>
              <a:ext uri="{FF2B5EF4-FFF2-40B4-BE49-F238E27FC236}">
                <a16:creationId xmlns:a16="http://schemas.microsoft.com/office/drawing/2014/main" id="{98C99F3F-7F91-5C04-DF54-BC6979836DF7}"/>
              </a:ext>
            </a:extLst>
          </p:cNvPr>
          <p:cNvCxnSpPr>
            <a:cxnSpLocks/>
          </p:cNvCxnSpPr>
          <p:nvPr/>
        </p:nvCxnSpPr>
        <p:spPr>
          <a:xfrm>
            <a:off x="6874171" y="1804524"/>
            <a:ext cx="3283173" cy="237858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C025519-7C00-D3D0-811D-DE239C1CA845}"/>
              </a:ext>
            </a:extLst>
          </p:cNvPr>
          <p:cNvSpPr txBox="1"/>
          <p:nvPr/>
        </p:nvSpPr>
        <p:spPr>
          <a:xfrm>
            <a:off x="10250178" y="3979154"/>
            <a:ext cx="915487" cy="461665"/>
          </a:xfrm>
          <a:prstGeom prst="rect">
            <a:avLst/>
          </a:prstGeom>
          <a:noFill/>
        </p:spPr>
        <p:txBody>
          <a:bodyPr wrap="square" rtlCol="0">
            <a:spAutoFit/>
          </a:bodyPr>
          <a:lstStyle/>
          <a:p>
            <a:r>
              <a:rPr lang="en-US" sz="2400" dirty="0"/>
              <a:t>IS</a:t>
            </a:r>
            <a:r>
              <a:rPr lang="en-US" sz="2400" baseline="30000" dirty="0"/>
              <a:t>2</a:t>
            </a:r>
            <a:endParaRPr lang="en-US" sz="2400" dirty="0"/>
          </a:p>
        </p:txBody>
      </p:sp>
      <p:cxnSp>
        <p:nvCxnSpPr>
          <p:cNvPr id="7" name="Straight Arrow Connector 6">
            <a:extLst>
              <a:ext uri="{FF2B5EF4-FFF2-40B4-BE49-F238E27FC236}">
                <a16:creationId xmlns:a16="http://schemas.microsoft.com/office/drawing/2014/main" id="{E721ADCC-F783-17F7-6252-8D515C405461}"/>
              </a:ext>
            </a:extLst>
          </p:cNvPr>
          <p:cNvCxnSpPr/>
          <p:nvPr/>
        </p:nvCxnSpPr>
        <p:spPr>
          <a:xfrm flipV="1">
            <a:off x="7217978" y="2451702"/>
            <a:ext cx="384093" cy="399074"/>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AF4E090-F569-6C25-05D5-2C3549B45B35}"/>
              </a:ext>
            </a:extLst>
          </p:cNvPr>
          <p:cNvCxnSpPr/>
          <p:nvPr/>
        </p:nvCxnSpPr>
        <p:spPr>
          <a:xfrm flipV="1">
            <a:off x="8993833" y="3828767"/>
            <a:ext cx="384093" cy="399074"/>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5582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BD9A32B3-1B64-B4C3-9234-B72E1399DD6E}"/>
              </a:ext>
            </a:extLst>
          </p:cNvPr>
          <p:cNvSpPr txBox="1"/>
          <p:nvPr/>
        </p:nvSpPr>
        <p:spPr>
          <a:xfrm>
            <a:off x="1256354" y="2302287"/>
            <a:ext cx="3792873" cy="1938992"/>
          </a:xfrm>
          <a:prstGeom prst="rect">
            <a:avLst/>
          </a:prstGeom>
          <a:noFill/>
        </p:spPr>
        <p:txBody>
          <a:bodyPr wrap="square" rtlCol="0">
            <a:spAutoFit/>
          </a:bodyPr>
          <a:lstStyle/>
          <a:p>
            <a:r>
              <a:rPr lang="en-US" sz="2400" dirty="0"/>
              <a:t>What happens if investment becomes more sensitive to the interest rate? </a:t>
            </a:r>
          </a:p>
          <a:p>
            <a:r>
              <a:rPr lang="en-US" sz="2400" dirty="0"/>
              <a:t>(increase in b</a:t>
            </a:r>
            <a:r>
              <a:rPr lang="en-US" sz="2400" baseline="-25000" dirty="0"/>
              <a:t>2</a:t>
            </a:r>
            <a:r>
              <a:rPr lang="en-US" sz="2400" dirty="0"/>
              <a:t>)</a:t>
            </a:r>
            <a:endParaRPr lang="en-US" sz="2400" i="1" dirty="0"/>
          </a:p>
        </p:txBody>
      </p:sp>
      <p:cxnSp>
        <p:nvCxnSpPr>
          <p:cNvPr id="10" name="Straight Connector 9">
            <a:extLst>
              <a:ext uri="{FF2B5EF4-FFF2-40B4-BE49-F238E27FC236}">
                <a16:creationId xmlns:a16="http://schemas.microsoft.com/office/drawing/2014/main" id="{8C9670C9-F49D-6D2B-F71E-521F426F8F0B}"/>
              </a:ext>
            </a:extLst>
          </p:cNvPr>
          <p:cNvCxnSpPr>
            <a:cxnSpLocks/>
          </p:cNvCxnSpPr>
          <p:nvPr/>
        </p:nvCxnSpPr>
        <p:spPr>
          <a:xfrm>
            <a:off x="5957050" y="1575537"/>
            <a:ext cx="0" cy="378861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CD2FEA-A3FD-EBC0-91C7-4860521D0835}"/>
              </a:ext>
            </a:extLst>
          </p:cNvPr>
          <p:cNvCxnSpPr>
            <a:cxnSpLocks/>
          </p:cNvCxnSpPr>
          <p:nvPr/>
        </p:nvCxnSpPr>
        <p:spPr>
          <a:xfrm flipH="1">
            <a:off x="5957050" y="5364148"/>
            <a:ext cx="542099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7A411A-5AAD-F845-C3E2-9791D4206465}"/>
              </a:ext>
            </a:extLst>
          </p:cNvPr>
          <p:cNvCxnSpPr>
            <a:cxnSpLocks/>
          </p:cNvCxnSpPr>
          <p:nvPr/>
        </p:nvCxnSpPr>
        <p:spPr>
          <a:xfrm>
            <a:off x="6234951" y="2451702"/>
            <a:ext cx="3159441" cy="250790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9743D0D-AB56-DC77-1621-E2944209C1DA}"/>
              </a:ext>
            </a:extLst>
          </p:cNvPr>
          <p:cNvSpPr txBox="1"/>
          <p:nvPr/>
        </p:nvSpPr>
        <p:spPr>
          <a:xfrm>
            <a:off x="4554072" y="1075766"/>
            <a:ext cx="1817952" cy="830997"/>
          </a:xfrm>
          <a:prstGeom prst="rect">
            <a:avLst/>
          </a:prstGeom>
          <a:noFill/>
        </p:spPr>
        <p:txBody>
          <a:bodyPr wrap="square" rtlCol="0">
            <a:spAutoFit/>
          </a:bodyPr>
          <a:lstStyle/>
          <a:p>
            <a:r>
              <a:rPr lang="en-US" sz="2400" dirty="0"/>
              <a:t>Interest rate (</a:t>
            </a:r>
            <a:r>
              <a:rPr lang="en-US" sz="2400" dirty="0" err="1"/>
              <a:t>i</a:t>
            </a:r>
            <a:r>
              <a:rPr lang="en-US" sz="2400" dirty="0"/>
              <a:t>)</a:t>
            </a:r>
          </a:p>
        </p:txBody>
      </p:sp>
      <p:sp>
        <p:nvSpPr>
          <p:cNvPr id="45" name="TextBox 44">
            <a:extLst>
              <a:ext uri="{FF2B5EF4-FFF2-40B4-BE49-F238E27FC236}">
                <a16:creationId xmlns:a16="http://schemas.microsoft.com/office/drawing/2014/main" id="{285D9270-678C-CAB1-390B-10A0FBED291A}"/>
              </a:ext>
            </a:extLst>
          </p:cNvPr>
          <p:cNvSpPr txBox="1"/>
          <p:nvPr/>
        </p:nvSpPr>
        <p:spPr>
          <a:xfrm>
            <a:off x="10887168" y="5364148"/>
            <a:ext cx="793134" cy="461665"/>
          </a:xfrm>
          <a:prstGeom prst="rect">
            <a:avLst/>
          </a:prstGeom>
          <a:noFill/>
        </p:spPr>
        <p:txBody>
          <a:bodyPr wrap="square" rtlCol="0">
            <a:spAutoFit/>
          </a:bodyPr>
          <a:lstStyle/>
          <a:p>
            <a:r>
              <a:rPr lang="en-US" sz="2400" dirty="0"/>
              <a:t>Y</a:t>
            </a:r>
          </a:p>
        </p:txBody>
      </p:sp>
      <p:sp>
        <p:nvSpPr>
          <p:cNvPr id="46" name="TextBox 45">
            <a:extLst>
              <a:ext uri="{FF2B5EF4-FFF2-40B4-BE49-F238E27FC236}">
                <a16:creationId xmlns:a16="http://schemas.microsoft.com/office/drawing/2014/main" id="{73C876A1-1E21-C592-033F-412218ECEF40}"/>
              </a:ext>
            </a:extLst>
          </p:cNvPr>
          <p:cNvSpPr txBox="1"/>
          <p:nvPr/>
        </p:nvSpPr>
        <p:spPr>
          <a:xfrm>
            <a:off x="9394392" y="4671651"/>
            <a:ext cx="915487" cy="461665"/>
          </a:xfrm>
          <a:prstGeom prst="rect">
            <a:avLst/>
          </a:prstGeom>
          <a:noFill/>
        </p:spPr>
        <p:txBody>
          <a:bodyPr wrap="square" rtlCol="0">
            <a:spAutoFit/>
          </a:bodyPr>
          <a:lstStyle/>
          <a:p>
            <a:r>
              <a:rPr lang="en-US" sz="2400" dirty="0"/>
              <a:t>IS</a:t>
            </a:r>
            <a:r>
              <a:rPr lang="en-US" sz="2400" baseline="30000" dirty="0"/>
              <a:t>1</a:t>
            </a:r>
            <a:endParaRPr lang="en-US" sz="2400" dirty="0"/>
          </a:p>
        </p:txBody>
      </p:sp>
      <p:cxnSp>
        <p:nvCxnSpPr>
          <p:cNvPr id="3" name="Straight Connector 2">
            <a:extLst>
              <a:ext uri="{FF2B5EF4-FFF2-40B4-BE49-F238E27FC236}">
                <a16:creationId xmlns:a16="http://schemas.microsoft.com/office/drawing/2014/main" id="{98C99F3F-7F91-5C04-DF54-BC6979836DF7}"/>
              </a:ext>
            </a:extLst>
          </p:cNvPr>
          <p:cNvCxnSpPr>
            <a:cxnSpLocks/>
          </p:cNvCxnSpPr>
          <p:nvPr/>
        </p:nvCxnSpPr>
        <p:spPr>
          <a:xfrm>
            <a:off x="6472277" y="2028066"/>
            <a:ext cx="4463369" cy="218538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C025519-7C00-D3D0-811D-DE239C1CA845}"/>
              </a:ext>
            </a:extLst>
          </p:cNvPr>
          <p:cNvSpPr txBox="1"/>
          <p:nvPr/>
        </p:nvSpPr>
        <p:spPr>
          <a:xfrm>
            <a:off x="10920296" y="3980886"/>
            <a:ext cx="915487" cy="461665"/>
          </a:xfrm>
          <a:prstGeom prst="rect">
            <a:avLst/>
          </a:prstGeom>
          <a:noFill/>
        </p:spPr>
        <p:txBody>
          <a:bodyPr wrap="square" rtlCol="0">
            <a:spAutoFit/>
          </a:bodyPr>
          <a:lstStyle/>
          <a:p>
            <a:r>
              <a:rPr lang="en-US" sz="2400" dirty="0"/>
              <a:t>IS</a:t>
            </a:r>
            <a:r>
              <a:rPr lang="en-US" sz="2400" baseline="30000" dirty="0"/>
              <a:t>2</a:t>
            </a:r>
            <a:endParaRPr lang="en-US" sz="2400" dirty="0"/>
          </a:p>
        </p:txBody>
      </p:sp>
      <p:sp>
        <p:nvSpPr>
          <p:cNvPr id="13" name="Arc 12">
            <a:extLst>
              <a:ext uri="{FF2B5EF4-FFF2-40B4-BE49-F238E27FC236}">
                <a16:creationId xmlns:a16="http://schemas.microsoft.com/office/drawing/2014/main" id="{C4668A9A-4244-7CF9-1F32-8CCB0A2A5033}"/>
              </a:ext>
            </a:extLst>
          </p:cNvPr>
          <p:cNvSpPr/>
          <p:nvPr/>
        </p:nvSpPr>
        <p:spPr>
          <a:xfrm rot="6209556">
            <a:off x="8233063" y="2876191"/>
            <a:ext cx="1034742" cy="1354124"/>
          </a:xfrm>
          <a:prstGeom prst="arc">
            <a:avLst>
              <a:gd name="adj1" fmla="val 16200000"/>
              <a:gd name="adj2" fmla="val 38982"/>
            </a:avLst>
          </a:prstGeom>
          <a:ln w="25400">
            <a:solidFill>
              <a:schemeClr val="accent2"/>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394053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BD9A32B3-1B64-B4C3-9234-B72E1399DD6E}"/>
              </a:ext>
            </a:extLst>
          </p:cNvPr>
          <p:cNvSpPr txBox="1"/>
          <p:nvPr/>
        </p:nvSpPr>
        <p:spPr>
          <a:xfrm>
            <a:off x="1256354" y="2302287"/>
            <a:ext cx="3792873" cy="1569660"/>
          </a:xfrm>
          <a:prstGeom prst="rect">
            <a:avLst/>
          </a:prstGeom>
          <a:noFill/>
        </p:spPr>
        <p:txBody>
          <a:bodyPr wrap="square" rtlCol="0">
            <a:spAutoFit/>
          </a:bodyPr>
          <a:lstStyle/>
          <a:p>
            <a:r>
              <a:rPr lang="en-US" sz="2400" dirty="0"/>
              <a:t>What happens if marginal propensity to consume increases?</a:t>
            </a:r>
          </a:p>
          <a:p>
            <a:r>
              <a:rPr lang="en-US" sz="2400" dirty="0"/>
              <a:t>(increase in c</a:t>
            </a:r>
            <a:r>
              <a:rPr lang="en-US" sz="2400" baseline="-25000" dirty="0"/>
              <a:t>1</a:t>
            </a:r>
            <a:r>
              <a:rPr lang="en-US" sz="2400" dirty="0"/>
              <a:t>)</a:t>
            </a:r>
            <a:endParaRPr lang="en-US" sz="2400" i="1" dirty="0"/>
          </a:p>
        </p:txBody>
      </p:sp>
      <p:cxnSp>
        <p:nvCxnSpPr>
          <p:cNvPr id="4" name="Straight Connector 3">
            <a:extLst>
              <a:ext uri="{FF2B5EF4-FFF2-40B4-BE49-F238E27FC236}">
                <a16:creationId xmlns:a16="http://schemas.microsoft.com/office/drawing/2014/main" id="{5BAE449E-7CA1-D5A2-ACE8-EF3C04AE5F9E}"/>
              </a:ext>
            </a:extLst>
          </p:cNvPr>
          <p:cNvCxnSpPr>
            <a:cxnSpLocks/>
          </p:cNvCxnSpPr>
          <p:nvPr/>
        </p:nvCxnSpPr>
        <p:spPr>
          <a:xfrm>
            <a:off x="5957050" y="1575537"/>
            <a:ext cx="0" cy="378861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7647BF8-D694-0E9B-B79E-A4576B8D72F5}"/>
              </a:ext>
            </a:extLst>
          </p:cNvPr>
          <p:cNvCxnSpPr>
            <a:cxnSpLocks/>
          </p:cNvCxnSpPr>
          <p:nvPr/>
        </p:nvCxnSpPr>
        <p:spPr>
          <a:xfrm flipH="1">
            <a:off x="5957050" y="5364148"/>
            <a:ext cx="542099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9E545B5-688F-1C78-E968-EF080FD4313C}"/>
              </a:ext>
            </a:extLst>
          </p:cNvPr>
          <p:cNvCxnSpPr>
            <a:cxnSpLocks/>
          </p:cNvCxnSpPr>
          <p:nvPr/>
        </p:nvCxnSpPr>
        <p:spPr>
          <a:xfrm>
            <a:off x="6234951" y="2451702"/>
            <a:ext cx="3159441" cy="250790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B267A1D-D6AC-FC00-8987-9E310B3EBA6F}"/>
              </a:ext>
            </a:extLst>
          </p:cNvPr>
          <p:cNvSpPr txBox="1"/>
          <p:nvPr/>
        </p:nvSpPr>
        <p:spPr>
          <a:xfrm>
            <a:off x="4554072" y="1075766"/>
            <a:ext cx="1817952" cy="830997"/>
          </a:xfrm>
          <a:prstGeom prst="rect">
            <a:avLst/>
          </a:prstGeom>
          <a:noFill/>
        </p:spPr>
        <p:txBody>
          <a:bodyPr wrap="square" rtlCol="0">
            <a:spAutoFit/>
          </a:bodyPr>
          <a:lstStyle/>
          <a:p>
            <a:r>
              <a:rPr lang="en-US" sz="2400" dirty="0"/>
              <a:t>Interest rate (</a:t>
            </a:r>
            <a:r>
              <a:rPr lang="en-US" sz="2400" dirty="0" err="1"/>
              <a:t>i</a:t>
            </a:r>
            <a:r>
              <a:rPr lang="en-US" sz="2400" dirty="0"/>
              <a:t>)</a:t>
            </a:r>
          </a:p>
        </p:txBody>
      </p:sp>
      <p:sp>
        <p:nvSpPr>
          <p:cNvPr id="13" name="TextBox 12">
            <a:extLst>
              <a:ext uri="{FF2B5EF4-FFF2-40B4-BE49-F238E27FC236}">
                <a16:creationId xmlns:a16="http://schemas.microsoft.com/office/drawing/2014/main" id="{A9BEB3E6-BB54-18E6-6B84-FF5D17EC0BE4}"/>
              </a:ext>
            </a:extLst>
          </p:cNvPr>
          <p:cNvSpPr txBox="1"/>
          <p:nvPr/>
        </p:nvSpPr>
        <p:spPr>
          <a:xfrm>
            <a:off x="10887168" y="5364148"/>
            <a:ext cx="793134" cy="461665"/>
          </a:xfrm>
          <a:prstGeom prst="rect">
            <a:avLst/>
          </a:prstGeom>
          <a:noFill/>
        </p:spPr>
        <p:txBody>
          <a:bodyPr wrap="square" rtlCol="0">
            <a:spAutoFit/>
          </a:bodyPr>
          <a:lstStyle/>
          <a:p>
            <a:r>
              <a:rPr lang="en-US" sz="2400" dirty="0"/>
              <a:t>Y</a:t>
            </a:r>
          </a:p>
        </p:txBody>
      </p:sp>
      <p:sp>
        <p:nvSpPr>
          <p:cNvPr id="14" name="TextBox 13">
            <a:extLst>
              <a:ext uri="{FF2B5EF4-FFF2-40B4-BE49-F238E27FC236}">
                <a16:creationId xmlns:a16="http://schemas.microsoft.com/office/drawing/2014/main" id="{513C8E3E-32BC-431E-3030-277AF8536F6E}"/>
              </a:ext>
            </a:extLst>
          </p:cNvPr>
          <p:cNvSpPr txBox="1"/>
          <p:nvPr/>
        </p:nvSpPr>
        <p:spPr>
          <a:xfrm>
            <a:off x="9394392" y="4671651"/>
            <a:ext cx="915487" cy="461665"/>
          </a:xfrm>
          <a:prstGeom prst="rect">
            <a:avLst/>
          </a:prstGeom>
          <a:noFill/>
        </p:spPr>
        <p:txBody>
          <a:bodyPr wrap="square" rtlCol="0">
            <a:spAutoFit/>
          </a:bodyPr>
          <a:lstStyle/>
          <a:p>
            <a:r>
              <a:rPr lang="en-US" sz="2400" dirty="0"/>
              <a:t>IS</a:t>
            </a:r>
            <a:r>
              <a:rPr lang="en-US" sz="2400" baseline="30000" dirty="0"/>
              <a:t>1</a:t>
            </a:r>
            <a:endParaRPr lang="en-US" sz="2400" dirty="0"/>
          </a:p>
        </p:txBody>
      </p:sp>
      <p:cxnSp>
        <p:nvCxnSpPr>
          <p:cNvPr id="15" name="Straight Connector 14">
            <a:extLst>
              <a:ext uri="{FF2B5EF4-FFF2-40B4-BE49-F238E27FC236}">
                <a16:creationId xmlns:a16="http://schemas.microsoft.com/office/drawing/2014/main" id="{E33FA0C8-8577-73CC-1DF5-982225FF51E4}"/>
              </a:ext>
            </a:extLst>
          </p:cNvPr>
          <p:cNvCxnSpPr>
            <a:cxnSpLocks/>
          </p:cNvCxnSpPr>
          <p:nvPr/>
        </p:nvCxnSpPr>
        <p:spPr>
          <a:xfrm>
            <a:off x="6472277" y="2028066"/>
            <a:ext cx="4463369" cy="218538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1DC9EC2-7A51-37E9-699C-F2C5C3DB112D}"/>
              </a:ext>
            </a:extLst>
          </p:cNvPr>
          <p:cNvSpPr txBox="1"/>
          <p:nvPr/>
        </p:nvSpPr>
        <p:spPr>
          <a:xfrm>
            <a:off x="10920296" y="3980886"/>
            <a:ext cx="915487" cy="461665"/>
          </a:xfrm>
          <a:prstGeom prst="rect">
            <a:avLst/>
          </a:prstGeom>
          <a:noFill/>
        </p:spPr>
        <p:txBody>
          <a:bodyPr wrap="square" rtlCol="0">
            <a:spAutoFit/>
          </a:bodyPr>
          <a:lstStyle/>
          <a:p>
            <a:r>
              <a:rPr lang="en-US" sz="2400" dirty="0"/>
              <a:t>IS</a:t>
            </a:r>
            <a:r>
              <a:rPr lang="en-US" sz="2400" baseline="30000" dirty="0"/>
              <a:t>2</a:t>
            </a:r>
            <a:endParaRPr lang="en-US" sz="2400" dirty="0"/>
          </a:p>
        </p:txBody>
      </p:sp>
      <p:sp>
        <p:nvSpPr>
          <p:cNvPr id="17" name="Arc 16">
            <a:extLst>
              <a:ext uri="{FF2B5EF4-FFF2-40B4-BE49-F238E27FC236}">
                <a16:creationId xmlns:a16="http://schemas.microsoft.com/office/drawing/2014/main" id="{94BFAA2F-CE98-4464-A416-152240606854}"/>
              </a:ext>
            </a:extLst>
          </p:cNvPr>
          <p:cNvSpPr/>
          <p:nvPr/>
        </p:nvSpPr>
        <p:spPr>
          <a:xfrm rot="6209556">
            <a:off x="8233063" y="2876191"/>
            <a:ext cx="1034742" cy="1354124"/>
          </a:xfrm>
          <a:prstGeom prst="arc">
            <a:avLst>
              <a:gd name="adj1" fmla="val 16200000"/>
              <a:gd name="adj2" fmla="val 38982"/>
            </a:avLst>
          </a:prstGeom>
          <a:ln w="25400">
            <a:solidFill>
              <a:schemeClr val="accent2"/>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972745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1CC41-58A5-9566-AF70-78506B481730}"/>
              </a:ext>
            </a:extLst>
          </p:cNvPr>
          <p:cNvSpPr>
            <a:spLocks noGrp="1"/>
          </p:cNvSpPr>
          <p:nvPr>
            <p:ph type="ctrTitle"/>
          </p:nvPr>
        </p:nvSpPr>
        <p:spPr>
          <a:xfrm>
            <a:off x="0" y="211317"/>
            <a:ext cx="11571316" cy="1313411"/>
          </a:xfrm>
          <a:solidFill>
            <a:schemeClr val="bg1"/>
          </a:solidFill>
        </p:spPr>
        <p:txBody>
          <a:bodyPr>
            <a:normAutofit/>
          </a:bodyPr>
          <a:lstStyle/>
          <a:p>
            <a:pPr algn="l"/>
            <a:r>
              <a:rPr lang="en-US" sz="6600" b="1" spc="300" dirty="0">
                <a:solidFill>
                  <a:srgbClr val="568F91"/>
                </a:solidFill>
                <a:latin typeface="Century Gothic" panose="020B0502020202020204" pitchFamily="34" charset="0"/>
              </a:rPr>
              <a:t>The MP Curve</a:t>
            </a:r>
          </a:p>
        </p:txBody>
      </p:sp>
      <p:sp>
        <p:nvSpPr>
          <p:cNvPr id="3" name="Rectangle 2">
            <a:extLst>
              <a:ext uri="{FF2B5EF4-FFF2-40B4-BE49-F238E27FC236}">
                <a16:creationId xmlns:a16="http://schemas.microsoft.com/office/drawing/2014/main" id="{2074C73E-A203-3BCB-0658-AB094B21BF72}"/>
              </a:ext>
            </a:extLst>
          </p:cNvPr>
          <p:cNvSpPr/>
          <p:nvPr/>
        </p:nvSpPr>
        <p:spPr>
          <a:xfrm>
            <a:off x="0" y="2510444"/>
            <a:ext cx="12192000" cy="4347556"/>
          </a:xfrm>
          <a:prstGeom prst="rect">
            <a:avLst/>
          </a:prstGeom>
          <a:solidFill>
            <a:srgbClr val="568F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F7E46AB-1715-6BC2-0CD5-5D84F0D929B6}"/>
              </a:ext>
            </a:extLst>
          </p:cNvPr>
          <p:cNvSpPr txBox="1"/>
          <p:nvPr/>
        </p:nvSpPr>
        <p:spPr>
          <a:xfrm>
            <a:off x="5426046" y="826410"/>
            <a:ext cx="8429105" cy="7017306"/>
          </a:xfrm>
          <a:prstGeom prst="rect">
            <a:avLst/>
          </a:prstGeom>
          <a:noFill/>
        </p:spPr>
        <p:txBody>
          <a:bodyPr wrap="square" rtlCol="0">
            <a:spAutoFit/>
          </a:bodyPr>
          <a:lstStyle/>
          <a:p>
            <a:r>
              <a:rPr lang="en-US" sz="45000" b="1" dirty="0">
                <a:solidFill>
                  <a:schemeClr val="bg1"/>
                </a:solidFill>
                <a:latin typeface="Lato" panose="020F0502020204030203" pitchFamily="34" charset="0"/>
                <a:ea typeface="Lato" panose="020F0502020204030203" pitchFamily="34" charset="0"/>
                <a:cs typeface="Lato" panose="020F0502020204030203" pitchFamily="34" charset="0"/>
              </a:rPr>
              <a:t>03</a:t>
            </a:r>
          </a:p>
        </p:txBody>
      </p:sp>
    </p:spTree>
    <p:extLst>
      <p:ext uri="{BB962C8B-B14F-4D97-AF65-F5344CB8AC3E}">
        <p14:creationId xmlns:p14="http://schemas.microsoft.com/office/powerpoint/2010/main" val="5610826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FB08676-315F-C10F-3EBA-5C8B0C006BAB}"/>
              </a:ext>
            </a:extLst>
          </p:cNvPr>
          <p:cNvCxnSpPr>
            <a:cxnSpLocks/>
          </p:cNvCxnSpPr>
          <p:nvPr/>
        </p:nvCxnSpPr>
        <p:spPr>
          <a:xfrm>
            <a:off x="5957050" y="1575537"/>
            <a:ext cx="0" cy="378861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EF8B2C1-85C1-44DE-E7CA-38E511AA6C70}"/>
              </a:ext>
            </a:extLst>
          </p:cNvPr>
          <p:cNvCxnSpPr>
            <a:cxnSpLocks/>
          </p:cNvCxnSpPr>
          <p:nvPr/>
        </p:nvCxnSpPr>
        <p:spPr>
          <a:xfrm flipH="1">
            <a:off x="5957050" y="5364148"/>
            <a:ext cx="542099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879F996-6A26-1C9F-C9D6-637619EB0BD8}"/>
              </a:ext>
            </a:extLst>
          </p:cNvPr>
          <p:cNvCxnSpPr>
            <a:cxnSpLocks/>
          </p:cNvCxnSpPr>
          <p:nvPr/>
        </p:nvCxnSpPr>
        <p:spPr>
          <a:xfrm>
            <a:off x="6234951" y="2451702"/>
            <a:ext cx="3159441" cy="250790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87A2455-E657-FBFF-AD45-A17DE864BB2A}"/>
              </a:ext>
            </a:extLst>
          </p:cNvPr>
          <p:cNvSpPr txBox="1"/>
          <p:nvPr/>
        </p:nvSpPr>
        <p:spPr>
          <a:xfrm>
            <a:off x="4554072" y="1075766"/>
            <a:ext cx="1817952" cy="830997"/>
          </a:xfrm>
          <a:prstGeom prst="rect">
            <a:avLst/>
          </a:prstGeom>
          <a:noFill/>
        </p:spPr>
        <p:txBody>
          <a:bodyPr wrap="square" rtlCol="0">
            <a:spAutoFit/>
          </a:bodyPr>
          <a:lstStyle/>
          <a:p>
            <a:r>
              <a:rPr lang="en-US" sz="2400" dirty="0"/>
              <a:t>Interest rate (</a:t>
            </a:r>
            <a:r>
              <a:rPr lang="en-US" sz="2400" dirty="0" err="1"/>
              <a:t>i</a:t>
            </a:r>
            <a:r>
              <a:rPr lang="en-US" sz="2400" dirty="0"/>
              <a:t>)</a:t>
            </a:r>
          </a:p>
        </p:txBody>
      </p:sp>
      <p:sp>
        <p:nvSpPr>
          <p:cNvPr id="6" name="TextBox 5">
            <a:extLst>
              <a:ext uri="{FF2B5EF4-FFF2-40B4-BE49-F238E27FC236}">
                <a16:creationId xmlns:a16="http://schemas.microsoft.com/office/drawing/2014/main" id="{4446E158-1C03-F8ED-930C-6DABB44DF431}"/>
              </a:ext>
            </a:extLst>
          </p:cNvPr>
          <p:cNvSpPr txBox="1"/>
          <p:nvPr/>
        </p:nvSpPr>
        <p:spPr>
          <a:xfrm>
            <a:off x="10887168" y="5364148"/>
            <a:ext cx="793134" cy="461665"/>
          </a:xfrm>
          <a:prstGeom prst="rect">
            <a:avLst/>
          </a:prstGeom>
          <a:noFill/>
        </p:spPr>
        <p:txBody>
          <a:bodyPr wrap="square" rtlCol="0">
            <a:spAutoFit/>
          </a:bodyPr>
          <a:lstStyle/>
          <a:p>
            <a:r>
              <a:rPr lang="en-US" sz="2400" dirty="0"/>
              <a:t>Y</a:t>
            </a:r>
          </a:p>
        </p:txBody>
      </p:sp>
      <p:sp>
        <p:nvSpPr>
          <p:cNvPr id="7" name="TextBox 6">
            <a:extLst>
              <a:ext uri="{FF2B5EF4-FFF2-40B4-BE49-F238E27FC236}">
                <a16:creationId xmlns:a16="http://schemas.microsoft.com/office/drawing/2014/main" id="{A1A4B5E3-3FE7-A4A2-D839-0998F4FDCA98}"/>
              </a:ext>
            </a:extLst>
          </p:cNvPr>
          <p:cNvSpPr txBox="1"/>
          <p:nvPr/>
        </p:nvSpPr>
        <p:spPr>
          <a:xfrm>
            <a:off x="9394392" y="4671651"/>
            <a:ext cx="915487" cy="461665"/>
          </a:xfrm>
          <a:prstGeom prst="rect">
            <a:avLst/>
          </a:prstGeom>
          <a:noFill/>
        </p:spPr>
        <p:txBody>
          <a:bodyPr wrap="square" rtlCol="0">
            <a:spAutoFit/>
          </a:bodyPr>
          <a:lstStyle/>
          <a:p>
            <a:r>
              <a:rPr lang="en-US" sz="2400" dirty="0"/>
              <a:t>IS</a:t>
            </a:r>
            <a:r>
              <a:rPr lang="en-US" sz="2400" baseline="30000" dirty="0"/>
              <a:t>1</a:t>
            </a:r>
            <a:endParaRPr lang="en-US" sz="2400" dirty="0"/>
          </a:p>
        </p:txBody>
      </p:sp>
      <p:cxnSp>
        <p:nvCxnSpPr>
          <p:cNvPr id="12" name="Straight Connector 11">
            <a:extLst>
              <a:ext uri="{FF2B5EF4-FFF2-40B4-BE49-F238E27FC236}">
                <a16:creationId xmlns:a16="http://schemas.microsoft.com/office/drawing/2014/main" id="{66D73559-F8B7-1B70-A70D-B8FC671DB0E5}"/>
              </a:ext>
            </a:extLst>
          </p:cNvPr>
          <p:cNvCxnSpPr/>
          <p:nvPr/>
        </p:nvCxnSpPr>
        <p:spPr>
          <a:xfrm>
            <a:off x="5957050" y="3693459"/>
            <a:ext cx="4352829"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FFB117A-D954-4E8F-0F11-AB18C4854AFD}"/>
              </a:ext>
            </a:extLst>
          </p:cNvPr>
          <p:cNvSpPr txBox="1"/>
          <p:nvPr/>
        </p:nvSpPr>
        <p:spPr>
          <a:xfrm>
            <a:off x="10404574" y="3474823"/>
            <a:ext cx="915487" cy="461665"/>
          </a:xfrm>
          <a:prstGeom prst="rect">
            <a:avLst/>
          </a:prstGeom>
          <a:noFill/>
        </p:spPr>
        <p:txBody>
          <a:bodyPr wrap="square" rtlCol="0">
            <a:spAutoFit/>
          </a:bodyPr>
          <a:lstStyle/>
          <a:p>
            <a:r>
              <a:rPr lang="en-US" sz="2400" dirty="0"/>
              <a:t>MP</a:t>
            </a:r>
            <a:r>
              <a:rPr lang="en-US" sz="2400" baseline="30000" dirty="0"/>
              <a:t>1</a:t>
            </a:r>
            <a:endParaRPr lang="en-US" sz="2400" dirty="0"/>
          </a:p>
        </p:txBody>
      </p:sp>
      <p:sp>
        <p:nvSpPr>
          <p:cNvPr id="14" name="TextBox 13">
            <a:extLst>
              <a:ext uri="{FF2B5EF4-FFF2-40B4-BE49-F238E27FC236}">
                <a16:creationId xmlns:a16="http://schemas.microsoft.com/office/drawing/2014/main" id="{8177B0DD-42FE-4ACA-DCE7-6C501B5B4A90}"/>
              </a:ext>
            </a:extLst>
          </p:cNvPr>
          <p:cNvSpPr txBox="1"/>
          <p:nvPr/>
        </p:nvSpPr>
        <p:spPr>
          <a:xfrm>
            <a:off x="923851" y="2244677"/>
            <a:ext cx="3018739" cy="1200329"/>
          </a:xfrm>
          <a:prstGeom prst="rect">
            <a:avLst/>
          </a:prstGeom>
          <a:noFill/>
        </p:spPr>
        <p:txBody>
          <a:bodyPr wrap="square" rtlCol="0">
            <a:spAutoFit/>
          </a:bodyPr>
          <a:lstStyle/>
          <a:p>
            <a:r>
              <a:rPr lang="en-US" sz="2400" dirty="0"/>
              <a:t>The MP curve tells us the rate </a:t>
            </a:r>
            <a:r>
              <a:rPr lang="en-US" sz="2400" b="1" dirty="0"/>
              <a:t>faced by borrowers</a:t>
            </a:r>
            <a:r>
              <a:rPr lang="en-US" sz="2400" dirty="0"/>
              <a:t> </a:t>
            </a:r>
          </a:p>
        </p:txBody>
      </p:sp>
      <p:cxnSp>
        <p:nvCxnSpPr>
          <p:cNvPr id="16" name="Straight Connector 15">
            <a:extLst>
              <a:ext uri="{FF2B5EF4-FFF2-40B4-BE49-F238E27FC236}">
                <a16:creationId xmlns:a16="http://schemas.microsoft.com/office/drawing/2014/main" id="{429DBB85-DF98-346E-4AB7-0B74270AA7A5}"/>
              </a:ext>
            </a:extLst>
          </p:cNvPr>
          <p:cNvCxnSpPr>
            <a:cxnSpLocks/>
          </p:cNvCxnSpPr>
          <p:nvPr/>
        </p:nvCxnSpPr>
        <p:spPr>
          <a:xfrm flipV="1">
            <a:off x="7814671" y="3705655"/>
            <a:ext cx="0" cy="1658493"/>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345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FB08676-315F-C10F-3EBA-5C8B0C006BAB}"/>
              </a:ext>
            </a:extLst>
          </p:cNvPr>
          <p:cNvCxnSpPr>
            <a:cxnSpLocks/>
          </p:cNvCxnSpPr>
          <p:nvPr/>
        </p:nvCxnSpPr>
        <p:spPr>
          <a:xfrm>
            <a:off x="5957050" y="1575537"/>
            <a:ext cx="0" cy="378861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EF8B2C1-85C1-44DE-E7CA-38E511AA6C70}"/>
              </a:ext>
            </a:extLst>
          </p:cNvPr>
          <p:cNvCxnSpPr>
            <a:cxnSpLocks/>
          </p:cNvCxnSpPr>
          <p:nvPr/>
        </p:nvCxnSpPr>
        <p:spPr>
          <a:xfrm flipH="1">
            <a:off x="5957050" y="5364148"/>
            <a:ext cx="542099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879F996-6A26-1C9F-C9D6-637619EB0BD8}"/>
              </a:ext>
            </a:extLst>
          </p:cNvPr>
          <p:cNvCxnSpPr>
            <a:cxnSpLocks/>
          </p:cNvCxnSpPr>
          <p:nvPr/>
        </p:nvCxnSpPr>
        <p:spPr>
          <a:xfrm>
            <a:off x="6234951" y="2451702"/>
            <a:ext cx="3159441" cy="250790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87A2455-E657-FBFF-AD45-A17DE864BB2A}"/>
              </a:ext>
            </a:extLst>
          </p:cNvPr>
          <p:cNvSpPr txBox="1"/>
          <p:nvPr/>
        </p:nvSpPr>
        <p:spPr>
          <a:xfrm>
            <a:off x="4554072" y="1075766"/>
            <a:ext cx="1817952" cy="830997"/>
          </a:xfrm>
          <a:prstGeom prst="rect">
            <a:avLst/>
          </a:prstGeom>
          <a:noFill/>
        </p:spPr>
        <p:txBody>
          <a:bodyPr wrap="square" rtlCol="0">
            <a:spAutoFit/>
          </a:bodyPr>
          <a:lstStyle/>
          <a:p>
            <a:r>
              <a:rPr lang="en-US" sz="2400" dirty="0"/>
              <a:t>Interest rate (</a:t>
            </a:r>
            <a:r>
              <a:rPr lang="en-US" sz="2400" dirty="0" err="1"/>
              <a:t>i</a:t>
            </a:r>
            <a:r>
              <a:rPr lang="en-US" sz="2400" dirty="0"/>
              <a:t>)</a:t>
            </a:r>
          </a:p>
        </p:txBody>
      </p:sp>
      <p:sp>
        <p:nvSpPr>
          <p:cNvPr id="6" name="TextBox 5">
            <a:extLst>
              <a:ext uri="{FF2B5EF4-FFF2-40B4-BE49-F238E27FC236}">
                <a16:creationId xmlns:a16="http://schemas.microsoft.com/office/drawing/2014/main" id="{4446E158-1C03-F8ED-930C-6DABB44DF431}"/>
              </a:ext>
            </a:extLst>
          </p:cNvPr>
          <p:cNvSpPr txBox="1"/>
          <p:nvPr/>
        </p:nvSpPr>
        <p:spPr>
          <a:xfrm>
            <a:off x="10887168" y="5364148"/>
            <a:ext cx="793134" cy="461665"/>
          </a:xfrm>
          <a:prstGeom prst="rect">
            <a:avLst/>
          </a:prstGeom>
          <a:noFill/>
        </p:spPr>
        <p:txBody>
          <a:bodyPr wrap="square" rtlCol="0">
            <a:spAutoFit/>
          </a:bodyPr>
          <a:lstStyle/>
          <a:p>
            <a:r>
              <a:rPr lang="en-US" sz="2400" dirty="0"/>
              <a:t>Y</a:t>
            </a:r>
          </a:p>
        </p:txBody>
      </p:sp>
      <p:sp>
        <p:nvSpPr>
          <p:cNvPr id="7" name="TextBox 6">
            <a:extLst>
              <a:ext uri="{FF2B5EF4-FFF2-40B4-BE49-F238E27FC236}">
                <a16:creationId xmlns:a16="http://schemas.microsoft.com/office/drawing/2014/main" id="{A1A4B5E3-3FE7-A4A2-D839-0998F4FDCA98}"/>
              </a:ext>
            </a:extLst>
          </p:cNvPr>
          <p:cNvSpPr txBox="1"/>
          <p:nvPr/>
        </p:nvSpPr>
        <p:spPr>
          <a:xfrm>
            <a:off x="9394392" y="4671651"/>
            <a:ext cx="915487" cy="461665"/>
          </a:xfrm>
          <a:prstGeom prst="rect">
            <a:avLst/>
          </a:prstGeom>
          <a:noFill/>
        </p:spPr>
        <p:txBody>
          <a:bodyPr wrap="square" rtlCol="0">
            <a:spAutoFit/>
          </a:bodyPr>
          <a:lstStyle/>
          <a:p>
            <a:r>
              <a:rPr lang="en-US" sz="2400" dirty="0"/>
              <a:t>IS</a:t>
            </a:r>
            <a:r>
              <a:rPr lang="en-US" sz="2400" baseline="30000" dirty="0"/>
              <a:t>1</a:t>
            </a:r>
            <a:endParaRPr lang="en-US" sz="2400" dirty="0"/>
          </a:p>
        </p:txBody>
      </p:sp>
      <p:cxnSp>
        <p:nvCxnSpPr>
          <p:cNvPr id="12" name="Straight Connector 11">
            <a:extLst>
              <a:ext uri="{FF2B5EF4-FFF2-40B4-BE49-F238E27FC236}">
                <a16:creationId xmlns:a16="http://schemas.microsoft.com/office/drawing/2014/main" id="{66D73559-F8B7-1B70-A70D-B8FC671DB0E5}"/>
              </a:ext>
            </a:extLst>
          </p:cNvPr>
          <p:cNvCxnSpPr/>
          <p:nvPr/>
        </p:nvCxnSpPr>
        <p:spPr>
          <a:xfrm>
            <a:off x="5957050" y="3693459"/>
            <a:ext cx="4352829"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FFB117A-D954-4E8F-0F11-AB18C4854AFD}"/>
              </a:ext>
            </a:extLst>
          </p:cNvPr>
          <p:cNvSpPr txBox="1"/>
          <p:nvPr/>
        </p:nvSpPr>
        <p:spPr>
          <a:xfrm>
            <a:off x="10404574" y="3474823"/>
            <a:ext cx="915487" cy="461665"/>
          </a:xfrm>
          <a:prstGeom prst="rect">
            <a:avLst/>
          </a:prstGeom>
          <a:noFill/>
        </p:spPr>
        <p:txBody>
          <a:bodyPr wrap="square" rtlCol="0">
            <a:spAutoFit/>
          </a:bodyPr>
          <a:lstStyle/>
          <a:p>
            <a:r>
              <a:rPr lang="en-US" sz="2400" dirty="0"/>
              <a:t>MP</a:t>
            </a:r>
            <a:r>
              <a:rPr lang="en-US" sz="2400" baseline="30000" dirty="0"/>
              <a:t>1</a:t>
            </a:r>
            <a:endParaRPr lang="en-US" sz="2400" dirty="0"/>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8177B0DD-42FE-4ACA-DCE7-6C501B5B4A90}"/>
                  </a:ext>
                </a:extLst>
              </p:cNvPr>
              <p:cNvSpPr txBox="1"/>
              <p:nvPr/>
            </p:nvSpPr>
            <p:spPr>
              <a:xfrm>
                <a:off x="923851" y="2244677"/>
                <a:ext cx="3018739" cy="1631216"/>
              </a:xfrm>
              <a:prstGeom prst="rect">
                <a:avLst/>
              </a:prstGeom>
              <a:noFill/>
            </p:spPr>
            <p:txBody>
              <a:bodyPr wrap="square" rtlCol="0">
                <a:spAutoFit/>
              </a:bodyPr>
              <a:lstStyle/>
              <a:p>
                <a:r>
                  <a:rPr lang="en-US" sz="2400" dirty="0"/>
                  <a:t>The MP curve is:</a:t>
                </a:r>
              </a:p>
              <a:p>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panose="02040503050406030204" pitchFamily="18" charset="0"/>
                          <a:ea typeface="Cambria Math" panose="02040503050406030204" pitchFamily="18" charset="0"/>
                        </a:rPr>
                        <m:t>𝑟</m:t>
                      </m:r>
                      <m:r>
                        <a:rPr lang="en-US" sz="2400" i="1">
                          <a:solidFill>
                            <a:srgbClr val="000000"/>
                          </a:solidFill>
                          <a:latin typeface="Cambria Math" panose="02040503050406030204" pitchFamily="18" charset="0"/>
                          <a:ea typeface="Cambria Math" panose="02040503050406030204" pitchFamily="18" charset="0"/>
                        </a:rPr>
                        <m:t>= (</m:t>
                      </m:r>
                      <m:r>
                        <a:rPr lang="en-US" sz="2400" i="1">
                          <a:solidFill>
                            <a:srgbClr val="000000"/>
                          </a:solidFill>
                          <a:latin typeface="Cambria Math" panose="02040503050406030204" pitchFamily="18" charset="0"/>
                          <a:ea typeface="Cambria Math" panose="02040503050406030204" pitchFamily="18" charset="0"/>
                        </a:rPr>
                        <m:t>𝑖</m:t>
                      </m:r>
                      <m:r>
                        <a:rPr lang="en-US" sz="2400" i="1">
                          <a:solidFill>
                            <a:srgbClr val="000000"/>
                          </a:solidFill>
                          <a:latin typeface="Cambria Math" panose="02040503050406030204" pitchFamily="18" charset="0"/>
                          <a:ea typeface="Cambria Math" panose="02040503050406030204" pitchFamily="18" charset="0"/>
                        </a:rPr>
                        <m:t>−</m:t>
                      </m:r>
                      <m:sSup>
                        <m:sSupPr>
                          <m:ctrlPr>
                            <a:rPr lang="en-US" sz="2400" i="1">
                              <a:solidFill>
                                <a:srgbClr val="000000"/>
                              </a:solidFill>
                              <a:latin typeface="Cambria Math" panose="02040503050406030204" pitchFamily="18" charset="0"/>
                            </a:rPr>
                          </m:ctrlPr>
                        </m:sSupPr>
                        <m:e>
                          <m:r>
                            <a:rPr lang="en-US" sz="2400" i="1">
                              <a:solidFill>
                                <a:srgbClr val="000000"/>
                              </a:solidFill>
                              <a:latin typeface="Cambria Math" panose="02040503050406030204" pitchFamily="18" charset="0"/>
                            </a:rPr>
                            <m:t>𝜋</m:t>
                          </m:r>
                        </m:e>
                        <m:sup>
                          <m:r>
                            <a:rPr lang="en-US" sz="2400" i="1">
                              <a:solidFill>
                                <a:srgbClr val="000000"/>
                              </a:solidFill>
                              <a:latin typeface="Cambria Math" panose="02040503050406030204" pitchFamily="18" charset="0"/>
                            </a:rPr>
                            <m:t>𝑒</m:t>
                          </m:r>
                        </m:sup>
                      </m:sSup>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𝑥</m:t>
                      </m:r>
                      <m:r>
                        <a:rPr lang="en-US" sz="2400" i="1">
                          <a:solidFill>
                            <a:srgbClr val="000000"/>
                          </a:solidFill>
                          <a:latin typeface="Cambria Math" panose="02040503050406030204" pitchFamily="18" charset="0"/>
                        </a:rPr>
                        <m:t>)</m:t>
                      </m:r>
                    </m:oMath>
                  </m:oMathPara>
                </a14:m>
                <a:endParaRPr lang="en-US" sz="2400" dirty="0"/>
              </a:p>
              <a:p>
                <a:endParaRPr lang="en-US" sz="2400" dirty="0"/>
              </a:p>
              <a:p>
                <a:endParaRPr lang="en-US" sz="2400" dirty="0"/>
              </a:p>
            </p:txBody>
          </p:sp>
        </mc:Choice>
        <mc:Fallback>
          <p:sp>
            <p:nvSpPr>
              <p:cNvPr id="14" name="TextBox 13">
                <a:extLst>
                  <a:ext uri="{FF2B5EF4-FFF2-40B4-BE49-F238E27FC236}">
                    <a16:creationId xmlns:a16="http://schemas.microsoft.com/office/drawing/2014/main" id="{8177B0DD-42FE-4ACA-DCE7-6C501B5B4A90}"/>
                  </a:ext>
                </a:extLst>
              </p:cNvPr>
              <p:cNvSpPr txBox="1">
                <a:spLocks noRot="1" noChangeAspect="1" noMove="1" noResize="1" noEditPoints="1" noAdjustHandles="1" noChangeArrowheads="1" noChangeShapeType="1" noTextEdit="1"/>
              </p:cNvSpPr>
              <p:nvPr/>
            </p:nvSpPr>
            <p:spPr>
              <a:xfrm>
                <a:off x="923851" y="2244677"/>
                <a:ext cx="3018739" cy="1631216"/>
              </a:xfrm>
              <a:prstGeom prst="rect">
                <a:avLst/>
              </a:prstGeom>
              <a:blipFill>
                <a:blip r:embed="rId2"/>
                <a:stretch>
                  <a:fillRect l="-2929" t="-3077"/>
                </a:stretch>
              </a:blipFill>
            </p:spPr>
            <p:txBody>
              <a:bodyPr/>
              <a:lstStyle/>
              <a:p>
                <a:r>
                  <a:rPr lang="en-US">
                    <a:noFill/>
                  </a:rPr>
                  <a:t> </a:t>
                </a:r>
              </a:p>
            </p:txBody>
          </p:sp>
        </mc:Fallback>
      </mc:AlternateContent>
      <p:cxnSp>
        <p:nvCxnSpPr>
          <p:cNvPr id="16" name="Straight Connector 15">
            <a:extLst>
              <a:ext uri="{FF2B5EF4-FFF2-40B4-BE49-F238E27FC236}">
                <a16:creationId xmlns:a16="http://schemas.microsoft.com/office/drawing/2014/main" id="{429DBB85-DF98-346E-4AB7-0B74270AA7A5}"/>
              </a:ext>
            </a:extLst>
          </p:cNvPr>
          <p:cNvCxnSpPr>
            <a:cxnSpLocks/>
          </p:cNvCxnSpPr>
          <p:nvPr/>
        </p:nvCxnSpPr>
        <p:spPr>
          <a:xfrm flipV="1">
            <a:off x="7814671" y="3705655"/>
            <a:ext cx="0" cy="1658493"/>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092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FB08676-315F-C10F-3EBA-5C8B0C006BAB}"/>
              </a:ext>
            </a:extLst>
          </p:cNvPr>
          <p:cNvCxnSpPr>
            <a:cxnSpLocks/>
          </p:cNvCxnSpPr>
          <p:nvPr/>
        </p:nvCxnSpPr>
        <p:spPr>
          <a:xfrm>
            <a:off x="5957050" y="1575537"/>
            <a:ext cx="0" cy="378861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EF8B2C1-85C1-44DE-E7CA-38E511AA6C70}"/>
              </a:ext>
            </a:extLst>
          </p:cNvPr>
          <p:cNvCxnSpPr>
            <a:cxnSpLocks/>
          </p:cNvCxnSpPr>
          <p:nvPr/>
        </p:nvCxnSpPr>
        <p:spPr>
          <a:xfrm flipH="1">
            <a:off x="5957050" y="5364148"/>
            <a:ext cx="542099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879F996-6A26-1C9F-C9D6-637619EB0BD8}"/>
              </a:ext>
            </a:extLst>
          </p:cNvPr>
          <p:cNvCxnSpPr>
            <a:cxnSpLocks/>
          </p:cNvCxnSpPr>
          <p:nvPr/>
        </p:nvCxnSpPr>
        <p:spPr>
          <a:xfrm>
            <a:off x="6234951" y="2451702"/>
            <a:ext cx="3159441" cy="250790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87A2455-E657-FBFF-AD45-A17DE864BB2A}"/>
              </a:ext>
            </a:extLst>
          </p:cNvPr>
          <p:cNvSpPr txBox="1"/>
          <p:nvPr/>
        </p:nvSpPr>
        <p:spPr>
          <a:xfrm>
            <a:off x="4554072" y="1075766"/>
            <a:ext cx="1817952" cy="830997"/>
          </a:xfrm>
          <a:prstGeom prst="rect">
            <a:avLst/>
          </a:prstGeom>
          <a:noFill/>
        </p:spPr>
        <p:txBody>
          <a:bodyPr wrap="square" rtlCol="0">
            <a:spAutoFit/>
          </a:bodyPr>
          <a:lstStyle/>
          <a:p>
            <a:r>
              <a:rPr lang="en-US" sz="2400" dirty="0"/>
              <a:t>Interest rate (</a:t>
            </a:r>
            <a:r>
              <a:rPr lang="en-US" sz="2400" dirty="0" err="1"/>
              <a:t>i</a:t>
            </a:r>
            <a:r>
              <a:rPr lang="en-US" sz="2400" dirty="0"/>
              <a:t>)</a:t>
            </a:r>
          </a:p>
        </p:txBody>
      </p:sp>
      <p:sp>
        <p:nvSpPr>
          <p:cNvPr id="6" name="TextBox 5">
            <a:extLst>
              <a:ext uri="{FF2B5EF4-FFF2-40B4-BE49-F238E27FC236}">
                <a16:creationId xmlns:a16="http://schemas.microsoft.com/office/drawing/2014/main" id="{4446E158-1C03-F8ED-930C-6DABB44DF431}"/>
              </a:ext>
            </a:extLst>
          </p:cNvPr>
          <p:cNvSpPr txBox="1"/>
          <p:nvPr/>
        </p:nvSpPr>
        <p:spPr>
          <a:xfrm>
            <a:off x="10887168" y="5364148"/>
            <a:ext cx="793134" cy="461665"/>
          </a:xfrm>
          <a:prstGeom prst="rect">
            <a:avLst/>
          </a:prstGeom>
          <a:noFill/>
        </p:spPr>
        <p:txBody>
          <a:bodyPr wrap="square" rtlCol="0">
            <a:spAutoFit/>
          </a:bodyPr>
          <a:lstStyle/>
          <a:p>
            <a:r>
              <a:rPr lang="en-US" sz="2400" dirty="0"/>
              <a:t>Y</a:t>
            </a:r>
          </a:p>
        </p:txBody>
      </p:sp>
      <p:sp>
        <p:nvSpPr>
          <p:cNvPr id="7" name="TextBox 6">
            <a:extLst>
              <a:ext uri="{FF2B5EF4-FFF2-40B4-BE49-F238E27FC236}">
                <a16:creationId xmlns:a16="http://schemas.microsoft.com/office/drawing/2014/main" id="{A1A4B5E3-3FE7-A4A2-D839-0998F4FDCA98}"/>
              </a:ext>
            </a:extLst>
          </p:cNvPr>
          <p:cNvSpPr txBox="1"/>
          <p:nvPr/>
        </p:nvSpPr>
        <p:spPr>
          <a:xfrm>
            <a:off x="9394392" y="4671651"/>
            <a:ext cx="915487" cy="461665"/>
          </a:xfrm>
          <a:prstGeom prst="rect">
            <a:avLst/>
          </a:prstGeom>
          <a:noFill/>
        </p:spPr>
        <p:txBody>
          <a:bodyPr wrap="square" rtlCol="0">
            <a:spAutoFit/>
          </a:bodyPr>
          <a:lstStyle/>
          <a:p>
            <a:r>
              <a:rPr lang="en-US" sz="2400" dirty="0"/>
              <a:t>IS</a:t>
            </a:r>
            <a:r>
              <a:rPr lang="en-US" sz="2400" baseline="30000" dirty="0"/>
              <a:t>1</a:t>
            </a:r>
            <a:endParaRPr lang="en-US" sz="2400" dirty="0"/>
          </a:p>
        </p:txBody>
      </p:sp>
      <p:cxnSp>
        <p:nvCxnSpPr>
          <p:cNvPr id="12" name="Straight Connector 11">
            <a:extLst>
              <a:ext uri="{FF2B5EF4-FFF2-40B4-BE49-F238E27FC236}">
                <a16:creationId xmlns:a16="http://schemas.microsoft.com/office/drawing/2014/main" id="{66D73559-F8B7-1B70-A70D-B8FC671DB0E5}"/>
              </a:ext>
            </a:extLst>
          </p:cNvPr>
          <p:cNvCxnSpPr/>
          <p:nvPr/>
        </p:nvCxnSpPr>
        <p:spPr>
          <a:xfrm>
            <a:off x="5957050" y="3693459"/>
            <a:ext cx="4352829"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FFB117A-D954-4E8F-0F11-AB18C4854AFD}"/>
              </a:ext>
            </a:extLst>
          </p:cNvPr>
          <p:cNvSpPr txBox="1"/>
          <p:nvPr/>
        </p:nvSpPr>
        <p:spPr>
          <a:xfrm>
            <a:off x="10404574" y="3474823"/>
            <a:ext cx="915487" cy="461665"/>
          </a:xfrm>
          <a:prstGeom prst="rect">
            <a:avLst/>
          </a:prstGeom>
          <a:noFill/>
        </p:spPr>
        <p:txBody>
          <a:bodyPr wrap="square" rtlCol="0">
            <a:spAutoFit/>
          </a:bodyPr>
          <a:lstStyle/>
          <a:p>
            <a:r>
              <a:rPr lang="en-US" sz="2400" dirty="0"/>
              <a:t>MP</a:t>
            </a:r>
            <a:r>
              <a:rPr lang="en-US" sz="2400" baseline="30000" dirty="0"/>
              <a:t>1</a:t>
            </a:r>
            <a:endParaRPr lang="en-US" sz="2400" dirty="0"/>
          </a:p>
        </p:txBody>
      </p:sp>
      <p:sp>
        <p:nvSpPr>
          <p:cNvPr id="14" name="TextBox 13">
            <a:extLst>
              <a:ext uri="{FF2B5EF4-FFF2-40B4-BE49-F238E27FC236}">
                <a16:creationId xmlns:a16="http://schemas.microsoft.com/office/drawing/2014/main" id="{8177B0DD-42FE-4ACA-DCE7-6C501B5B4A90}"/>
              </a:ext>
            </a:extLst>
          </p:cNvPr>
          <p:cNvSpPr txBox="1"/>
          <p:nvPr/>
        </p:nvSpPr>
        <p:spPr>
          <a:xfrm>
            <a:off x="923851" y="2244677"/>
            <a:ext cx="3018739" cy="3785652"/>
          </a:xfrm>
          <a:prstGeom prst="rect">
            <a:avLst/>
          </a:prstGeom>
          <a:noFill/>
        </p:spPr>
        <p:txBody>
          <a:bodyPr wrap="square" rtlCol="0">
            <a:spAutoFit/>
          </a:bodyPr>
          <a:lstStyle/>
          <a:p>
            <a:r>
              <a:rPr lang="en-US" sz="2400" dirty="0"/>
              <a:t>The MP curve shifts:</a:t>
            </a:r>
          </a:p>
          <a:p>
            <a:endParaRPr lang="en-US" sz="2400" dirty="0"/>
          </a:p>
          <a:p>
            <a:r>
              <a:rPr lang="en-US" sz="2400" dirty="0"/>
              <a:t>- with changes in the risk free rate</a:t>
            </a:r>
          </a:p>
          <a:p>
            <a:endParaRPr lang="en-US" sz="2400" dirty="0"/>
          </a:p>
          <a:p>
            <a:r>
              <a:rPr lang="en-US" sz="2400" dirty="0"/>
              <a:t>- with changes in expected inflation</a:t>
            </a:r>
          </a:p>
          <a:p>
            <a:endParaRPr lang="en-US" sz="2400" dirty="0"/>
          </a:p>
          <a:p>
            <a:r>
              <a:rPr lang="en-US" sz="2400" dirty="0"/>
              <a:t>- with changes in the risk premium</a:t>
            </a:r>
          </a:p>
        </p:txBody>
      </p:sp>
      <p:cxnSp>
        <p:nvCxnSpPr>
          <p:cNvPr id="16" name="Straight Connector 15">
            <a:extLst>
              <a:ext uri="{FF2B5EF4-FFF2-40B4-BE49-F238E27FC236}">
                <a16:creationId xmlns:a16="http://schemas.microsoft.com/office/drawing/2014/main" id="{429DBB85-DF98-346E-4AB7-0B74270AA7A5}"/>
              </a:ext>
            </a:extLst>
          </p:cNvPr>
          <p:cNvCxnSpPr>
            <a:cxnSpLocks/>
          </p:cNvCxnSpPr>
          <p:nvPr/>
        </p:nvCxnSpPr>
        <p:spPr>
          <a:xfrm flipV="1">
            <a:off x="7814671" y="3705655"/>
            <a:ext cx="0" cy="1658493"/>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40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E5013DFE-852C-9E86-4D87-317B153F4976}"/>
              </a:ext>
            </a:extLst>
          </p:cNvPr>
          <p:cNvPicPr>
            <a:picLocks noChangeAspect="1"/>
          </p:cNvPicPr>
          <p:nvPr/>
        </p:nvPicPr>
        <p:blipFill>
          <a:blip r:embed="rId3"/>
          <a:stretch>
            <a:fillRect/>
          </a:stretch>
        </p:blipFill>
        <p:spPr>
          <a:xfrm>
            <a:off x="224234" y="2128018"/>
            <a:ext cx="11743532" cy="2601963"/>
          </a:xfrm>
          <a:prstGeom prst="rect">
            <a:avLst/>
          </a:prstGeom>
        </p:spPr>
      </p:pic>
    </p:spTree>
    <p:extLst>
      <p:ext uri="{BB962C8B-B14F-4D97-AF65-F5344CB8AC3E}">
        <p14:creationId xmlns:p14="http://schemas.microsoft.com/office/powerpoint/2010/main" val="21554747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669365EC-D747-E380-C1FA-E12AB47C8BAF}"/>
              </a:ext>
            </a:extLst>
          </p:cNvPr>
          <p:cNvSpPr/>
          <p:nvPr/>
        </p:nvSpPr>
        <p:spPr>
          <a:xfrm>
            <a:off x="8523706" y="5449218"/>
            <a:ext cx="1776421" cy="636942"/>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Consumption</a:t>
            </a:r>
          </a:p>
        </p:txBody>
      </p:sp>
      <p:sp>
        <p:nvSpPr>
          <p:cNvPr id="14" name="Rounded Rectangle 13">
            <a:extLst>
              <a:ext uri="{FF2B5EF4-FFF2-40B4-BE49-F238E27FC236}">
                <a16:creationId xmlns:a16="http://schemas.microsoft.com/office/drawing/2014/main" id="{E6633A31-66FD-F69E-D3F7-86C284A28C56}"/>
              </a:ext>
            </a:extLst>
          </p:cNvPr>
          <p:cNvSpPr/>
          <p:nvPr/>
        </p:nvSpPr>
        <p:spPr>
          <a:xfrm>
            <a:off x="1894904" y="5449218"/>
            <a:ext cx="1480228" cy="636942"/>
          </a:xfrm>
          <a:prstGeom prst="roundRect">
            <a:avLst/>
          </a:prstGeom>
          <a:noFill/>
          <a:ln w="50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alpha val="40000"/>
                  </a:schemeClr>
                </a:solidFill>
              </a:rPr>
              <a:t>Taxes and Transfers</a:t>
            </a:r>
          </a:p>
        </p:txBody>
      </p:sp>
      <p:sp>
        <p:nvSpPr>
          <p:cNvPr id="15" name="Rounded Rectangle 14">
            <a:extLst>
              <a:ext uri="{FF2B5EF4-FFF2-40B4-BE49-F238E27FC236}">
                <a16:creationId xmlns:a16="http://schemas.microsoft.com/office/drawing/2014/main" id="{9562213E-6059-4A91-3916-352E1FB2BD6F}"/>
              </a:ext>
            </a:extLst>
          </p:cNvPr>
          <p:cNvSpPr/>
          <p:nvPr/>
        </p:nvSpPr>
        <p:spPr>
          <a:xfrm>
            <a:off x="5465341" y="4097575"/>
            <a:ext cx="1480228" cy="636942"/>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Income</a:t>
            </a:r>
          </a:p>
        </p:txBody>
      </p:sp>
      <p:sp>
        <p:nvSpPr>
          <p:cNvPr id="16" name="Rounded Rectangle 15">
            <a:extLst>
              <a:ext uri="{FF2B5EF4-FFF2-40B4-BE49-F238E27FC236}">
                <a16:creationId xmlns:a16="http://schemas.microsoft.com/office/drawing/2014/main" id="{84A7FEBF-616D-7030-4403-1E55410C9195}"/>
              </a:ext>
            </a:extLst>
          </p:cNvPr>
          <p:cNvSpPr/>
          <p:nvPr/>
        </p:nvSpPr>
        <p:spPr>
          <a:xfrm>
            <a:off x="5465341" y="5449218"/>
            <a:ext cx="1480228" cy="636942"/>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Disposable Income</a:t>
            </a:r>
          </a:p>
        </p:txBody>
      </p:sp>
      <p:cxnSp>
        <p:nvCxnSpPr>
          <p:cNvPr id="18" name="Straight Connector 17">
            <a:extLst>
              <a:ext uri="{FF2B5EF4-FFF2-40B4-BE49-F238E27FC236}">
                <a16:creationId xmlns:a16="http://schemas.microsoft.com/office/drawing/2014/main" id="{A0C39989-C0F8-DE15-FB2B-335783C89BAF}"/>
              </a:ext>
            </a:extLst>
          </p:cNvPr>
          <p:cNvCxnSpPr>
            <a:cxnSpLocks/>
            <a:endCxn id="16" idx="0"/>
          </p:cNvCxnSpPr>
          <p:nvPr/>
        </p:nvCxnSpPr>
        <p:spPr>
          <a:xfrm>
            <a:off x="6205455" y="4759287"/>
            <a:ext cx="0" cy="689931"/>
          </a:xfrm>
          <a:prstGeom prst="line">
            <a:avLst/>
          </a:prstGeom>
          <a:ln w="50800">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0F3F04-FB5B-0A02-EA4B-763E0680A690}"/>
              </a:ext>
            </a:extLst>
          </p:cNvPr>
          <p:cNvCxnSpPr>
            <a:cxnSpLocks/>
            <a:stCxn id="14" idx="3"/>
            <a:endCxn id="16" idx="1"/>
          </p:cNvCxnSpPr>
          <p:nvPr/>
        </p:nvCxnSpPr>
        <p:spPr>
          <a:xfrm>
            <a:off x="3375132" y="5767689"/>
            <a:ext cx="2090209" cy="0"/>
          </a:xfrm>
          <a:prstGeom prst="line">
            <a:avLst/>
          </a:prstGeom>
          <a:ln w="50800">
            <a:solidFill>
              <a:schemeClr val="accent1">
                <a:alpha val="4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BB7ED11-2E35-E41E-09EF-E18C62BF6B99}"/>
              </a:ext>
            </a:extLst>
          </p:cNvPr>
          <p:cNvCxnSpPr>
            <a:cxnSpLocks/>
            <a:stCxn id="16" idx="3"/>
            <a:endCxn id="5" idx="1"/>
          </p:cNvCxnSpPr>
          <p:nvPr/>
        </p:nvCxnSpPr>
        <p:spPr>
          <a:xfrm>
            <a:off x="6945569" y="5767689"/>
            <a:ext cx="1578137" cy="0"/>
          </a:xfrm>
          <a:prstGeom prst="line">
            <a:avLst/>
          </a:prstGeom>
          <a:ln w="50800">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3DCA91C6-3DFE-ECB6-0EED-33EBF5ACA4DA}"/>
              </a:ext>
            </a:extLst>
          </p:cNvPr>
          <p:cNvSpPr/>
          <p:nvPr/>
        </p:nvSpPr>
        <p:spPr>
          <a:xfrm>
            <a:off x="6057745" y="4893752"/>
            <a:ext cx="295420" cy="28735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a:t>
            </a:r>
          </a:p>
        </p:txBody>
      </p:sp>
      <p:sp>
        <p:nvSpPr>
          <p:cNvPr id="30" name="Oval 29">
            <a:extLst>
              <a:ext uri="{FF2B5EF4-FFF2-40B4-BE49-F238E27FC236}">
                <a16:creationId xmlns:a16="http://schemas.microsoft.com/office/drawing/2014/main" id="{7B662CD8-BE2C-D6EC-B3B3-A03C171FFEA5}"/>
              </a:ext>
            </a:extLst>
          </p:cNvPr>
          <p:cNvSpPr/>
          <p:nvPr/>
        </p:nvSpPr>
        <p:spPr>
          <a:xfrm>
            <a:off x="4374675" y="5624011"/>
            <a:ext cx="295420" cy="287354"/>
          </a:xfrm>
          <a:prstGeom prst="ellipse">
            <a:avLst/>
          </a:prstGeom>
          <a:solidFill>
            <a:schemeClr val="bg1"/>
          </a:solidFill>
          <a:ln>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alpha val="40000"/>
                  </a:schemeClr>
                </a:solidFill>
              </a:rPr>
              <a:t>–</a:t>
            </a:r>
          </a:p>
        </p:txBody>
      </p:sp>
      <p:sp>
        <p:nvSpPr>
          <p:cNvPr id="31" name="Oval 30">
            <a:extLst>
              <a:ext uri="{FF2B5EF4-FFF2-40B4-BE49-F238E27FC236}">
                <a16:creationId xmlns:a16="http://schemas.microsoft.com/office/drawing/2014/main" id="{8BD0F014-B561-3A7E-B7D2-3B47AA67E52C}"/>
              </a:ext>
            </a:extLst>
          </p:cNvPr>
          <p:cNvSpPr/>
          <p:nvPr/>
        </p:nvSpPr>
        <p:spPr>
          <a:xfrm>
            <a:off x="7629532" y="5624011"/>
            <a:ext cx="295420" cy="28735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a:t>
            </a:r>
          </a:p>
        </p:txBody>
      </p:sp>
      <p:cxnSp>
        <p:nvCxnSpPr>
          <p:cNvPr id="17" name="Curved Connector 16">
            <a:extLst>
              <a:ext uri="{FF2B5EF4-FFF2-40B4-BE49-F238E27FC236}">
                <a16:creationId xmlns:a16="http://schemas.microsoft.com/office/drawing/2014/main" id="{D46C5A39-301B-B9B0-7DB6-43123793BB87}"/>
              </a:ext>
            </a:extLst>
          </p:cNvPr>
          <p:cNvCxnSpPr>
            <a:cxnSpLocks/>
            <a:stCxn id="5" idx="0"/>
          </p:cNvCxnSpPr>
          <p:nvPr/>
        </p:nvCxnSpPr>
        <p:spPr>
          <a:xfrm rot="16200000" flipV="1">
            <a:off x="7767848" y="3805149"/>
            <a:ext cx="840753" cy="2447386"/>
          </a:xfrm>
          <a:prstGeom prst="curvedConnector2">
            <a:avLst/>
          </a:prstGeom>
          <a:ln w="50800">
            <a:tailEnd type="triangle" w="lg" len="me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6BA2EEB-4F17-82AD-01B0-A6482601C4F8}"/>
              </a:ext>
            </a:extLst>
          </p:cNvPr>
          <p:cNvSpPr/>
          <p:nvPr/>
        </p:nvSpPr>
        <p:spPr>
          <a:xfrm>
            <a:off x="8228286" y="4644830"/>
            <a:ext cx="295420" cy="28735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a:t>
            </a:r>
          </a:p>
        </p:txBody>
      </p:sp>
      <p:sp>
        <p:nvSpPr>
          <p:cNvPr id="22" name="Rounded Rectangle 21">
            <a:extLst>
              <a:ext uri="{FF2B5EF4-FFF2-40B4-BE49-F238E27FC236}">
                <a16:creationId xmlns:a16="http://schemas.microsoft.com/office/drawing/2014/main" id="{F17AC34A-1C96-0CBB-DA20-BA242C15568A}"/>
              </a:ext>
            </a:extLst>
          </p:cNvPr>
          <p:cNvSpPr/>
          <p:nvPr/>
        </p:nvSpPr>
        <p:spPr>
          <a:xfrm>
            <a:off x="1894904" y="4092222"/>
            <a:ext cx="1773392" cy="636942"/>
          </a:xfrm>
          <a:prstGeom prst="roundRect">
            <a:avLst/>
          </a:prstGeom>
          <a:noFill/>
          <a:ln w="50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alpha val="40000"/>
                  </a:schemeClr>
                </a:solidFill>
              </a:rPr>
              <a:t>Government Spending</a:t>
            </a:r>
          </a:p>
        </p:txBody>
      </p:sp>
      <p:sp>
        <p:nvSpPr>
          <p:cNvPr id="23" name="Rounded Rectangle 22">
            <a:extLst>
              <a:ext uri="{FF2B5EF4-FFF2-40B4-BE49-F238E27FC236}">
                <a16:creationId xmlns:a16="http://schemas.microsoft.com/office/drawing/2014/main" id="{33DBAABC-77DA-FFD2-57B4-18E9731032C7}"/>
              </a:ext>
            </a:extLst>
          </p:cNvPr>
          <p:cNvSpPr/>
          <p:nvPr/>
        </p:nvSpPr>
        <p:spPr>
          <a:xfrm>
            <a:off x="5465341" y="1142186"/>
            <a:ext cx="1480228" cy="636942"/>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Investment</a:t>
            </a:r>
          </a:p>
        </p:txBody>
      </p:sp>
      <p:sp>
        <p:nvSpPr>
          <p:cNvPr id="24" name="Rounded Rectangle 23">
            <a:extLst>
              <a:ext uri="{FF2B5EF4-FFF2-40B4-BE49-F238E27FC236}">
                <a16:creationId xmlns:a16="http://schemas.microsoft.com/office/drawing/2014/main" id="{798A4FCF-1176-54D0-DEA3-731A4D09AF4C}"/>
              </a:ext>
            </a:extLst>
          </p:cNvPr>
          <p:cNvSpPr/>
          <p:nvPr/>
        </p:nvSpPr>
        <p:spPr>
          <a:xfrm>
            <a:off x="8816868" y="4101346"/>
            <a:ext cx="1480228" cy="636942"/>
          </a:xfrm>
          <a:prstGeom prst="roundRect">
            <a:avLst/>
          </a:prstGeom>
          <a:noFill/>
          <a:ln w="50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alpha val="40000"/>
                  </a:schemeClr>
                </a:solidFill>
              </a:rPr>
              <a:t>Net Exports</a:t>
            </a:r>
          </a:p>
        </p:txBody>
      </p:sp>
      <p:cxnSp>
        <p:nvCxnSpPr>
          <p:cNvPr id="25" name="Straight Connector 24">
            <a:extLst>
              <a:ext uri="{FF2B5EF4-FFF2-40B4-BE49-F238E27FC236}">
                <a16:creationId xmlns:a16="http://schemas.microsoft.com/office/drawing/2014/main" id="{F345FA06-CEFC-F350-B79D-3EEA7BFCF33A}"/>
              </a:ext>
            </a:extLst>
          </p:cNvPr>
          <p:cNvCxnSpPr>
            <a:cxnSpLocks/>
            <a:stCxn id="23" idx="2"/>
            <a:endCxn id="15" idx="0"/>
          </p:cNvCxnSpPr>
          <p:nvPr/>
        </p:nvCxnSpPr>
        <p:spPr>
          <a:xfrm>
            <a:off x="6205455" y="1779128"/>
            <a:ext cx="0" cy="2318447"/>
          </a:xfrm>
          <a:prstGeom prst="line">
            <a:avLst/>
          </a:prstGeom>
          <a:ln w="50800">
            <a:tailEnd type="triangl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A43BB36-291E-6AA8-4C32-45F3EFBD8B34}"/>
              </a:ext>
            </a:extLst>
          </p:cNvPr>
          <p:cNvCxnSpPr>
            <a:cxnSpLocks/>
            <a:stCxn id="22" idx="3"/>
            <a:endCxn id="15" idx="1"/>
          </p:cNvCxnSpPr>
          <p:nvPr/>
        </p:nvCxnSpPr>
        <p:spPr>
          <a:xfrm>
            <a:off x="3668296" y="4410693"/>
            <a:ext cx="1797045" cy="5353"/>
          </a:xfrm>
          <a:prstGeom prst="line">
            <a:avLst/>
          </a:prstGeom>
          <a:ln w="50800">
            <a:solidFill>
              <a:schemeClr val="accent1">
                <a:alpha val="4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1CDF60F-7876-ECDB-05E3-4D0533275FB9}"/>
              </a:ext>
            </a:extLst>
          </p:cNvPr>
          <p:cNvCxnSpPr>
            <a:cxnSpLocks/>
            <a:stCxn id="24" idx="1"/>
            <a:endCxn id="15" idx="3"/>
          </p:cNvCxnSpPr>
          <p:nvPr/>
        </p:nvCxnSpPr>
        <p:spPr>
          <a:xfrm flipH="1" flipV="1">
            <a:off x="6945569" y="4416046"/>
            <a:ext cx="1871299" cy="3771"/>
          </a:xfrm>
          <a:prstGeom prst="line">
            <a:avLst/>
          </a:prstGeom>
          <a:ln w="50800">
            <a:solidFill>
              <a:schemeClr val="accent1">
                <a:alpha val="4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B7A902A-A3FC-B344-368C-396E6058DAD7}"/>
              </a:ext>
            </a:extLst>
          </p:cNvPr>
          <p:cNvSpPr/>
          <p:nvPr/>
        </p:nvSpPr>
        <p:spPr>
          <a:xfrm>
            <a:off x="6062427" y="2650997"/>
            <a:ext cx="295420" cy="28735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a:t>
            </a:r>
          </a:p>
        </p:txBody>
      </p:sp>
      <p:sp>
        <p:nvSpPr>
          <p:cNvPr id="43" name="Oval 42">
            <a:extLst>
              <a:ext uri="{FF2B5EF4-FFF2-40B4-BE49-F238E27FC236}">
                <a16:creationId xmlns:a16="http://schemas.microsoft.com/office/drawing/2014/main" id="{FF9AFFC0-9B60-CD33-67A0-AC921D8BA2E0}"/>
              </a:ext>
            </a:extLst>
          </p:cNvPr>
          <p:cNvSpPr/>
          <p:nvPr/>
        </p:nvSpPr>
        <p:spPr>
          <a:xfrm>
            <a:off x="4373353" y="4267016"/>
            <a:ext cx="295420" cy="287354"/>
          </a:xfrm>
          <a:prstGeom prst="ellipse">
            <a:avLst/>
          </a:prstGeom>
          <a:solidFill>
            <a:schemeClr val="bg1"/>
          </a:solidFill>
          <a:ln>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alpha val="40000"/>
                  </a:schemeClr>
                </a:solidFill>
              </a:rPr>
              <a:t>+</a:t>
            </a:r>
          </a:p>
        </p:txBody>
      </p:sp>
      <p:sp>
        <p:nvSpPr>
          <p:cNvPr id="44" name="Oval 43">
            <a:extLst>
              <a:ext uri="{FF2B5EF4-FFF2-40B4-BE49-F238E27FC236}">
                <a16:creationId xmlns:a16="http://schemas.microsoft.com/office/drawing/2014/main" id="{1CAD1A1A-F864-AF5F-8F21-F1E45376C83D}"/>
              </a:ext>
            </a:extLst>
          </p:cNvPr>
          <p:cNvSpPr/>
          <p:nvPr/>
        </p:nvSpPr>
        <p:spPr>
          <a:xfrm>
            <a:off x="7629532" y="4267016"/>
            <a:ext cx="295420" cy="287354"/>
          </a:xfrm>
          <a:prstGeom prst="ellipse">
            <a:avLst/>
          </a:prstGeom>
          <a:solidFill>
            <a:schemeClr val="bg1"/>
          </a:solidFill>
          <a:ln>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alpha val="40000"/>
                  </a:schemeClr>
                </a:solidFill>
              </a:rPr>
              <a:t>+</a:t>
            </a:r>
          </a:p>
        </p:txBody>
      </p:sp>
      <p:sp>
        <p:nvSpPr>
          <p:cNvPr id="26" name="Rounded Rectangle 25">
            <a:extLst>
              <a:ext uri="{FF2B5EF4-FFF2-40B4-BE49-F238E27FC236}">
                <a16:creationId xmlns:a16="http://schemas.microsoft.com/office/drawing/2014/main" id="{89039D27-86D5-ECBE-6BCB-96F9A3894B21}"/>
              </a:ext>
            </a:extLst>
          </p:cNvPr>
          <p:cNvSpPr/>
          <p:nvPr/>
        </p:nvSpPr>
        <p:spPr>
          <a:xfrm>
            <a:off x="1894904" y="1157319"/>
            <a:ext cx="2114476" cy="636942"/>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Fed interest rate</a:t>
            </a:r>
          </a:p>
        </p:txBody>
      </p:sp>
      <p:cxnSp>
        <p:nvCxnSpPr>
          <p:cNvPr id="28" name="Straight Connector 27">
            <a:extLst>
              <a:ext uri="{FF2B5EF4-FFF2-40B4-BE49-F238E27FC236}">
                <a16:creationId xmlns:a16="http://schemas.microsoft.com/office/drawing/2014/main" id="{CAC540B5-7CF9-3D25-0678-5405A9E6C773}"/>
              </a:ext>
            </a:extLst>
          </p:cNvPr>
          <p:cNvCxnSpPr>
            <a:cxnSpLocks/>
          </p:cNvCxnSpPr>
          <p:nvPr/>
        </p:nvCxnSpPr>
        <p:spPr>
          <a:xfrm>
            <a:off x="4005791" y="1484177"/>
            <a:ext cx="1459550" cy="0"/>
          </a:xfrm>
          <a:prstGeom prst="line">
            <a:avLst/>
          </a:prstGeom>
          <a:ln w="508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EFF729F-36FC-D244-CB2A-A014C910BED2}"/>
              </a:ext>
            </a:extLst>
          </p:cNvPr>
          <p:cNvSpPr/>
          <p:nvPr/>
        </p:nvSpPr>
        <p:spPr>
          <a:xfrm>
            <a:off x="4368171" y="1316979"/>
            <a:ext cx="295420" cy="287354"/>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a:t>
            </a:r>
          </a:p>
        </p:txBody>
      </p:sp>
      <p:sp>
        <p:nvSpPr>
          <p:cNvPr id="64" name="Arc 63">
            <a:extLst>
              <a:ext uri="{FF2B5EF4-FFF2-40B4-BE49-F238E27FC236}">
                <a16:creationId xmlns:a16="http://schemas.microsoft.com/office/drawing/2014/main" id="{69D8812B-D847-2CC2-F39E-670C1312544C}"/>
              </a:ext>
            </a:extLst>
          </p:cNvPr>
          <p:cNvSpPr/>
          <p:nvPr/>
        </p:nvSpPr>
        <p:spPr>
          <a:xfrm rot="2742194">
            <a:off x="4527484" y="1143563"/>
            <a:ext cx="2885301" cy="4071561"/>
          </a:xfrm>
          <a:prstGeom prst="arc">
            <a:avLst>
              <a:gd name="adj1" fmla="val 15262263"/>
              <a:gd name="adj2" fmla="val 46315"/>
            </a:avLst>
          </a:prstGeom>
          <a:ln w="50800">
            <a:solidFill>
              <a:schemeClr val="accent1">
                <a:alpha val="40000"/>
              </a:schemeClr>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Oval 64">
            <a:extLst>
              <a:ext uri="{FF2B5EF4-FFF2-40B4-BE49-F238E27FC236}">
                <a16:creationId xmlns:a16="http://schemas.microsoft.com/office/drawing/2014/main" id="{BB1796B4-2C05-FDB0-8F9B-7C992D770359}"/>
              </a:ext>
            </a:extLst>
          </p:cNvPr>
          <p:cNvSpPr/>
          <p:nvPr/>
        </p:nvSpPr>
        <p:spPr>
          <a:xfrm>
            <a:off x="7586927" y="2507320"/>
            <a:ext cx="295420" cy="28735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alpha val="40000"/>
                  </a:schemeClr>
                </a:solidFill>
              </a:rPr>
              <a:t>+</a:t>
            </a:r>
          </a:p>
        </p:txBody>
      </p:sp>
      <p:sp>
        <p:nvSpPr>
          <p:cNvPr id="66" name="TextBox 65">
            <a:extLst>
              <a:ext uri="{FF2B5EF4-FFF2-40B4-BE49-F238E27FC236}">
                <a16:creationId xmlns:a16="http://schemas.microsoft.com/office/drawing/2014/main" id="{EED61C65-55A2-BCF7-5F55-9A1E28FD351B}"/>
              </a:ext>
            </a:extLst>
          </p:cNvPr>
          <p:cNvSpPr txBox="1"/>
          <p:nvPr/>
        </p:nvSpPr>
        <p:spPr>
          <a:xfrm>
            <a:off x="8375996" y="391886"/>
            <a:ext cx="3554747" cy="1200329"/>
          </a:xfrm>
          <a:prstGeom prst="rect">
            <a:avLst/>
          </a:prstGeom>
          <a:noFill/>
        </p:spPr>
        <p:txBody>
          <a:bodyPr wrap="square" rtlCol="0">
            <a:spAutoFit/>
          </a:bodyPr>
          <a:lstStyle/>
          <a:p>
            <a:r>
              <a:rPr lang="en-US" sz="2400" dirty="0"/>
              <a:t>Two “loops” </a:t>
            </a:r>
          </a:p>
          <a:p>
            <a:pPr marL="342900" indent="-342900">
              <a:buAutoNum type="arabicPlain" startAt="2"/>
            </a:pPr>
            <a:endParaRPr lang="en-US" sz="2400" dirty="0"/>
          </a:p>
          <a:p>
            <a:pPr marL="342900" indent="-342900">
              <a:buFont typeface="+mj-lt"/>
              <a:buAutoNum type="arabicPeriod"/>
            </a:pPr>
            <a:r>
              <a:rPr lang="en-US" sz="2400" dirty="0"/>
              <a:t>Multiplier loop</a:t>
            </a:r>
          </a:p>
        </p:txBody>
      </p:sp>
    </p:spTree>
    <p:extLst>
      <p:ext uri="{BB962C8B-B14F-4D97-AF65-F5344CB8AC3E}">
        <p14:creationId xmlns:p14="http://schemas.microsoft.com/office/powerpoint/2010/main" val="29316985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669365EC-D747-E380-C1FA-E12AB47C8BAF}"/>
              </a:ext>
            </a:extLst>
          </p:cNvPr>
          <p:cNvSpPr/>
          <p:nvPr/>
        </p:nvSpPr>
        <p:spPr>
          <a:xfrm>
            <a:off x="8523706" y="5449218"/>
            <a:ext cx="1776421" cy="636942"/>
          </a:xfrm>
          <a:prstGeom prst="roundRect">
            <a:avLst/>
          </a:prstGeom>
          <a:noFill/>
          <a:ln w="50800">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alpha val="40000"/>
                  </a:schemeClr>
                </a:solidFill>
              </a:rPr>
              <a:t>Consumption</a:t>
            </a:r>
          </a:p>
        </p:txBody>
      </p:sp>
      <p:sp>
        <p:nvSpPr>
          <p:cNvPr id="14" name="Rounded Rectangle 13">
            <a:extLst>
              <a:ext uri="{FF2B5EF4-FFF2-40B4-BE49-F238E27FC236}">
                <a16:creationId xmlns:a16="http://schemas.microsoft.com/office/drawing/2014/main" id="{E6633A31-66FD-F69E-D3F7-86C284A28C56}"/>
              </a:ext>
            </a:extLst>
          </p:cNvPr>
          <p:cNvSpPr/>
          <p:nvPr/>
        </p:nvSpPr>
        <p:spPr>
          <a:xfrm>
            <a:off x="1894904" y="5449218"/>
            <a:ext cx="1480228" cy="636942"/>
          </a:xfrm>
          <a:prstGeom prst="roundRect">
            <a:avLst/>
          </a:prstGeom>
          <a:noFill/>
          <a:ln w="50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alpha val="40000"/>
                  </a:schemeClr>
                </a:solidFill>
              </a:rPr>
              <a:t>Taxes and Transfers</a:t>
            </a:r>
          </a:p>
        </p:txBody>
      </p:sp>
      <p:sp>
        <p:nvSpPr>
          <p:cNvPr id="15" name="Rounded Rectangle 14">
            <a:extLst>
              <a:ext uri="{FF2B5EF4-FFF2-40B4-BE49-F238E27FC236}">
                <a16:creationId xmlns:a16="http://schemas.microsoft.com/office/drawing/2014/main" id="{9562213E-6059-4A91-3916-352E1FB2BD6F}"/>
              </a:ext>
            </a:extLst>
          </p:cNvPr>
          <p:cNvSpPr/>
          <p:nvPr/>
        </p:nvSpPr>
        <p:spPr>
          <a:xfrm>
            <a:off x="5465341" y="4097575"/>
            <a:ext cx="1480228" cy="636942"/>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Income</a:t>
            </a:r>
          </a:p>
        </p:txBody>
      </p:sp>
      <p:sp>
        <p:nvSpPr>
          <p:cNvPr id="16" name="Rounded Rectangle 15">
            <a:extLst>
              <a:ext uri="{FF2B5EF4-FFF2-40B4-BE49-F238E27FC236}">
                <a16:creationId xmlns:a16="http://schemas.microsoft.com/office/drawing/2014/main" id="{84A7FEBF-616D-7030-4403-1E55410C9195}"/>
              </a:ext>
            </a:extLst>
          </p:cNvPr>
          <p:cNvSpPr/>
          <p:nvPr/>
        </p:nvSpPr>
        <p:spPr>
          <a:xfrm>
            <a:off x="5465341" y="5449218"/>
            <a:ext cx="1480228" cy="636942"/>
          </a:xfrm>
          <a:prstGeom prst="roundRect">
            <a:avLst/>
          </a:prstGeom>
          <a:noFill/>
          <a:ln w="50800">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alpha val="40000"/>
                  </a:schemeClr>
                </a:solidFill>
              </a:rPr>
              <a:t>Disposable Income</a:t>
            </a:r>
          </a:p>
        </p:txBody>
      </p:sp>
      <p:cxnSp>
        <p:nvCxnSpPr>
          <p:cNvPr id="18" name="Straight Connector 17">
            <a:extLst>
              <a:ext uri="{FF2B5EF4-FFF2-40B4-BE49-F238E27FC236}">
                <a16:creationId xmlns:a16="http://schemas.microsoft.com/office/drawing/2014/main" id="{A0C39989-C0F8-DE15-FB2B-335783C89BAF}"/>
              </a:ext>
            </a:extLst>
          </p:cNvPr>
          <p:cNvCxnSpPr>
            <a:cxnSpLocks/>
            <a:endCxn id="16" idx="0"/>
          </p:cNvCxnSpPr>
          <p:nvPr/>
        </p:nvCxnSpPr>
        <p:spPr>
          <a:xfrm>
            <a:off x="6205455" y="4759287"/>
            <a:ext cx="0" cy="689931"/>
          </a:xfrm>
          <a:prstGeom prst="line">
            <a:avLst/>
          </a:prstGeom>
          <a:ln w="50800">
            <a:solidFill>
              <a:schemeClr val="accent1">
                <a:shade val="50000"/>
                <a:alpha val="4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0F3F04-FB5B-0A02-EA4B-763E0680A690}"/>
              </a:ext>
            </a:extLst>
          </p:cNvPr>
          <p:cNvCxnSpPr>
            <a:cxnSpLocks/>
            <a:stCxn id="14" idx="3"/>
            <a:endCxn id="16" idx="1"/>
          </p:cNvCxnSpPr>
          <p:nvPr/>
        </p:nvCxnSpPr>
        <p:spPr>
          <a:xfrm>
            <a:off x="3375132" y="5767689"/>
            <a:ext cx="2090209" cy="0"/>
          </a:xfrm>
          <a:prstGeom prst="line">
            <a:avLst/>
          </a:prstGeom>
          <a:ln w="50800">
            <a:solidFill>
              <a:schemeClr val="accent1">
                <a:alpha val="4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BB7ED11-2E35-E41E-09EF-E18C62BF6B99}"/>
              </a:ext>
            </a:extLst>
          </p:cNvPr>
          <p:cNvCxnSpPr>
            <a:cxnSpLocks/>
            <a:stCxn id="16" idx="3"/>
            <a:endCxn id="5" idx="1"/>
          </p:cNvCxnSpPr>
          <p:nvPr/>
        </p:nvCxnSpPr>
        <p:spPr>
          <a:xfrm>
            <a:off x="6945569" y="5767689"/>
            <a:ext cx="1578137" cy="0"/>
          </a:xfrm>
          <a:prstGeom prst="line">
            <a:avLst/>
          </a:prstGeom>
          <a:ln w="50800">
            <a:solidFill>
              <a:schemeClr val="accent1">
                <a:shade val="50000"/>
                <a:alpha val="40000"/>
              </a:schemeClr>
            </a:solidFill>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3DCA91C6-3DFE-ECB6-0EED-33EBF5ACA4DA}"/>
              </a:ext>
            </a:extLst>
          </p:cNvPr>
          <p:cNvSpPr/>
          <p:nvPr/>
        </p:nvSpPr>
        <p:spPr>
          <a:xfrm>
            <a:off x="6057745" y="4893752"/>
            <a:ext cx="295420" cy="287354"/>
          </a:xfrm>
          <a:prstGeom prst="ellipse">
            <a:avLst/>
          </a:prstGeom>
          <a:solidFill>
            <a:schemeClr val="bg1"/>
          </a:soli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alpha val="40000"/>
                  </a:schemeClr>
                </a:solidFill>
              </a:rPr>
              <a:t>+</a:t>
            </a:r>
          </a:p>
        </p:txBody>
      </p:sp>
      <p:sp>
        <p:nvSpPr>
          <p:cNvPr id="30" name="Oval 29">
            <a:extLst>
              <a:ext uri="{FF2B5EF4-FFF2-40B4-BE49-F238E27FC236}">
                <a16:creationId xmlns:a16="http://schemas.microsoft.com/office/drawing/2014/main" id="{7B662CD8-BE2C-D6EC-B3B3-A03C171FFEA5}"/>
              </a:ext>
            </a:extLst>
          </p:cNvPr>
          <p:cNvSpPr/>
          <p:nvPr/>
        </p:nvSpPr>
        <p:spPr>
          <a:xfrm>
            <a:off x="4374675" y="5624011"/>
            <a:ext cx="295420" cy="287354"/>
          </a:xfrm>
          <a:prstGeom prst="ellipse">
            <a:avLst/>
          </a:prstGeom>
          <a:solidFill>
            <a:schemeClr val="bg1"/>
          </a:solidFill>
          <a:ln>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alpha val="40000"/>
                  </a:schemeClr>
                </a:solidFill>
              </a:rPr>
              <a:t>–</a:t>
            </a:r>
          </a:p>
        </p:txBody>
      </p:sp>
      <p:sp>
        <p:nvSpPr>
          <p:cNvPr id="31" name="Oval 30">
            <a:extLst>
              <a:ext uri="{FF2B5EF4-FFF2-40B4-BE49-F238E27FC236}">
                <a16:creationId xmlns:a16="http://schemas.microsoft.com/office/drawing/2014/main" id="{8BD0F014-B561-3A7E-B7D2-3B47AA67E52C}"/>
              </a:ext>
            </a:extLst>
          </p:cNvPr>
          <p:cNvSpPr/>
          <p:nvPr/>
        </p:nvSpPr>
        <p:spPr>
          <a:xfrm>
            <a:off x="7629532" y="5624011"/>
            <a:ext cx="295420" cy="287354"/>
          </a:xfrm>
          <a:prstGeom prst="ellipse">
            <a:avLst/>
          </a:prstGeom>
          <a:solidFill>
            <a:schemeClr val="bg1"/>
          </a:soli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alpha val="40000"/>
                  </a:schemeClr>
                </a:solidFill>
              </a:rPr>
              <a:t>+</a:t>
            </a:r>
          </a:p>
        </p:txBody>
      </p:sp>
      <p:cxnSp>
        <p:nvCxnSpPr>
          <p:cNvPr id="17" name="Curved Connector 16">
            <a:extLst>
              <a:ext uri="{FF2B5EF4-FFF2-40B4-BE49-F238E27FC236}">
                <a16:creationId xmlns:a16="http://schemas.microsoft.com/office/drawing/2014/main" id="{D46C5A39-301B-B9B0-7DB6-43123793BB87}"/>
              </a:ext>
            </a:extLst>
          </p:cNvPr>
          <p:cNvCxnSpPr>
            <a:cxnSpLocks/>
            <a:stCxn id="5" idx="0"/>
          </p:cNvCxnSpPr>
          <p:nvPr/>
        </p:nvCxnSpPr>
        <p:spPr>
          <a:xfrm rot="16200000" flipV="1">
            <a:off x="7767848" y="3805149"/>
            <a:ext cx="840753" cy="2447386"/>
          </a:xfrm>
          <a:prstGeom prst="curvedConnector2">
            <a:avLst/>
          </a:prstGeom>
          <a:ln w="50800">
            <a:solidFill>
              <a:schemeClr val="accent1">
                <a:alpha val="4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6BA2EEB-4F17-82AD-01B0-A6482601C4F8}"/>
              </a:ext>
            </a:extLst>
          </p:cNvPr>
          <p:cNvSpPr/>
          <p:nvPr/>
        </p:nvSpPr>
        <p:spPr>
          <a:xfrm>
            <a:off x="8228286" y="4644830"/>
            <a:ext cx="295420" cy="287354"/>
          </a:xfrm>
          <a:prstGeom prst="ellipse">
            <a:avLst/>
          </a:prstGeom>
          <a:solidFill>
            <a:schemeClr val="bg1"/>
          </a:soli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alpha val="40000"/>
                  </a:schemeClr>
                </a:solidFill>
              </a:rPr>
              <a:t>+</a:t>
            </a:r>
          </a:p>
        </p:txBody>
      </p:sp>
      <p:sp>
        <p:nvSpPr>
          <p:cNvPr id="22" name="Rounded Rectangle 21">
            <a:extLst>
              <a:ext uri="{FF2B5EF4-FFF2-40B4-BE49-F238E27FC236}">
                <a16:creationId xmlns:a16="http://schemas.microsoft.com/office/drawing/2014/main" id="{F17AC34A-1C96-0CBB-DA20-BA242C15568A}"/>
              </a:ext>
            </a:extLst>
          </p:cNvPr>
          <p:cNvSpPr/>
          <p:nvPr/>
        </p:nvSpPr>
        <p:spPr>
          <a:xfrm>
            <a:off x="1894904" y="4092222"/>
            <a:ext cx="1773392" cy="636942"/>
          </a:xfrm>
          <a:prstGeom prst="roundRect">
            <a:avLst/>
          </a:prstGeom>
          <a:noFill/>
          <a:ln w="50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alpha val="40000"/>
                  </a:schemeClr>
                </a:solidFill>
              </a:rPr>
              <a:t>Government Spending</a:t>
            </a:r>
          </a:p>
        </p:txBody>
      </p:sp>
      <p:sp>
        <p:nvSpPr>
          <p:cNvPr id="23" name="Rounded Rectangle 22">
            <a:extLst>
              <a:ext uri="{FF2B5EF4-FFF2-40B4-BE49-F238E27FC236}">
                <a16:creationId xmlns:a16="http://schemas.microsoft.com/office/drawing/2014/main" id="{33DBAABC-77DA-FFD2-57B4-18E9731032C7}"/>
              </a:ext>
            </a:extLst>
          </p:cNvPr>
          <p:cNvSpPr/>
          <p:nvPr/>
        </p:nvSpPr>
        <p:spPr>
          <a:xfrm>
            <a:off x="5465341" y="1142186"/>
            <a:ext cx="1480228" cy="636942"/>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Investment</a:t>
            </a:r>
          </a:p>
        </p:txBody>
      </p:sp>
      <p:sp>
        <p:nvSpPr>
          <p:cNvPr id="24" name="Rounded Rectangle 23">
            <a:extLst>
              <a:ext uri="{FF2B5EF4-FFF2-40B4-BE49-F238E27FC236}">
                <a16:creationId xmlns:a16="http://schemas.microsoft.com/office/drawing/2014/main" id="{798A4FCF-1176-54D0-DEA3-731A4D09AF4C}"/>
              </a:ext>
            </a:extLst>
          </p:cNvPr>
          <p:cNvSpPr/>
          <p:nvPr/>
        </p:nvSpPr>
        <p:spPr>
          <a:xfrm>
            <a:off x="8816868" y="4101346"/>
            <a:ext cx="1480228" cy="636942"/>
          </a:xfrm>
          <a:prstGeom prst="roundRect">
            <a:avLst/>
          </a:prstGeom>
          <a:noFill/>
          <a:ln w="50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alpha val="40000"/>
                  </a:schemeClr>
                </a:solidFill>
              </a:rPr>
              <a:t>Net Exports</a:t>
            </a:r>
          </a:p>
        </p:txBody>
      </p:sp>
      <p:cxnSp>
        <p:nvCxnSpPr>
          <p:cNvPr id="25" name="Straight Connector 24">
            <a:extLst>
              <a:ext uri="{FF2B5EF4-FFF2-40B4-BE49-F238E27FC236}">
                <a16:creationId xmlns:a16="http://schemas.microsoft.com/office/drawing/2014/main" id="{F345FA06-CEFC-F350-B79D-3EEA7BFCF33A}"/>
              </a:ext>
            </a:extLst>
          </p:cNvPr>
          <p:cNvCxnSpPr>
            <a:cxnSpLocks/>
            <a:stCxn id="23" idx="2"/>
            <a:endCxn id="15" idx="0"/>
          </p:cNvCxnSpPr>
          <p:nvPr/>
        </p:nvCxnSpPr>
        <p:spPr>
          <a:xfrm>
            <a:off x="6205455" y="1779128"/>
            <a:ext cx="0" cy="2318447"/>
          </a:xfrm>
          <a:prstGeom prst="line">
            <a:avLst/>
          </a:prstGeom>
          <a:ln w="50800">
            <a:tailEnd type="triangl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A43BB36-291E-6AA8-4C32-45F3EFBD8B34}"/>
              </a:ext>
            </a:extLst>
          </p:cNvPr>
          <p:cNvCxnSpPr>
            <a:cxnSpLocks/>
            <a:stCxn id="22" idx="3"/>
            <a:endCxn id="15" idx="1"/>
          </p:cNvCxnSpPr>
          <p:nvPr/>
        </p:nvCxnSpPr>
        <p:spPr>
          <a:xfrm>
            <a:off x="3668296" y="4410693"/>
            <a:ext cx="1797045" cy="5353"/>
          </a:xfrm>
          <a:prstGeom prst="line">
            <a:avLst/>
          </a:prstGeom>
          <a:ln w="50800">
            <a:solidFill>
              <a:schemeClr val="accent1">
                <a:alpha val="4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1CDF60F-7876-ECDB-05E3-4D0533275FB9}"/>
              </a:ext>
            </a:extLst>
          </p:cNvPr>
          <p:cNvCxnSpPr>
            <a:cxnSpLocks/>
            <a:stCxn id="24" idx="1"/>
            <a:endCxn id="15" idx="3"/>
          </p:cNvCxnSpPr>
          <p:nvPr/>
        </p:nvCxnSpPr>
        <p:spPr>
          <a:xfrm flipH="1" flipV="1">
            <a:off x="6945569" y="4416046"/>
            <a:ext cx="1871299" cy="3771"/>
          </a:xfrm>
          <a:prstGeom prst="line">
            <a:avLst/>
          </a:prstGeom>
          <a:ln w="50800">
            <a:solidFill>
              <a:schemeClr val="accent1">
                <a:alpha val="4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B7A902A-A3FC-B344-368C-396E6058DAD7}"/>
              </a:ext>
            </a:extLst>
          </p:cNvPr>
          <p:cNvSpPr/>
          <p:nvPr/>
        </p:nvSpPr>
        <p:spPr>
          <a:xfrm>
            <a:off x="6062427" y="2650997"/>
            <a:ext cx="295420" cy="28735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a:t>
            </a:r>
          </a:p>
        </p:txBody>
      </p:sp>
      <p:sp>
        <p:nvSpPr>
          <p:cNvPr id="43" name="Oval 42">
            <a:extLst>
              <a:ext uri="{FF2B5EF4-FFF2-40B4-BE49-F238E27FC236}">
                <a16:creationId xmlns:a16="http://schemas.microsoft.com/office/drawing/2014/main" id="{FF9AFFC0-9B60-CD33-67A0-AC921D8BA2E0}"/>
              </a:ext>
            </a:extLst>
          </p:cNvPr>
          <p:cNvSpPr/>
          <p:nvPr/>
        </p:nvSpPr>
        <p:spPr>
          <a:xfrm>
            <a:off x="4373353" y="4267016"/>
            <a:ext cx="295420" cy="287354"/>
          </a:xfrm>
          <a:prstGeom prst="ellipse">
            <a:avLst/>
          </a:prstGeom>
          <a:solidFill>
            <a:schemeClr val="bg1"/>
          </a:solidFill>
          <a:ln>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alpha val="40000"/>
                  </a:schemeClr>
                </a:solidFill>
              </a:rPr>
              <a:t>+</a:t>
            </a:r>
          </a:p>
        </p:txBody>
      </p:sp>
      <p:sp>
        <p:nvSpPr>
          <p:cNvPr id="44" name="Oval 43">
            <a:extLst>
              <a:ext uri="{FF2B5EF4-FFF2-40B4-BE49-F238E27FC236}">
                <a16:creationId xmlns:a16="http://schemas.microsoft.com/office/drawing/2014/main" id="{1CAD1A1A-F864-AF5F-8F21-F1E45376C83D}"/>
              </a:ext>
            </a:extLst>
          </p:cNvPr>
          <p:cNvSpPr/>
          <p:nvPr/>
        </p:nvSpPr>
        <p:spPr>
          <a:xfrm>
            <a:off x="7629532" y="4267016"/>
            <a:ext cx="295420" cy="287354"/>
          </a:xfrm>
          <a:prstGeom prst="ellipse">
            <a:avLst/>
          </a:prstGeom>
          <a:solidFill>
            <a:schemeClr val="bg1"/>
          </a:solidFill>
          <a:ln>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alpha val="40000"/>
                  </a:schemeClr>
                </a:solidFill>
              </a:rPr>
              <a:t>+</a:t>
            </a:r>
          </a:p>
        </p:txBody>
      </p:sp>
      <p:sp>
        <p:nvSpPr>
          <p:cNvPr id="26" name="Rounded Rectangle 25">
            <a:extLst>
              <a:ext uri="{FF2B5EF4-FFF2-40B4-BE49-F238E27FC236}">
                <a16:creationId xmlns:a16="http://schemas.microsoft.com/office/drawing/2014/main" id="{89039D27-86D5-ECBE-6BCB-96F9A3894B21}"/>
              </a:ext>
            </a:extLst>
          </p:cNvPr>
          <p:cNvSpPr/>
          <p:nvPr/>
        </p:nvSpPr>
        <p:spPr>
          <a:xfrm>
            <a:off x="1894904" y="1157319"/>
            <a:ext cx="2114476" cy="636942"/>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Fed interest rate</a:t>
            </a:r>
          </a:p>
        </p:txBody>
      </p:sp>
      <p:cxnSp>
        <p:nvCxnSpPr>
          <p:cNvPr id="28" name="Straight Connector 27">
            <a:extLst>
              <a:ext uri="{FF2B5EF4-FFF2-40B4-BE49-F238E27FC236}">
                <a16:creationId xmlns:a16="http://schemas.microsoft.com/office/drawing/2014/main" id="{CAC540B5-7CF9-3D25-0678-5405A9E6C773}"/>
              </a:ext>
            </a:extLst>
          </p:cNvPr>
          <p:cNvCxnSpPr>
            <a:cxnSpLocks/>
          </p:cNvCxnSpPr>
          <p:nvPr/>
        </p:nvCxnSpPr>
        <p:spPr>
          <a:xfrm>
            <a:off x="4005791" y="1484177"/>
            <a:ext cx="1459550" cy="0"/>
          </a:xfrm>
          <a:prstGeom prst="line">
            <a:avLst/>
          </a:prstGeom>
          <a:ln w="508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EFF729F-36FC-D244-CB2A-A014C910BED2}"/>
              </a:ext>
            </a:extLst>
          </p:cNvPr>
          <p:cNvSpPr/>
          <p:nvPr/>
        </p:nvSpPr>
        <p:spPr>
          <a:xfrm>
            <a:off x="4368171" y="1316979"/>
            <a:ext cx="295420" cy="287354"/>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a:t>
            </a:r>
          </a:p>
        </p:txBody>
      </p:sp>
      <p:sp>
        <p:nvSpPr>
          <p:cNvPr id="64" name="Arc 63">
            <a:extLst>
              <a:ext uri="{FF2B5EF4-FFF2-40B4-BE49-F238E27FC236}">
                <a16:creationId xmlns:a16="http://schemas.microsoft.com/office/drawing/2014/main" id="{69D8812B-D847-2CC2-F39E-670C1312544C}"/>
              </a:ext>
            </a:extLst>
          </p:cNvPr>
          <p:cNvSpPr/>
          <p:nvPr/>
        </p:nvSpPr>
        <p:spPr>
          <a:xfrm rot="2742194">
            <a:off x="4527484" y="1143563"/>
            <a:ext cx="2885301" cy="4071561"/>
          </a:xfrm>
          <a:prstGeom prst="arc">
            <a:avLst>
              <a:gd name="adj1" fmla="val 15262263"/>
              <a:gd name="adj2" fmla="val 46315"/>
            </a:avLst>
          </a:prstGeom>
          <a:ln w="50800">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Oval 64">
            <a:extLst>
              <a:ext uri="{FF2B5EF4-FFF2-40B4-BE49-F238E27FC236}">
                <a16:creationId xmlns:a16="http://schemas.microsoft.com/office/drawing/2014/main" id="{BB1796B4-2C05-FDB0-8F9B-7C992D770359}"/>
              </a:ext>
            </a:extLst>
          </p:cNvPr>
          <p:cNvSpPr/>
          <p:nvPr/>
        </p:nvSpPr>
        <p:spPr>
          <a:xfrm>
            <a:off x="7586927" y="2507320"/>
            <a:ext cx="295420" cy="28735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a:t>
            </a:r>
          </a:p>
        </p:txBody>
      </p:sp>
      <p:sp>
        <p:nvSpPr>
          <p:cNvPr id="66" name="TextBox 65">
            <a:extLst>
              <a:ext uri="{FF2B5EF4-FFF2-40B4-BE49-F238E27FC236}">
                <a16:creationId xmlns:a16="http://schemas.microsoft.com/office/drawing/2014/main" id="{EED61C65-55A2-BCF7-5F55-9A1E28FD351B}"/>
              </a:ext>
            </a:extLst>
          </p:cNvPr>
          <p:cNvSpPr txBox="1"/>
          <p:nvPr/>
        </p:nvSpPr>
        <p:spPr>
          <a:xfrm>
            <a:off x="8375996" y="391886"/>
            <a:ext cx="3554747" cy="2308324"/>
          </a:xfrm>
          <a:prstGeom prst="rect">
            <a:avLst/>
          </a:prstGeom>
          <a:noFill/>
        </p:spPr>
        <p:txBody>
          <a:bodyPr wrap="square" rtlCol="0">
            <a:spAutoFit/>
          </a:bodyPr>
          <a:lstStyle/>
          <a:p>
            <a:r>
              <a:rPr lang="en-US" sz="2400" dirty="0"/>
              <a:t>Two “loops” </a:t>
            </a:r>
          </a:p>
          <a:p>
            <a:pPr marL="342900" indent="-342900">
              <a:buAutoNum type="arabicPlain" startAt="2"/>
            </a:pPr>
            <a:endParaRPr lang="en-US" sz="2400" dirty="0"/>
          </a:p>
          <a:p>
            <a:pPr marL="342900" indent="-342900">
              <a:buFont typeface="+mj-lt"/>
              <a:buAutoNum type="arabicPeriod"/>
            </a:pPr>
            <a:r>
              <a:rPr lang="en-US" sz="2400" dirty="0">
                <a:solidFill>
                  <a:schemeClr val="tx1">
                    <a:alpha val="40000"/>
                  </a:schemeClr>
                </a:solidFill>
              </a:rPr>
              <a:t>Multiplier loop</a:t>
            </a:r>
          </a:p>
          <a:p>
            <a:pPr marL="342900" indent="-342900">
              <a:buFont typeface="+mj-lt"/>
              <a:buAutoNum type="arabicPeriod"/>
            </a:pPr>
            <a:endParaRPr lang="en-US" sz="2400" dirty="0"/>
          </a:p>
          <a:p>
            <a:pPr marL="342900" indent="-342900">
              <a:buFont typeface="+mj-lt"/>
              <a:buAutoNum type="arabicPeriod"/>
            </a:pPr>
            <a:r>
              <a:rPr lang="en-US" sz="2400" dirty="0"/>
              <a:t>Investment loop (accelerator)</a:t>
            </a:r>
          </a:p>
        </p:txBody>
      </p:sp>
    </p:spTree>
    <p:extLst>
      <p:ext uri="{BB962C8B-B14F-4D97-AF65-F5344CB8AC3E}">
        <p14:creationId xmlns:p14="http://schemas.microsoft.com/office/powerpoint/2010/main" val="34902040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734469B-739F-439C-EDD8-6F7685CD7A2B}"/>
              </a:ext>
            </a:extLst>
          </p:cNvPr>
          <p:cNvSpPr/>
          <p:nvPr/>
        </p:nvSpPr>
        <p:spPr>
          <a:xfrm>
            <a:off x="4090815" y="3110529"/>
            <a:ext cx="1827629" cy="636941"/>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Decrease in Investment</a:t>
            </a:r>
          </a:p>
        </p:txBody>
      </p:sp>
      <p:sp>
        <p:nvSpPr>
          <p:cNvPr id="3" name="Rounded Rectangle 2">
            <a:extLst>
              <a:ext uri="{FF2B5EF4-FFF2-40B4-BE49-F238E27FC236}">
                <a16:creationId xmlns:a16="http://schemas.microsoft.com/office/drawing/2014/main" id="{60B3E4C9-7B23-1DCA-379B-FB9C4B6FA810}"/>
              </a:ext>
            </a:extLst>
          </p:cNvPr>
          <p:cNvSpPr/>
          <p:nvPr/>
        </p:nvSpPr>
        <p:spPr>
          <a:xfrm>
            <a:off x="1045335" y="3102143"/>
            <a:ext cx="2114476" cy="636942"/>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FOMC increases interest rates</a:t>
            </a:r>
          </a:p>
        </p:txBody>
      </p:sp>
      <p:cxnSp>
        <p:nvCxnSpPr>
          <p:cNvPr id="4" name="Straight Connector 3">
            <a:extLst>
              <a:ext uri="{FF2B5EF4-FFF2-40B4-BE49-F238E27FC236}">
                <a16:creationId xmlns:a16="http://schemas.microsoft.com/office/drawing/2014/main" id="{4CB2F72E-0A36-3F83-55AD-1E8B6ACBCF12}"/>
              </a:ext>
            </a:extLst>
          </p:cNvPr>
          <p:cNvCxnSpPr>
            <a:cxnSpLocks/>
          </p:cNvCxnSpPr>
          <p:nvPr/>
        </p:nvCxnSpPr>
        <p:spPr>
          <a:xfrm>
            <a:off x="3156222" y="3429001"/>
            <a:ext cx="634501" cy="0"/>
          </a:xfrm>
          <a:prstGeom prst="line">
            <a:avLst/>
          </a:prstGeom>
          <a:ln w="508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FB14D72E-DA81-E85C-F362-C54C29F17507}"/>
              </a:ext>
            </a:extLst>
          </p:cNvPr>
          <p:cNvSpPr/>
          <p:nvPr/>
        </p:nvSpPr>
        <p:spPr>
          <a:xfrm>
            <a:off x="6832258" y="3110529"/>
            <a:ext cx="1827629" cy="636941"/>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Multiplier effects</a:t>
            </a:r>
          </a:p>
        </p:txBody>
      </p:sp>
      <p:sp>
        <p:nvSpPr>
          <p:cNvPr id="9" name="Rounded Rectangle 8">
            <a:extLst>
              <a:ext uri="{FF2B5EF4-FFF2-40B4-BE49-F238E27FC236}">
                <a16:creationId xmlns:a16="http://schemas.microsoft.com/office/drawing/2014/main" id="{7C104DEE-70E5-AE14-F69B-8A06D794CBED}"/>
              </a:ext>
            </a:extLst>
          </p:cNvPr>
          <p:cNvSpPr/>
          <p:nvPr/>
        </p:nvSpPr>
        <p:spPr>
          <a:xfrm>
            <a:off x="9573701" y="3128867"/>
            <a:ext cx="1966027" cy="636941"/>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Decrease in output/income</a:t>
            </a:r>
          </a:p>
        </p:txBody>
      </p:sp>
      <p:cxnSp>
        <p:nvCxnSpPr>
          <p:cNvPr id="14" name="Straight Connector 13">
            <a:extLst>
              <a:ext uri="{FF2B5EF4-FFF2-40B4-BE49-F238E27FC236}">
                <a16:creationId xmlns:a16="http://schemas.microsoft.com/office/drawing/2014/main" id="{F3566843-0542-8C69-9781-464443398B92}"/>
              </a:ext>
            </a:extLst>
          </p:cNvPr>
          <p:cNvCxnSpPr>
            <a:cxnSpLocks/>
          </p:cNvCxnSpPr>
          <p:nvPr/>
        </p:nvCxnSpPr>
        <p:spPr>
          <a:xfrm>
            <a:off x="5918444" y="3420614"/>
            <a:ext cx="634501" cy="0"/>
          </a:xfrm>
          <a:prstGeom prst="line">
            <a:avLst/>
          </a:prstGeom>
          <a:ln w="508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541E3BE-35EE-530E-899A-218563D8F0D1}"/>
              </a:ext>
            </a:extLst>
          </p:cNvPr>
          <p:cNvCxnSpPr>
            <a:cxnSpLocks/>
          </p:cNvCxnSpPr>
          <p:nvPr/>
        </p:nvCxnSpPr>
        <p:spPr>
          <a:xfrm>
            <a:off x="8659887" y="3428999"/>
            <a:ext cx="634501" cy="0"/>
          </a:xfrm>
          <a:prstGeom prst="line">
            <a:avLst/>
          </a:prstGeom>
          <a:ln w="508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CD08AB6-1275-7EEB-0CE3-DB808C60F679}"/>
              </a:ext>
            </a:extLst>
          </p:cNvPr>
          <p:cNvCxnSpPr>
            <a:cxnSpLocks/>
          </p:cNvCxnSpPr>
          <p:nvPr/>
        </p:nvCxnSpPr>
        <p:spPr>
          <a:xfrm flipV="1">
            <a:off x="4090815" y="3765808"/>
            <a:ext cx="564709" cy="1130968"/>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9C6E87-D4F9-965B-19B7-1594C70440C5}"/>
              </a:ext>
            </a:extLst>
          </p:cNvPr>
          <p:cNvCxnSpPr>
            <a:cxnSpLocks/>
          </p:cNvCxnSpPr>
          <p:nvPr/>
        </p:nvCxnSpPr>
        <p:spPr>
          <a:xfrm>
            <a:off x="2102573" y="2045368"/>
            <a:ext cx="0" cy="1056775"/>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36DE2B0-83DC-7C34-F420-48C4041A814C}"/>
              </a:ext>
            </a:extLst>
          </p:cNvPr>
          <p:cNvCxnSpPr>
            <a:cxnSpLocks/>
          </p:cNvCxnSpPr>
          <p:nvPr/>
        </p:nvCxnSpPr>
        <p:spPr>
          <a:xfrm>
            <a:off x="7746072" y="2045368"/>
            <a:ext cx="0" cy="1056775"/>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485F711-02D1-D40B-888C-D933BC73933F}"/>
              </a:ext>
            </a:extLst>
          </p:cNvPr>
          <p:cNvCxnSpPr>
            <a:cxnSpLocks/>
          </p:cNvCxnSpPr>
          <p:nvPr/>
        </p:nvCxnSpPr>
        <p:spPr>
          <a:xfrm flipV="1">
            <a:off x="10010274" y="3765808"/>
            <a:ext cx="546440" cy="1130968"/>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4CEF0BB-E2BC-4A6F-38FC-47D247F2D16F}"/>
              </a:ext>
            </a:extLst>
          </p:cNvPr>
          <p:cNvSpPr txBox="1"/>
          <p:nvPr/>
        </p:nvSpPr>
        <p:spPr>
          <a:xfrm>
            <a:off x="1530626" y="1332314"/>
            <a:ext cx="1625596" cy="646331"/>
          </a:xfrm>
          <a:prstGeom prst="rect">
            <a:avLst/>
          </a:prstGeom>
          <a:noFill/>
        </p:spPr>
        <p:txBody>
          <a:bodyPr wrap="square" rtlCol="0">
            <a:spAutoFit/>
          </a:bodyPr>
          <a:lstStyle/>
          <a:p>
            <a:r>
              <a:rPr lang="en-US" dirty="0"/>
              <a:t>IOR and the ON RRP</a:t>
            </a:r>
          </a:p>
        </p:txBody>
      </p:sp>
      <p:sp>
        <p:nvSpPr>
          <p:cNvPr id="29" name="TextBox 28">
            <a:extLst>
              <a:ext uri="{FF2B5EF4-FFF2-40B4-BE49-F238E27FC236}">
                <a16:creationId xmlns:a16="http://schemas.microsoft.com/office/drawing/2014/main" id="{2659B6D3-5EDE-592C-7CFA-AD2A696145D6}"/>
              </a:ext>
            </a:extLst>
          </p:cNvPr>
          <p:cNvSpPr txBox="1"/>
          <p:nvPr/>
        </p:nvSpPr>
        <p:spPr>
          <a:xfrm>
            <a:off x="3278017" y="4981728"/>
            <a:ext cx="1625596" cy="923330"/>
          </a:xfrm>
          <a:prstGeom prst="rect">
            <a:avLst/>
          </a:prstGeom>
          <a:noFill/>
        </p:spPr>
        <p:txBody>
          <a:bodyPr wrap="square" rtlCol="0">
            <a:spAutoFit/>
          </a:bodyPr>
          <a:lstStyle/>
          <a:p>
            <a:r>
              <a:rPr lang="en-US" dirty="0"/>
              <a:t>Particularly residential investment</a:t>
            </a:r>
          </a:p>
        </p:txBody>
      </p:sp>
      <p:sp>
        <p:nvSpPr>
          <p:cNvPr id="30" name="TextBox 29">
            <a:extLst>
              <a:ext uri="{FF2B5EF4-FFF2-40B4-BE49-F238E27FC236}">
                <a16:creationId xmlns:a16="http://schemas.microsoft.com/office/drawing/2014/main" id="{E1165511-851A-8831-2956-F79E3A36F109}"/>
              </a:ext>
            </a:extLst>
          </p:cNvPr>
          <p:cNvSpPr txBox="1"/>
          <p:nvPr/>
        </p:nvSpPr>
        <p:spPr>
          <a:xfrm>
            <a:off x="6975662" y="1055315"/>
            <a:ext cx="2001475" cy="923330"/>
          </a:xfrm>
          <a:prstGeom prst="rect">
            <a:avLst/>
          </a:prstGeom>
          <a:noFill/>
        </p:spPr>
        <p:txBody>
          <a:bodyPr wrap="square" rtlCol="0">
            <a:spAutoFit/>
          </a:bodyPr>
          <a:lstStyle/>
          <a:p>
            <a:r>
              <a:rPr lang="en-US" dirty="0"/>
              <a:t>consumption and investment components</a:t>
            </a:r>
          </a:p>
        </p:txBody>
      </p:sp>
      <p:sp>
        <p:nvSpPr>
          <p:cNvPr id="31" name="TextBox 30">
            <a:extLst>
              <a:ext uri="{FF2B5EF4-FFF2-40B4-BE49-F238E27FC236}">
                <a16:creationId xmlns:a16="http://schemas.microsoft.com/office/drawing/2014/main" id="{10DD28DB-4B10-FD4B-346B-044E34F22F94}"/>
              </a:ext>
            </a:extLst>
          </p:cNvPr>
          <p:cNvSpPr txBox="1"/>
          <p:nvPr/>
        </p:nvSpPr>
        <p:spPr>
          <a:xfrm>
            <a:off x="9009536" y="4896776"/>
            <a:ext cx="2203896" cy="1200329"/>
          </a:xfrm>
          <a:prstGeom prst="rect">
            <a:avLst/>
          </a:prstGeom>
          <a:noFill/>
        </p:spPr>
        <p:txBody>
          <a:bodyPr wrap="square" rtlCol="0">
            <a:spAutoFit/>
          </a:bodyPr>
          <a:lstStyle/>
          <a:p>
            <a:r>
              <a:rPr lang="en-US" dirty="0"/>
              <a:t>Direct effect of lower investment and multiplier effect combined</a:t>
            </a:r>
          </a:p>
        </p:txBody>
      </p:sp>
    </p:spTree>
    <p:extLst>
      <p:ext uri="{BB962C8B-B14F-4D97-AF65-F5344CB8AC3E}">
        <p14:creationId xmlns:p14="http://schemas.microsoft.com/office/powerpoint/2010/main" val="289778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A70A5-544A-A3E3-C208-326358F8AC20}"/>
              </a:ext>
            </a:extLst>
          </p:cNvPr>
          <p:cNvSpPr>
            <a:spLocks noGrp="1"/>
          </p:cNvSpPr>
          <p:nvPr>
            <p:ph type="title"/>
          </p:nvPr>
        </p:nvSpPr>
        <p:spPr/>
        <p:txBody>
          <a:bodyPr/>
          <a:lstStyle/>
          <a:p>
            <a:r>
              <a:rPr lang="en-US" b="1" dirty="0"/>
              <a:t>The FOMC and policy making </a:t>
            </a:r>
          </a:p>
        </p:txBody>
      </p:sp>
      <p:sp>
        <p:nvSpPr>
          <p:cNvPr id="3" name="Content Placeholder 2">
            <a:extLst>
              <a:ext uri="{FF2B5EF4-FFF2-40B4-BE49-F238E27FC236}">
                <a16:creationId xmlns:a16="http://schemas.microsoft.com/office/drawing/2014/main" id="{71841D63-6594-3636-4C82-399F0EF0C637}"/>
              </a:ext>
            </a:extLst>
          </p:cNvPr>
          <p:cNvSpPr>
            <a:spLocks noGrp="1"/>
          </p:cNvSpPr>
          <p:nvPr>
            <p:ph idx="1"/>
          </p:nvPr>
        </p:nvSpPr>
        <p:spPr/>
        <p:txBody>
          <a:bodyPr/>
          <a:lstStyle/>
          <a:p>
            <a:pPr marL="0" indent="0">
              <a:buNone/>
            </a:pPr>
            <a:endParaRPr lang="en-US" dirty="0"/>
          </a:p>
          <a:p>
            <a:pPr marL="0" indent="0">
              <a:buNone/>
            </a:pPr>
            <a:endParaRPr lang="en-US" dirty="0"/>
          </a:p>
          <a:p>
            <a:pPr marL="0" indent="0" algn="ctr">
              <a:spcAft>
                <a:spcPts val="3000"/>
              </a:spcAft>
              <a:buNone/>
            </a:pPr>
            <a:r>
              <a:rPr lang="en-US" dirty="0">
                <a:solidFill>
                  <a:schemeClr val="tx1"/>
                </a:solidFill>
              </a:rPr>
              <a:t>The </a:t>
            </a:r>
            <a:r>
              <a:rPr lang="en-US" b="1" dirty="0">
                <a:solidFill>
                  <a:schemeClr val="tx1"/>
                </a:solidFill>
              </a:rPr>
              <a:t>Federal Open Market Committee </a:t>
            </a:r>
            <a:r>
              <a:rPr lang="en-US" dirty="0">
                <a:solidFill>
                  <a:schemeClr val="tx1"/>
                </a:solidFill>
              </a:rPr>
              <a:t>(FOMC) is the Federal Reserve committee that sets U.S. interest rates.</a:t>
            </a:r>
          </a:p>
          <a:p>
            <a:pPr marL="0" indent="0" algn="ctr">
              <a:spcAft>
                <a:spcPts val="3000"/>
              </a:spcAft>
              <a:buNone/>
            </a:pPr>
            <a:r>
              <a:rPr lang="en-US" dirty="0">
                <a:solidFill>
                  <a:schemeClr val="tx1"/>
                </a:solidFill>
              </a:rPr>
              <a:t>It consists of the Fed governors and the district bank presidents.</a:t>
            </a:r>
          </a:p>
        </p:txBody>
      </p:sp>
    </p:spTree>
    <p:extLst>
      <p:ext uri="{BB962C8B-B14F-4D97-AF65-F5344CB8AC3E}">
        <p14:creationId xmlns:p14="http://schemas.microsoft.com/office/powerpoint/2010/main" val="3553273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A70A5-544A-A3E3-C208-326358F8AC20}"/>
              </a:ext>
            </a:extLst>
          </p:cNvPr>
          <p:cNvSpPr>
            <a:spLocks noGrp="1"/>
          </p:cNvSpPr>
          <p:nvPr>
            <p:ph type="title"/>
          </p:nvPr>
        </p:nvSpPr>
        <p:spPr/>
        <p:txBody>
          <a:bodyPr/>
          <a:lstStyle/>
          <a:p>
            <a:r>
              <a:rPr lang="en-US" b="1" dirty="0"/>
              <a:t>The FOMC Meetings</a:t>
            </a:r>
          </a:p>
        </p:txBody>
      </p:sp>
      <p:sp>
        <p:nvSpPr>
          <p:cNvPr id="3" name="Content Placeholder 2">
            <a:extLst>
              <a:ext uri="{FF2B5EF4-FFF2-40B4-BE49-F238E27FC236}">
                <a16:creationId xmlns:a16="http://schemas.microsoft.com/office/drawing/2014/main" id="{71841D63-6594-3636-4C82-399F0EF0C637}"/>
              </a:ext>
            </a:extLst>
          </p:cNvPr>
          <p:cNvSpPr>
            <a:spLocks noGrp="1"/>
          </p:cNvSpPr>
          <p:nvPr>
            <p:ph idx="1"/>
          </p:nvPr>
        </p:nvSpPr>
        <p:spPr/>
        <p:txBody>
          <a:bodyPr/>
          <a:lstStyle/>
          <a:p>
            <a:pPr marL="0" indent="0">
              <a:buNone/>
            </a:pPr>
            <a:endParaRPr lang="en-US" dirty="0"/>
          </a:p>
          <a:p>
            <a:pPr marL="0" indent="0">
              <a:buNone/>
            </a:pPr>
            <a:r>
              <a:rPr lang="en-US" dirty="0">
                <a:solidFill>
                  <a:schemeClr val="tx1"/>
                </a:solidFill>
              </a:rPr>
              <a:t>Each member of the FOMC must be prepared to answer three questions at each meeting:</a:t>
            </a:r>
          </a:p>
          <a:p>
            <a:pPr marL="514350" indent="-514350">
              <a:buFont typeface="+mj-lt"/>
              <a:buAutoNum type="arabicPeriod"/>
            </a:pPr>
            <a:r>
              <a:rPr lang="en-US" dirty="0">
                <a:solidFill>
                  <a:schemeClr val="tx1"/>
                </a:solidFill>
              </a:rPr>
              <a:t>What are your forecasts for the U.S. economy?</a:t>
            </a:r>
          </a:p>
          <a:p>
            <a:pPr marL="514350" indent="-514350">
              <a:buFont typeface="+mj-lt"/>
              <a:buAutoNum type="arabicPeriod"/>
            </a:pPr>
            <a:r>
              <a:rPr lang="en-US" dirty="0">
                <a:solidFill>
                  <a:schemeClr val="tx1"/>
                </a:solidFill>
              </a:rPr>
              <a:t>What are the right policy choices given the economic outlook?</a:t>
            </a:r>
          </a:p>
          <a:p>
            <a:pPr marL="514350" indent="-514350">
              <a:buFont typeface="+mj-lt"/>
              <a:buAutoNum type="arabicPeriod"/>
            </a:pPr>
            <a:r>
              <a:rPr lang="en-US" dirty="0">
                <a:solidFill>
                  <a:schemeClr val="tx1"/>
                </a:solidFill>
              </a:rPr>
              <a:t>How should the Fed communicate its plans effectively to the public?</a:t>
            </a:r>
          </a:p>
        </p:txBody>
      </p:sp>
    </p:spTree>
    <p:extLst>
      <p:ext uri="{BB962C8B-B14F-4D97-AF65-F5344CB8AC3E}">
        <p14:creationId xmlns:p14="http://schemas.microsoft.com/office/powerpoint/2010/main" val="39646286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2.2|21.4"/>
</p:tagLst>
</file>

<file path=ppt/tags/tag2.xml><?xml version="1.0" encoding="utf-8"?>
<p:tagLst xmlns:a="http://schemas.openxmlformats.org/drawingml/2006/main" xmlns:r="http://schemas.openxmlformats.org/officeDocument/2006/relationships" xmlns:p="http://schemas.openxmlformats.org/presentationml/2006/main">
  <p:tag name="TIMING" val="|2.4|65.4"/>
</p:tagLst>
</file>

<file path=ppt/tags/tag3.xml><?xml version="1.0" encoding="utf-8"?>
<p:tagLst xmlns:a="http://schemas.openxmlformats.org/drawingml/2006/main" xmlns:r="http://schemas.openxmlformats.org/officeDocument/2006/relationships" xmlns:p="http://schemas.openxmlformats.org/presentationml/2006/main">
  <p:tag name="TIMING" val="|6.6|75.9|43.9|15.8|19|7.8|7.1"/>
</p:tagLst>
</file>

<file path=ppt/tags/tag4.xml><?xml version="1.0" encoding="utf-8"?>
<p:tagLst xmlns:a="http://schemas.openxmlformats.org/drawingml/2006/main" xmlns:r="http://schemas.openxmlformats.org/officeDocument/2006/relationships" xmlns:p="http://schemas.openxmlformats.org/presentationml/2006/main">
  <p:tag name="TIMING" val="|2.7|35.2"/>
</p:tagLst>
</file>

<file path=ppt/tags/tag5.xml><?xml version="1.0" encoding="utf-8"?>
<p:tagLst xmlns:a="http://schemas.openxmlformats.org/drawingml/2006/main" xmlns:r="http://schemas.openxmlformats.org/officeDocument/2006/relationships" xmlns:p="http://schemas.openxmlformats.org/presentationml/2006/main">
  <p:tag name="TIMING" val="|2.4|65.4"/>
</p:tagLst>
</file>

<file path=ppt/tags/tag6.xml><?xml version="1.0" encoding="utf-8"?>
<p:tagLst xmlns:a="http://schemas.openxmlformats.org/drawingml/2006/main" xmlns:r="http://schemas.openxmlformats.org/officeDocument/2006/relationships" xmlns:p="http://schemas.openxmlformats.org/presentationml/2006/main">
  <p:tag name="TIMING" val="|2.4|65.4"/>
</p:tagLst>
</file>

<file path=ppt/tags/tag7.xml><?xml version="1.0" encoding="utf-8"?>
<p:tagLst xmlns:a="http://schemas.openxmlformats.org/drawingml/2006/main" xmlns:r="http://schemas.openxmlformats.org/officeDocument/2006/relationships" xmlns:p="http://schemas.openxmlformats.org/presentationml/2006/main">
  <p:tag name="TIMING" val="|2.4|65.4"/>
</p:tagLst>
</file>

<file path=ppt/tags/tag8.xml><?xml version="1.0" encoding="utf-8"?>
<p:tagLst xmlns:a="http://schemas.openxmlformats.org/drawingml/2006/main" xmlns:r="http://schemas.openxmlformats.org/officeDocument/2006/relationships" xmlns:p="http://schemas.openxmlformats.org/presentationml/2006/main">
  <p:tag name="TIMING" val="|2.4|65.4"/>
</p:tagLst>
</file>

<file path=ppt/tags/tag9.xml><?xml version="1.0" encoding="utf-8"?>
<p:tagLst xmlns:a="http://schemas.openxmlformats.org/drawingml/2006/main" xmlns:r="http://schemas.openxmlformats.org/officeDocument/2006/relationships" xmlns:p="http://schemas.openxmlformats.org/presentationml/2006/main">
  <p:tag name="TIMING" val="|2.4|65.4"/>
</p:tagLst>
</file>

<file path=ppt/theme/theme1.xml><?xml version="1.0" encoding="utf-8"?>
<a:theme xmlns:a="http://schemas.openxmlformats.org/drawingml/2006/main" name="Office Theme">
  <a:themeElements>
    <a:clrScheme name="Lecture slides">
      <a:dk1>
        <a:srgbClr val="494644"/>
      </a:dk1>
      <a:lt1>
        <a:srgbClr val="EBE8E5"/>
      </a:lt1>
      <a:dk2>
        <a:srgbClr val="44546A"/>
      </a:dk2>
      <a:lt2>
        <a:srgbClr val="E7E6E6"/>
      </a:lt2>
      <a:accent1>
        <a:srgbClr val="18696D"/>
      </a:accent1>
      <a:accent2>
        <a:srgbClr val="DB7028"/>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on 351 Goods Market" id="{B98920A0-CDE2-5149-A420-7ACD68E3303B}" vid="{250CF61F-2B76-DF49-B87A-7B530B4FAF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19978</TotalTime>
  <Words>2471</Words>
  <Application>Microsoft Macintosh PowerPoint</Application>
  <PresentationFormat>Widescreen</PresentationFormat>
  <Paragraphs>392</Paragraphs>
  <Slides>72</Slides>
  <Notes>49</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72</vt:i4>
      </vt:variant>
    </vt:vector>
  </HeadingPairs>
  <TitlesOfParts>
    <vt:vector size="78" baseType="lpstr">
      <vt:lpstr>Arial</vt:lpstr>
      <vt:lpstr>Calibri</vt:lpstr>
      <vt:lpstr>Cambria Math</vt:lpstr>
      <vt:lpstr>Century Gothic</vt:lpstr>
      <vt:lpstr>Lato</vt:lpstr>
      <vt:lpstr>Office Theme</vt:lpstr>
      <vt:lpstr>Macroeconomic Theory</vt:lpstr>
      <vt:lpstr>PowerPoint Presentation</vt:lpstr>
      <vt:lpstr>Central Banking</vt:lpstr>
      <vt:lpstr>PowerPoint Presentation</vt:lpstr>
      <vt:lpstr>PowerPoint Presentation</vt:lpstr>
      <vt:lpstr>PowerPoint Presentation</vt:lpstr>
      <vt:lpstr>PowerPoint Presentation</vt:lpstr>
      <vt:lpstr>The FOMC and policy making </vt:lpstr>
      <vt:lpstr>The FOMC Meetings</vt:lpstr>
      <vt:lpstr>Review of Fed Structure</vt:lpstr>
      <vt:lpstr>Dual Mandate</vt:lpstr>
      <vt:lpstr>The Dual Mandate</vt:lpstr>
      <vt:lpstr>The Dual Mandate</vt:lpstr>
      <vt:lpstr>The Dual Mandate</vt:lpstr>
      <vt:lpstr>Why not target zero?</vt:lpstr>
      <vt:lpstr>How the Fed chooses the interest rate</vt:lpstr>
      <vt:lpstr>How the Fed chooses the interest rate</vt:lpstr>
      <vt:lpstr>Federal Funds Rate</vt:lpstr>
      <vt:lpstr>Prior to 2008: Expansionary Policy</vt:lpstr>
      <vt:lpstr>Prior to 2008: Contractionary Policy</vt:lpstr>
      <vt:lpstr>PowerPoint Presentation</vt:lpstr>
      <vt:lpstr>Two Key Tools</vt:lpstr>
      <vt:lpstr>PowerPoint Presentation</vt:lpstr>
      <vt:lpstr>The Ripple Effect</vt:lpstr>
      <vt:lpstr>The Ripple Effect</vt:lpstr>
      <vt:lpstr>PowerPoint Presentation</vt:lpstr>
      <vt:lpstr>PowerPoint Presentation</vt:lpstr>
      <vt:lpstr>Additional Interest Rates</vt:lpstr>
      <vt:lpstr>Beyond the Fed</vt:lpstr>
      <vt:lpstr>Risk Premia</vt:lpstr>
      <vt:lpstr>Evaluating Risk</vt:lpstr>
      <vt:lpstr>Default Risk</vt:lpstr>
      <vt:lpstr>Default Risk</vt:lpstr>
      <vt:lpstr>Liquidity Risk</vt:lpstr>
      <vt:lpstr>Term Risk</vt:lpstr>
      <vt:lpstr>Risk Aversion</vt:lpstr>
      <vt:lpstr>Recap</vt:lpstr>
      <vt:lpstr>Real Interest Rates</vt:lpstr>
      <vt:lpstr>PowerPoint Presentation</vt:lpstr>
      <vt:lpstr>PowerPoint Presentation</vt:lpstr>
      <vt:lpstr>PowerPoint Presentation</vt:lpstr>
      <vt:lpstr>PowerPoint Presentation</vt:lpstr>
      <vt:lpstr>PowerPoint Presentation</vt:lpstr>
      <vt:lpstr>Final Interest Rate</vt:lpstr>
      <vt:lpstr>Final Interest Rate</vt:lpstr>
      <vt:lpstr>Side Note on Banking Crises</vt:lpstr>
      <vt:lpstr>Bank Balance Sheet Revisited</vt:lpstr>
      <vt:lpstr>Bank Crises</vt:lpstr>
      <vt:lpstr>Liquidity and Risk</vt:lpstr>
      <vt:lpstr>PowerPoint Presentation</vt:lpstr>
      <vt:lpstr>PowerPoint Presentation</vt:lpstr>
      <vt:lpstr>The IS Relation</vt:lpstr>
      <vt:lpstr>Interest Rates and the Economy</vt:lpstr>
      <vt:lpstr>Interest Rates and net exports</vt:lpstr>
      <vt:lpstr>PowerPoint Presentation</vt:lpstr>
      <vt:lpstr>PowerPoint Presentation</vt:lpstr>
      <vt:lpstr>The IS Curve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MP Curve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Macroeconomic Theory</dc:title>
  <dc:creator>Cline, Nathaniel</dc:creator>
  <cp:lastModifiedBy>Cline, Nathaniel</cp:lastModifiedBy>
  <cp:revision>27</cp:revision>
  <dcterms:created xsi:type="dcterms:W3CDTF">2022-11-10T19:18:02Z</dcterms:created>
  <dcterms:modified xsi:type="dcterms:W3CDTF">2023-11-08T21:03:59Z</dcterms:modified>
</cp:coreProperties>
</file>