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3"/>
  </p:notesMasterIdLst>
  <p:sldIdLst>
    <p:sldId id="256" r:id="rId2"/>
    <p:sldId id="760" r:id="rId3"/>
    <p:sldId id="311" r:id="rId4"/>
    <p:sldId id="761" r:id="rId5"/>
    <p:sldId id="706" r:id="rId6"/>
    <p:sldId id="717" r:id="rId7"/>
    <p:sldId id="718" r:id="rId8"/>
    <p:sldId id="719" r:id="rId9"/>
    <p:sldId id="716" r:id="rId10"/>
    <p:sldId id="713" r:id="rId11"/>
    <p:sldId id="707" r:id="rId12"/>
    <p:sldId id="708" r:id="rId13"/>
    <p:sldId id="289" r:id="rId14"/>
    <p:sldId id="279" r:id="rId15"/>
    <p:sldId id="316" r:id="rId16"/>
    <p:sldId id="339" r:id="rId17"/>
    <p:sldId id="322" r:id="rId18"/>
    <p:sldId id="324" r:id="rId19"/>
    <p:sldId id="745" r:id="rId20"/>
    <p:sldId id="258" r:id="rId21"/>
    <p:sldId id="709" r:id="rId22"/>
    <p:sldId id="710" r:id="rId23"/>
    <p:sldId id="711" r:id="rId24"/>
    <p:sldId id="334" r:id="rId25"/>
    <p:sldId id="762" r:id="rId26"/>
    <p:sldId id="661" r:id="rId27"/>
    <p:sldId id="689" r:id="rId28"/>
    <p:sldId id="319" r:id="rId29"/>
    <p:sldId id="690" r:id="rId30"/>
    <p:sldId id="691" r:id="rId31"/>
    <p:sldId id="692" r:id="rId32"/>
    <p:sldId id="693" r:id="rId33"/>
    <p:sldId id="696" r:id="rId34"/>
    <p:sldId id="746" r:id="rId35"/>
    <p:sldId id="680" r:id="rId36"/>
    <p:sldId id="337" r:id="rId37"/>
    <p:sldId id="712" r:id="rId38"/>
    <p:sldId id="695" r:id="rId39"/>
    <p:sldId id="700" r:id="rId40"/>
    <p:sldId id="701" r:id="rId41"/>
    <p:sldId id="702" r:id="rId42"/>
    <p:sldId id="703" r:id="rId43"/>
    <p:sldId id="704" r:id="rId44"/>
    <p:sldId id="705" r:id="rId45"/>
    <p:sldId id="720" r:id="rId46"/>
    <p:sldId id="721" r:id="rId47"/>
    <p:sldId id="714" r:id="rId48"/>
    <p:sldId id="722" r:id="rId49"/>
    <p:sldId id="723" r:id="rId50"/>
    <p:sldId id="724" r:id="rId51"/>
    <p:sldId id="725" r:id="rId52"/>
    <p:sldId id="726" r:id="rId53"/>
    <p:sldId id="727" r:id="rId54"/>
    <p:sldId id="728" r:id="rId55"/>
    <p:sldId id="729" r:id="rId56"/>
    <p:sldId id="742" r:id="rId57"/>
    <p:sldId id="743" r:id="rId58"/>
    <p:sldId id="730" r:id="rId59"/>
    <p:sldId id="731" r:id="rId60"/>
    <p:sldId id="734" r:id="rId61"/>
    <p:sldId id="733" r:id="rId62"/>
    <p:sldId id="736" r:id="rId63"/>
    <p:sldId id="737" r:id="rId64"/>
    <p:sldId id="738" r:id="rId65"/>
    <p:sldId id="739" r:id="rId66"/>
    <p:sldId id="740" r:id="rId67"/>
    <p:sldId id="735" r:id="rId68"/>
    <p:sldId id="732" r:id="rId69"/>
    <p:sldId id="679" r:id="rId70"/>
    <p:sldId id="764" r:id="rId71"/>
    <p:sldId id="765" r:id="rId7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7A3A3"/>
    <a:srgbClr val="A1BCBC"/>
    <a:srgbClr val="EBE8E5"/>
    <a:srgbClr val="18696D"/>
    <a:srgbClr val="494644"/>
    <a:srgbClr val="42413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1348"/>
    <p:restoredTop sz="72356"/>
  </p:normalViewPr>
  <p:slideViewPr>
    <p:cSldViewPr snapToGrid="0">
      <p:cViewPr varScale="1">
        <p:scale>
          <a:sx n="76" d="100"/>
          <a:sy n="76" d="100"/>
        </p:scale>
        <p:origin x="216" y="296"/>
      </p:cViewPr>
      <p:guideLst/>
    </p:cSldViewPr>
  </p:slideViewPr>
  <p:outlineViewPr>
    <p:cViewPr>
      <p:scale>
        <a:sx n="33" d="100"/>
        <a:sy n="33" d="100"/>
      </p:scale>
      <p:origin x="0" y="-9344"/>
    </p:cViewPr>
  </p:outlineViewPr>
  <p:notesTextViewPr>
    <p:cViewPr>
      <p:scale>
        <a:sx n="1" d="1"/>
        <a:sy n="1" d="1"/>
      </p:scale>
      <p:origin x="0" y="0"/>
    </p:cViewPr>
  </p:notesTextViewPr>
  <p:sorterViewPr>
    <p:cViewPr>
      <p:scale>
        <a:sx n="80" d="100"/>
        <a:sy n="80" d="100"/>
      </p:scale>
      <p:origin x="0" y="0"/>
    </p:cViewPr>
  </p:sorterViewPr>
  <p:notesViewPr>
    <p:cSldViewPr snapToGrid="0">
      <p:cViewPr varScale="1">
        <p:scale>
          <a:sx n="87" d="100"/>
          <a:sy n="87" d="100"/>
        </p:scale>
        <p:origin x="2696" y="20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F49749-91B0-D54C-9ED6-EF84AA0F2BFB}" type="datetimeFigureOut">
              <a:rPr lang="en-US" smtClean="0"/>
              <a:t>10/18/23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C9DBEB-259E-9F4F-ADD1-28816A8BF3B1}" type="slidenum">
              <a:rPr lang="en-US" smtClean="0"/>
              <a:t>‹#›</a:t>
            </a:fld>
            <a:endParaRPr lang="en-US"/>
          </a:p>
        </p:txBody>
      </p:sp>
    </p:spTree>
    <p:extLst>
      <p:ext uri="{BB962C8B-B14F-4D97-AF65-F5344CB8AC3E}">
        <p14:creationId xmlns:p14="http://schemas.microsoft.com/office/powerpoint/2010/main" val="10416549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C9DBEB-259E-9F4F-ADD1-28816A8BF3B1}" type="slidenum">
              <a:rPr lang="en-US" smtClean="0"/>
              <a:t>2</a:t>
            </a:fld>
            <a:endParaRPr lang="en-US"/>
          </a:p>
        </p:txBody>
      </p:sp>
    </p:spTree>
    <p:extLst>
      <p:ext uri="{BB962C8B-B14F-4D97-AF65-F5344CB8AC3E}">
        <p14:creationId xmlns:p14="http://schemas.microsoft.com/office/powerpoint/2010/main" val="38042690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C9DBEB-259E-9F4F-ADD1-28816A8BF3B1}" type="slidenum">
              <a:rPr lang="en-US" smtClean="0"/>
              <a:t>12</a:t>
            </a:fld>
            <a:endParaRPr lang="en-US"/>
          </a:p>
        </p:txBody>
      </p:sp>
    </p:spTree>
    <p:extLst>
      <p:ext uri="{BB962C8B-B14F-4D97-AF65-F5344CB8AC3E}">
        <p14:creationId xmlns:p14="http://schemas.microsoft.com/office/powerpoint/2010/main" val="38555322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C9DBEB-259E-9F4F-ADD1-28816A8BF3B1}" type="slidenum">
              <a:rPr lang="en-US" smtClean="0"/>
              <a:t>14</a:t>
            </a:fld>
            <a:endParaRPr lang="en-US"/>
          </a:p>
        </p:txBody>
      </p:sp>
    </p:spTree>
    <p:extLst>
      <p:ext uri="{BB962C8B-B14F-4D97-AF65-F5344CB8AC3E}">
        <p14:creationId xmlns:p14="http://schemas.microsoft.com/office/powerpoint/2010/main" val="39429855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8C9DBEB-259E-9F4F-ADD1-28816A8BF3B1}" type="slidenum">
              <a:rPr lang="en-US" smtClean="0"/>
              <a:t>17</a:t>
            </a:fld>
            <a:endParaRPr lang="en-US"/>
          </a:p>
        </p:txBody>
      </p:sp>
    </p:spTree>
    <p:extLst>
      <p:ext uri="{BB962C8B-B14F-4D97-AF65-F5344CB8AC3E}">
        <p14:creationId xmlns:p14="http://schemas.microsoft.com/office/powerpoint/2010/main" val="21384950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8C9DBEB-259E-9F4F-ADD1-28816A8BF3B1}" type="slidenum">
              <a:rPr lang="en-US" smtClean="0"/>
              <a:t>18</a:t>
            </a:fld>
            <a:endParaRPr lang="en-US"/>
          </a:p>
        </p:txBody>
      </p:sp>
    </p:spTree>
    <p:extLst>
      <p:ext uri="{BB962C8B-B14F-4D97-AF65-F5344CB8AC3E}">
        <p14:creationId xmlns:p14="http://schemas.microsoft.com/office/powerpoint/2010/main" val="6029556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8C9DBEB-259E-9F4F-ADD1-28816A8BF3B1}" type="slidenum">
              <a:rPr lang="en-US" smtClean="0"/>
              <a:t>19</a:t>
            </a:fld>
            <a:endParaRPr lang="en-US"/>
          </a:p>
        </p:txBody>
      </p:sp>
    </p:spTree>
    <p:extLst>
      <p:ext uri="{BB962C8B-B14F-4D97-AF65-F5344CB8AC3E}">
        <p14:creationId xmlns:p14="http://schemas.microsoft.com/office/powerpoint/2010/main" val="24615771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C9DBEB-259E-9F4F-ADD1-28816A8BF3B1}" type="slidenum">
              <a:rPr lang="en-US" smtClean="0"/>
              <a:t>20</a:t>
            </a:fld>
            <a:endParaRPr lang="en-US"/>
          </a:p>
        </p:txBody>
      </p:sp>
    </p:spTree>
    <p:extLst>
      <p:ext uri="{BB962C8B-B14F-4D97-AF65-F5344CB8AC3E}">
        <p14:creationId xmlns:p14="http://schemas.microsoft.com/office/powerpoint/2010/main" val="27032014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C9DBEB-259E-9F4F-ADD1-28816A8BF3B1}" type="slidenum">
              <a:rPr lang="en-US" smtClean="0"/>
              <a:t>21</a:t>
            </a:fld>
            <a:endParaRPr lang="en-US"/>
          </a:p>
        </p:txBody>
      </p:sp>
    </p:spTree>
    <p:extLst>
      <p:ext uri="{BB962C8B-B14F-4D97-AF65-F5344CB8AC3E}">
        <p14:creationId xmlns:p14="http://schemas.microsoft.com/office/powerpoint/2010/main" val="21574654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C9DBEB-259E-9F4F-ADD1-28816A8BF3B1}" type="slidenum">
              <a:rPr lang="en-US" smtClean="0"/>
              <a:t>22</a:t>
            </a:fld>
            <a:endParaRPr lang="en-US"/>
          </a:p>
        </p:txBody>
      </p:sp>
    </p:spTree>
    <p:extLst>
      <p:ext uri="{BB962C8B-B14F-4D97-AF65-F5344CB8AC3E}">
        <p14:creationId xmlns:p14="http://schemas.microsoft.com/office/powerpoint/2010/main" val="25984767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C9DBEB-259E-9F4F-ADD1-28816A8BF3B1}" type="slidenum">
              <a:rPr lang="en-US" smtClean="0"/>
              <a:t>23</a:t>
            </a:fld>
            <a:endParaRPr lang="en-US"/>
          </a:p>
        </p:txBody>
      </p:sp>
    </p:spTree>
    <p:extLst>
      <p:ext uri="{BB962C8B-B14F-4D97-AF65-F5344CB8AC3E}">
        <p14:creationId xmlns:p14="http://schemas.microsoft.com/office/powerpoint/2010/main" val="12029311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8C9DBEB-259E-9F4F-ADD1-28816A8BF3B1}" type="slidenum">
              <a:rPr lang="en-US" smtClean="0"/>
              <a:t>26</a:t>
            </a:fld>
            <a:endParaRPr lang="en-US"/>
          </a:p>
        </p:txBody>
      </p:sp>
    </p:spTree>
    <p:extLst>
      <p:ext uri="{BB962C8B-B14F-4D97-AF65-F5344CB8AC3E}">
        <p14:creationId xmlns:p14="http://schemas.microsoft.com/office/powerpoint/2010/main" val="21872007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8C9DBEB-259E-9F4F-ADD1-28816A8BF3B1}" type="slidenum">
              <a:rPr lang="en-US" smtClean="0"/>
              <a:t>4</a:t>
            </a:fld>
            <a:endParaRPr lang="en-US"/>
          </a:p>
        </p:txBody>
      </p:sp>
    </p:spTree>
    <p:extLst>
      <p:ext uri="{BB962C8B-B14F-4D97-AF65-F5344CB8AC3E}">
        <p14:creationId xmlns:p14="http://schemas.microsoft.com/office/powerpoint/2010/main" val="185591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1A1C20"/>
                </a:solidFill>
                <a:effectLst/>
                <a:latin typeface="Greycliff"/>
              </a:rPr>
              <a:t>Commercial and industrial loans</a:t>
            </a:r>
          </a:p>
          <a:p>
            <a:r>
              <a:rPr lang="en-US" b="0" i="0" dirty="0">
                <a:solidFill>
                  <a:srgbClr val="1A1C20"/>
                </a:solidFill>
                <a:effectLst/>
                <a:latin typeface="Greycliff"/>
              </a:rPr>
              <a:t>loans secured by real estate</a:t>
            </a:r>
          </a:p>
          <a:p>
            <a:r>
              <a:rPr lang="en-US" b="0" i="0" dirty="0">
                <a:solidFill>
                  <a:srgbClr val="1A1C20"/>
                </a:solidFill>
                <a:effectLst/>
                <a:latin typeface="Greycliff"/>
              </a:rPr>
              <a:t>loans to finance agricultural production</a:t>
            </a:r>
          </a:p>
          <a:p>
            <a:r>
              <a:rPr lang="en-US" b="0" i="0" dirty="0">
                <a:solidFill>
                  <a:srgbClr val="1A1C20"/>
                </a:solidFill>
                <a:effectLst/>
                <a:latin typeface="Greycliff"/>
              </a:rPr>
              <a:t>loans to individuals—including credit card loans</a:t>
            </a:r>
            <a:endParaRPr lang="en-US" dirty="0"/>
          </a:p>
        </p:txBody>
      </p:sp>
      <p:sp>
        <p:nvSpPr>
          <p:cNvPr id="4" name="Slide Number Placeholder 3"/>
          <p:cNvSpPr>
            <a:spLocks noGrp="1"/>
          </p:cNvSpPr>
          <p:nvPr>
            <p:ph type="sldNum" sz="quarter" idx="5"/>
          </p:nvPr>
        </p:nvSpPr>
        <p:spPr/>
        <p:txBody>
          <a:bodyPr/>
          <a:lstStyle/>
          <a:p>
            <a:fld id="{48C9DBEB-259E-9F4F-ADD1-28816A8BF3B1}" type="slidenum">
              <a:rPr lang="en-US" smtClean="0"/>
              <a:t>39</a:t>
            </a:fld>
            <a:endParaRPr lang="en-US"/>
          </a:p>
        </p:txBody>
      </p:sp>
    </p:spTree>
    <p:extLst>
      <p:ext uri="{BB962C8B-B14F-4D97-AF65-F5344CB8AC3E}">
        <p14:creationId xmlns:p14="http://schemas.microsoft.com/office/powerpoint/2010/main" val="6418280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Minion"/>
              </a:rPr>
              <a:t>Bank borrowing in the federal funds market and at the discount window of the Fed is short term. Other </a:t>
            </a:r>
            <a:r>
              <a:rPr lang="en-US" sz="1800" dirty="0" err="1">
                <a:effectLst/>
                <a:latin typeface="Minion"/>
              </a:rPr>
              <a:t>nondeposit</a:t>
            </a:r>
            <a:r>
              <a:rPr lang="en-US" sz="1800" dirty="0">
                <a:effectLst/>
                <a:latin typeface="Minion"/>
              </a:rPr>
              <a:t> borrowing can be short term in the form of issuing obligations in the money market, or intermediate to long term in the form of issuing securities in the bond market. An example of the former is the repurchase agreement (or “repo”) market. An example of intermediate- or long-term borrowing is floating-rate notes and bonds. </a:t>
            </a:r>
            <a:endParaRPr lang="en-US" dirty="0"/>
          </a:p>
          <a:p>
            <a:endParaRPr lang="en-US" dirty="0"/>
          </a:p>
        </p:txBody>
      </p:sp>
      <p:sp>
        <p:nvSpPr>
          <p:cNvPr id="4" name="Slide Number Placeholder 3"/>
          <p:cNvSpPr>
            <a:spLocks noGrp="1"/>
          </p:cNvSpPr>
          <p:nvPr>
            <p:ph type="sldNum" sz="quarter" idx="5"/>
          </p:nvPr>
        </p:nvSpPr>
        <p:spPr/>
        <p:txBody>
          <a:bodyPr/>
          <a:lstStyle/>
          <a:p>
            <a:fld id="{48C9DBEB-259E-9F4F-ADD1-28816A8BF3B1}" type="slidenum">
              <a:rPr lang="en-US" smtClean="0"/>
              <a:t>43</a:t>
            </a:fld>
            <a:endParaRPr lang="en-US"/>
          </a:p>
        </p:txBody>
      </p:sp>
    </p:spTree>
    <p:extLst>
      <p:ext uri="{BB962C8B-B14F-4D97-AF65-F5344CB8AC3E}">
        <p14:creationId xmlns:p14="http://schemas.microsoft.com/office/powerpoint/2010/main" val="23976163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Minion"/>
              </a:rPr>
              <a:t>Bank borrowing in the federal funds market and at the discount window of the Fed is short term. Other </a:t>
            </a:r>
            <a:r>
              <a:rPr lang="en-US" sz="1800" dirty="0" err="1">
                <a:effectLst/>
                <a:latin typeface="Minion"/>
              </a:rPr>
              <a:t>nondeposit</a:t>
            </a:r>
            <a:r>
              <a:rPr lang="en-US" sz="1800" dirty="0">
                <a:effectLst/>
                <a:latin typeface="Minion"/>
              </a:rPr>
              <a:t> borrowing can be short term in the form of issuing obligations in the money market, or intermediate to long term in the form of issuing securities in the bond market. An example of the former is the repurchase agreement (or “repo”) market. An example of intermediate- or long-term borrowing is floating-rate notes and bonds. </a:t>
            </a:r>
            <a:endParaRPr lang="en-US" dirty="0"/>
          </a:p>
          <a:p>
            <a:endParaRPr lang="en-US" dirty="0"/>
          </a:p>
        </p:txBody>
      </p:sp>
      <p:sp>
        <p:nvSpPr>
          <p:cNvPr id="4" name="Slide Number Placeholder 3"/>
          <p:cNvSpPr>
            <a:spLocks noGrp="1"/>
          </p:cNvSpPr>
          <p:nvPr>
            <p:ph type="sldNum" sz="quarter" idx="5"/>
          </p:nvPr>
        </p:nvSpPr>
        <p:spPr/>
        <p:txBody>
          <a:bodyPr/>
          <a:lstStyle/>
          <a:p>
            <a:fld id="{48C9DBEB-259E-9F4F-ADD1-28816A8BF3B1}" type="slidenum">
              <a:rPr lang="en-US" smtClean="0"/>
              <a:t>44</a:t>
            </a:fld>
            <a:endParaRPr lang="en-US"/>
          </a:p>
        </p:txBody>
      </p:sp>
    </p:spTree>
    <p:extLst>
      <p:ext uri="{BB962C8B-B14F-4D97-AF65-F5344CB8AC3E}">
        <p14:creationId xmlns:p14="http://schemas.microsoft.com/office/powerpoint/2010/main" val="15659166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C9DBEB-259E-9F4F-ADD1-28816A8BF3B1}" type="slidenum">
              <a:rPr lang="en-US" smtClean="0"/>
              <a:t>45</a:t>
            </a:fld>
            <a:endParaRPr lang="en-US"/>
          </a:p>
        </p:txBody>
      </p:sp>
    </p:spTree>
    <p:extLst>
      <p:ext uri="{BB962C8B-B14F-4D97-AF65-F5344CB8AC3E}">
        <p14:creationId xmlns:p14="http://schemas.microsoft.com/office/powerpoint/2010/main" val="39043726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C9DBEB-259E-9F4F-ADD1-28816A8BF3B1}" type="slidenum">
              <a:rPr lang="en-US" smtClean="0"/>
              <a:t>46</a:t>
            </a:fld>
            <a:endParaRPr lang="en-US"/>
          </a:p>
        </p:txBody>
      </p:sp>
    </p:spTree>
    <p:extLst>
      <p:ext uri="{BB962C8B-B14F-4D97-AF65-F5344CB8AC3E}">
        <p14:creationId xmlns:p14="http://schemas.microsoft.com/office/powerpoint/2010/main" val="8743911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C9DBEB-259E-9F4F-ADD1-28816A8BF3B1}" type="slidenum">
              <a:rPr lang="en-US" smtClean="0"/>
              <a:t>55</a:t>
            </a:fld>
            <a:endParaRPr lang="en-US"/>
          </a:p>
        </p:txBody>
      </p:sp>
    </p:spTree>
    <p:extLst>
      <p:ext uri="{BB962C8B-B14F-4D97-AF65-F5344CB8AC3E}">
        <p14:creationId xmlns:p14="http://schemas.microsoft.com/office/powerpoint/2010/main" val="18840008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C9DBEB-259E-9F4F-ADD1-28816A8BF3B1}" type="slidenum">
              <a:rPr lang="en-US" smtClean="0"/>
              <a:t>60</a:t>
            </a:fld>
            <a:endParaRPr lang="en-US"/>
          </a:p>
        </p:txBody>
      </p:sp>
    </p:spTree>
    <p:extLst>
      <p:ext uri="{BB962C8B-B14F-4D97-AF65-F5344CB8AC3E}">
        <p14:creationId xmlns:p14="http://schemas.microsoft.com/office/powerpoint/2010/main" val="22794323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C9DBEB-259E-9F4F-ADD1-28816A8BF3B1}" type="slidenum">
              <a:rPr lang="en-US" smtClean="0"/>
              <a:t>5</a:t>
            </a:fld>
            <a:endParaRPr lang="en-US"/>
          </a:p>
        </p:txBody>
      </p:sp>
    </p:spTree>
    <p:extLst>
      <p:ext uri="{BB962C8B-B14F-4D97-AF65-F5344CB8AC3E}">
        <p14:creationId xmlns:p14="http://schemas.microsoft.com/office/powerpoint/2010/main" val="40589939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C9DBEB-259E-9F4F-ADD1-28816A8BF3B1}" type="slidenum">
              <a:rPr lang="en-US" smtClean="0"/>
              <a:t>6</a:t>
            </a:fld>
            <a:endParaRPr lang="en-US"/>
          </a:p>
        </p:txBody>
      </p:sp>
    </p:spTree>
    <p:extLst>
      <p:ext uri="{BB962C8B-B14F-4D97-AF65-F5344CB8AC3E}">
        <p14:creationId xmlns:p14="http://schemas.microsoft.com/office/powerpoint/2010/main" val="12413262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C9DBEB-259E-9F4F-ADD1-28816A8BF3B1}" type="slidenum">
              <a:rPr lang="en-US" smtClean="0"/>
              <a:t>7</a:t>
            </a:fld>
            <a:endParaRPr lang="en-US"/>
          </a:p>
        </p:txBody>
      </p:sp>
    </p:spTree>
    <p:extLst>
      <p:ext uri="{BB962C8B-B14F-4D97-AF65-F5344CB8AC3E}">
        <p14:creationId xmlns:p14="http://schemas.microsoft.com/office/powerpoint/2010/main" val="1069186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C9DBEB-259E-9F4F-ADD1-28816A8BF3B1}" type="slidenum">
              <a:rPr lang="en-US" smtClean="0"/>
              <a:t>8</a:t>
            </a:fld>
            <a:endParaRPr lang="en-US"/>
          </a:p>
        </p:txBody>
      </p:sp>
    </p:spTree>
    <p:extLst>
      <p:ext uri="{BB962C8B-B14F-4D97-AF65-F5344CB8AC3E}">
        <p14:creationId xmlns:p14="http://schemas.microsoft.com/office/powerpoint/2010/main" val="27917660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C9DBEB-259E-9F4F-ADD1-28816A8BF3B1}" type="slidenum">
              <a:rPr lang="en-US" smtClean="0"/>
              <a:t>9</a:t>
            </a:fld>
            <a:endParaRPr lang="en-US"/>
          </a:p>
        </p:txBody>
      </p:sp>
    </p:spTree>
    <p:extLst>
      <p:ext uri="{BB962C8B-B14F-4D97-AF65-F5344CB8AC3E}">
        <p14:creationId xmlns:p14="http://schemas.microsoft.com/office/powerpoint/2010/main" val="37192408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C9DBEB-259E-9F4F-ADD1-28816A8BF3B1}" type="slidenum">
              <a:rPr lang="en-US" smtClean="0"/>
              <a:t>10</a:t>
            </a:fld>
            <a:endParaRPr lang="en-US"/>
          </a:p>
        </p:txBody>
      </p:sp>
    </p:spTree>
    <p:extLst>
      <p:ext uri="{BB962C8B-B14F-4D97-AF65-F5344CB8AC3E}">
        <p14:creationId xmlns:p14="http://schemas.microsoft.com/office/powerpoint/2010/main" val="26782317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C9DBEB-259E-9F4F-ADD1-28816A8BF3B1}" type="slidenum">
              <a:rPr lang="en-US" smtClean="0"/>
              <a:t>11</a:t>
            </a:fld>
            <a:endParaRPr lang="en-US"/>
          </a:p>
        </p:txBody>
      </p:sp>
    </p:spTree>
    <p:extLst>
      <p:ext uri="{BB962C8B-B14F-4D97-AF65-F5344CB8AC3E}">
        <p14:creationId xmlns:p14="http://schemas.microsoft.com/office/powerpoint/2010/main" val="1069956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DDCF7-EBEC-BE79-A323-B80771C43C4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58547DA-030E-46CC-CB3B-F4CC481572A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66EF14D-0449-5DAC-52F2-1767C6782247}"/>
              </a:ext>
            </a:extLst>
          </p:cNvPr>
          <p:cNvSpPr>
            <a:spLocks noGrp="1"/>
          </p:cNvSpPr>
          <p:nvPr>
            <p:ph type="dt" sz="half" idx="10"/>
          </p:nvPr>
        </p:nvSpPr>
        <p:spPr/>
        <p:txBody>
          <a:bodyPr/>
          <a:lstStyle/>
          <a:p>
            <a:fld id="{4F6C1E96-D301-3F49-BEFB-EC8073621FA5}" type="datetimeFigureOut">
              <a:rPr lang="en-US" smtClean="0"/>
              <a:t>10/18/23</a:t>
            </a:fld>
            <a:endParaRPr lang="en-US"/>
          </a:p>
        </p:txBody>
      </p:sp>
      <p:sp>
        <p:nvSpPr>
          <p:cNvPr id="5" name="Footer Placeholder 4">
            <a:extLst>
              <a:ext uri="{FF2B5EF4-FFF2-40B4-BE49-F238E27FC236}">
                <a16:creationId xmlns:a16="http://schemas.microsoft.com/office/drawing/2014/main" id="{20F4A194-B41B-260E-F036-B4EA0B3C40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881F01-50B8-08EA-A76D-DE4BD80AB993}"/>
              </a:ext>
            </a:extLst>
          </p:cNvPr>
          <p:cNvSpPr>
            <a:spLocks noGrp="1"/>
          </p:cNvSpPr>
          <p:nvPr>
            <p:ph type="sldNum" sz="quarter" idx="12"/>
          </p:nvPr>
        </p:nvSpPr>
        <p:spPr/>
        <p:txBody>
          <a:bodyPr/>
          <a:lstStyle/>
          <a:p>
            <a:fld id="{276F8C5D-662B-5F4B-AFE9-BF17A8E67FE6}" type="slidenum">
              <a:rPr lang="en-US" smtClean="0"/>
              <a:t>‹#›</a:t>
            </a:fld>
            <a:endParaRPr lang="en-US"/>
          </a:p>
        </p:txBody>
      </p:sp>
    </p:spTree>
    <p:extLst>
      <p:ext uri="{BB962C8B-B14F-4D97-AF65-F5344CB8AC3E}">
        <p14:creationId xmlns:p14="http://schemas.microsoft.com/office/powerpoint/2010/main" val="7772523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20E3F1-F3D0-F75A-D5D6-5EFE7B9A504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6D6F01D-9329-BCAE-ACC0-0563F319EA0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63A83F-1869-F105-201F-BFCD930C2D3A}"/>
              </a:ext>
            </a:extLst>
          </p:cNvPr>
          <p:cNvSpPr>
            <a:spLocks noGrp="1"/>
          </p:cNvSpPr>
          <p:nvPr>
            <p:ph type="dt" sz="half" idx="10"/>
          </p:nvPr>
        </p:nvSpPr>
        <p:spPr/>
        <p:txBody>
          <a:bodyPr/>
          <a:lstStyle/>
          <a:p>
            <a:fld id="{4F6C1E96-D301-3F49-BEFB-EC8073621FA5}" type="datetimeFigureOut">
              <a:rPr lang="en-US" smtClean="0"/>
              <a:t>10/18/23</a:t>
            </a:fld>
            <a:endParaRPr lang="en-US"/>
          </a:p>
        </p:txBody>
      </p:sp>
      <p:sp>
        <p:nvSpPr>
          <p:cNvPr id="5" name="Footer Placeholder 4">
            <a:extLst>
              <a:ext uri="{FF2B5EF4-FFF2-40B4-BE49-F238E27FC236}">
                <a16:creationId xmlns:a16="http://schemas.microsoft.com/office/drawing/2014/main" id="{4DFDFD5B-AB41-ED54-7EAE-73B064B1DE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4C667C-4B72-8CCD-8DCD-C9B669B7F177}"/>
              </a:ext>
            </a:extLst>
          </p:cNvPr>
          <p:cNvSpPr>
            <a:spLocks noGrp="1"/>
          </p:cNvSpPr>
          <p:nvPr>
            <p:ph type="sldNum" sz="quarter" idx="12"/>
          </p:nvPr>
        </p:nvSpPr>
        <p:spPr/>
        <p:txBody>
          <a:bodyPr/>
          <a:lstStyle/>
          <a:p>
            <a:fld id="{276F8C5D-662B-5F4B-AFE9-BF17A8E67FE6}" type="slidenum">
              <a:rPr lang="en-US" smtClean="0"/>
              <a:t>‹#›</a:t>
            </a:fld>
            <a:endParaRPr lang="en-US"/>
          </a:p>
        </p:txBody>
      </p:sp>
    </p:spTree>
    <p:extLst>
      <p:ext uri="{BB962C8B-B14F-4D97-AF65-F5344CB8AC3E}">
        <p14:creationId xmlns:p14="http://schemas.microsoft.com/office/powerpoint/2010/main" val="32842623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950909E-21C1-EDBD-254D-E352D5F103A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663D60F-6CDE-6B48-F2CF-A34FC31CC75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3293D1-759F-BF63-F4DE-E8525C48D5E2}"/>
              </a:ext>
            </a:extLst>
          </p:cNvPr>
          <p:cNvSpPr>
            <a:spLocks noGrp="1"/>
          </p:cNvSpPr>
          <p:nvPr>
            <p:ph type="dt" sz="half" idx="10"/>
          </p:nvPr>
        </p:nvSpPr>
        <p:spPr/>
        <p:txBody>
          <a:bodyPr/>
          <a:lstStyle/>
          <a:p>
            <a:fld id="{4F6C1E96-D301-3F49-BEFB-EC8073621FA5}" type="datetimeFigureOut">
              <a:rPr lang="en-US" smtClean="0"/>
              <a:t>10/18/23</a:t>
            </a:fld>
            <a:endParaRPr lang="en-US"/>
          </a:p>
        </p:txBody>
      </p:sp>
      <p:sp>
        <p:nvSpPr>
          <p:cNvPr id="5" name="Footer Placeholder 4">
            <a:extLst>
              <a:ext uri="{FF2B5EF4-FFF2-40B4-BE49-F238E27FC236}">
                <a16:creationId xmlns:a16="http://schemas.microsoft.com/office/drawing/2014/main" id="{CC1C12F6-D94C-237A-278D-F78E75D608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FABC88-A1D9-E457-A71B-E94D60ADB254}"/>
              </a:ext>
            </a:extLst>
          </p:cNvPr>
          <p:cNvSpPr>
            <a:spLocks noGrp="1"/>
          </p:cNvSpPr>
          <p:nvPr>
            <p:ph type="sldNum" sz="quarter" idx="12"/>
          </p:nvPr>
        </p:nvSpPr>
        <p:spPr/>
        <p:txBody>
          <a:bodyPr/>
          <a:lstStyle/>
          <a:p>
            <a:fld id="{276F8C5D-662B-5F4B-AFE9-BF17A8E67FE6}" type="slidenum">
              <a:rPr lang="en-US" smtClean="0"/>
              <a:t>‹#›</a:t>
            </a:fld>
            <a:endParaRPr lang="en-US"/>
          </a:p>
        </p:txBody>
      </p:sp>
    </p:spTree>
    <p:extLst>
      <p:ext uri="{BB962C8B-B14F-4D97-AF65-F5344CB8AC3E}">
        <p14:creationId xmlns:p14="http://schemas.microsoft.com/office/powerpoint/2010/main" val="11671681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8077C6-821B-F44A-B42D-99C52B988FC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63897AD-8381-868F-7329-34414271DDE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C00624-9700-D4BE-3440-8D4598AF626E}"/>
              </a:ext>
            </a:extLst>
          </p:cNvPr>
          <p:cNvSpPr>
            <a:spLocks noGrp="1"/>
          </p:cNvSpPr>
          <p:nvPr>
            <p:ph type="dt" sz="half" idx="10"/>
          </p:nvPr>
        </p:nvSpPr>
        <p:spPr/>
        <p:txBody>
          <a:bodyPr/>
          <a:lstStyle/>
          <a:p>
            <a:fld id="{4F6C1E96-D301-3F49-BEFB-EC8073621FA5}" type="datetimeFigureOut">
              <a:rPr lang="en-US" smtClean="0"/>
              <a:t>10/18/23</a:t>
            </a:fld>
            <a:endParaRPr lang="en-US"/>
          </a:p>
        </p:txBody>
      </p:sp>
      <p:sp>
        <p:nvSpPr>
          <p:cNvPr id="5" name="Footer Placeholder 4">
            <a:extLst>
              <a:ext uri="{FF2B5EF4-FFF2-40B4-BE49-F238E27FC236}">
                <a16:creationId xmlns:a16="http://schemas.microsoft.com/office/drawing/2014/main" id="{A94B1AA8-1FBC-BE66-0A24-8694671869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5D09E3-DC88-C2FE-E829-CD26C65AE217}"/>
              </a:ext>
            </a:extLst>
          </p:cNvPr>
          <p:cNvSpPr>
            <a:spLocks noGrp="1"/>
          </p:cNvSpPr>
          <p:nvPr>
            <p:ph type="sldNum" sz="quarter" idx="12"/>
          </p:nvPr>
        </p:nvSpPr>
        <p:spPr/>
        <p:txBody>
          <a:bodyPr/>
          <a:lstStyle/>
          <a:p>
            <a:fld id="{276F8C5D-662B-5F4B-AFE9-BF17A8E67FE6}" type="slidenum">
              <a:rPr lang="en-US" smtClean="0"/>
              <a:t>‹#›</a:t>
            </a:fld>
            <a:endParaRPr lang="en-US"/>
          </a:p>
        </p:txBody>
      </p:sp>
    </p:spTree>
    <p:extLst>
      <p:ext uri="{BB962C8B-B14F-4D97-AF65-F5344CB8AC3E}">
        <p14:creationId xmlns:p14="http://schemas.microsoft.com/office/powerpoint/2010/main" val="39240004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0CE72-90C6-1EA6-088E-F34D2EB8B8E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514EFB4-5BBE-C123-5154-0A547427015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9F33ABE-2A6E-4103-6307-FF86292B2387}"/>
              </a:ext>
            </a:extLst>
          </p:cNvPr>
          <p:cNvSpPr>
            <a:spLocks noGrp="1"/>
          </p:cNvSpPr>
          <p:nvPr>
            <p:ph type="dt" sz="half" idx="10"/>
          </p:nvPr>
        </p:nvSpPr>
        <p:spPr/>
        <p:txBody>
          <a:bodyPr/>
          <a:lstStyle/>
          <a:p>
            <a:fld id="{4F6C1E96-D301-3F49-BEFB-EC8073621FA5}" type="datetimeFigureOut">
              <a:rPr lang="en-US" smtClean="0"/>
              <a:t>10/18/23</a:t>
            </a:fld>
            <a:endParaRPr lang="en-US"/>
          </a:p>
        </p:txBody>
      </p:sp>
      <p:sp>
        <p:nvSpPr>
          <p:cNvPr id="5" name="Footer Placeholder 4">
            <a:extLst>
              <a:ext uri="{FF2B5EF4-FFF2-40B4-BE49-F238E27FC236}">
                <a16:creationId xmlns:a16="http://schemas.microsoft.com/office/drawing/2014/main" id="{62139C20-CEBE-9BE1-24B2-F63ECF9A72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053AB3-CC0A-3ED7-5B84-B788D10AF2E4}"/>
              </a:ext>
            </a:extLst>
          </p:cNvPr>
          <p:cNvSpPr>
            <a:spLocks noGrp="1"/>
          </p:cNvSpPr>
          <p:nvPr>
            <p:ph type="sldNum" sz="quarter" idx="12"/>
          </p:nvPr>
        </p:nvSpPr>
        <p:spPr/>
        <p:txBody>
          <a:bodyPr/>
          <a:lstStyle/>
          <a:p>
            <a:fld id="{276F8C5D-662B-5F4B-AFE9-BF17A8E67FE6}" type="slidenum">
              <a:rPr lang="en-US" smtClean="0"/>
              <a:t>‹#›</a:t>
            </a:fld>
            <a:endParaRPr lang="en-US"/>
          </a:p>
        </p:txBody>
      </p:sp>
    </p:spTree>
    <p:extLst>
      <p:ext uri="{BB962C8B-B14F-4D97-AF65-F5344CB8AC3E}">
        <p14:creationId xmlns:p14="http://schemas.microsoft.com/office/powerpoint/2010/main" val="21753595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32E1D-72B9-F340-756E-7A0250BB5F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41392A4-A928-8D4E-0F6A-8632CE94E25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ACC3B8B-BF82-DA8D-674F-5E95EA5E0D4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0AC12C0-4371-1C21-314D-600C60CB36A7}"/>
              </a:ext>
            </a:extLst>
          </p:cNvPr>
          <p:cNvSpPr>
            <a:spLocks noGrp="1"/>
          </p:cNvSpPr>
          <p:nvPr>
            <p:ph type="dt" sz="half" idx="10"/>
          </p:nvPr>
        </p:nvSpPr>
        <p:spPr/>
        <p:txBody>
          <a:bodyPr/>
          <a:lstStyle/>
          <a:p>
            <a:fld id="{4F6C1E96-D301-3F49-BEFB-EC8073621FA5}" type="datetimeFigureOut">
              <a:rPr lang="en-US" smtClean="0"/>
              <a:t>10/18/23</a:t>
            </a:fld>
            <a:endParaRPr lang="en-US"/>
          </a:p>
        </p:txBody>
      </p:sp>
      <p:sp>
        <p:nvSpPr>
          <p:cNvPr id="6" name="Footer Placeholder 5">
            <a:extLst>
              <a:ext uri="{FF2B5EF4-FFF2-40B4-BE49-F238E27FC236}">
                <a16:creationId xmlns:a16="http://schemas.microsoft.com/office/drawing/2014/main" id="{3B48A60C-EF34-27E6-A7BD-2295DCC0039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D103D9D-1E09-90D0-29DC-88A1C5DEBBC6}"/>
              </a:ext>
            </a:extLst>
          </p:cNvPr>
          <p:cNvSpPr>
            <a:spLocks noGrp="1"/>
          </p:cNvSpPr>
          <p:nvPr>
            <p:ph type="sldNum" sz="quarter" idx="12"/>
          </p:nvPr>
        </p:nvSpPr>
        <p:spPr/>
        <p:txBody>
          <a:bodyPr/>
          <a:lstStyle/>
          <a:p>
            <a:fld id="{276F8C5D-662B-5F4B-AFE9-BF17A8E67FE6}" type="slidenum">
              <a:rPr lang="en-US" smtClean="0"/>
              <a:t>‹#›</a:t>
            </a:fld>
            <a:endParaRPr lang="en-US"/>
          </a:p>
        </p:txBody>
      </p:sp>
    </p:spTree>
    <p:extLst>
      <p:ext uri="{BB962C8B-B14F-4D97-AF65-F5344CB8AC3E}">
        <p14:creationId xmlns:p14="http://schemas.microsoft.com/office/powerpoint/2010/main" val="38677959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D7761D-810D-C9AC-BB1F-1DA4128D4F6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209A9D2-A00F-35F7-E41C-ED6B75B7C5C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94D3B27-629E-2723-5B16-7077F11BB8A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3007245-D068-8347-C4BF-D0B95A530CC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400501F-8E64-C8CC-621F-AE81D8FB75D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713B87E-0444-C399-FDD3-F624947DFCC8}"/>
              </a:ext>
            </a:extLst>
          </p:cNvPr>
          <p:cNvSpPr>
            <a:spLocks noGrp="1"/>
          </p:cNvSpPr>
          <p:nvPr>
            <p:ph type="dt" sz="half" idx="10"/>
          </p:nvPr>
        </p:nvSpPr>
        <p:spPr/>
        <p:txBody>
          <a:bodyPr/>
          <a:lstStyle/>
          <a:p>
            <a:fld id="{4F6C1E96-D301-3F49-BEFB-EC8073621FA5}" type="datetimeFigureOut">
              <a:rPr lang="en-US" smtClean="0"/>
              <a:t>10/18/23</a:t>
            </a:fld>
            <a:endParaRPr lang="en-US"/>
          </a:p>
        </p:txBody>
      </p:sp>
      <p:sp>
        <p:nvSpPr>
          <p:cNvPr id="8" name="Footer Placeholder 7">
            <a:extLst>
              <a:ext uri="{FF2B5EF4-FFF2-40B4-BE49-F238E27FC236}">
                <a16:creationId xmlns:a16="http://schemas.microsoft.com/office/drawing/2014/main" id="{5939A439-F870-93A1-14AA-63881FCFE41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48CE9B2-DC23-D33E-F6AF-64DBC80D8FA7}"/>
              </a:ext>
            </a:extLst>
          </p:cNvPr>
          <p:cNvSpPr>
            <a:spLocks noGrp="1"/>
          </p:cNvSpPr>
          <p:nvPr>
            <p:ph type="sldNum" sz="quarter" idx="12"/>
          </p:nvPr>
        </p:nvSpPr>
        <p:spPr/>
        <p:txBody>
          <a:bodyPr/>
          <a:lstStyle/>
          <a:p>
            <a:fld id="{276F8C5D-662B-5F4B-AFE9-BF17A8E67FE6}" type="slidenum">
              <a:rPr lang="en-US" smtClean="0"/>
              <a:t>‹#›</a:t>
            </a:fld>
            <a:endParaRPr lang="en-US"/>
          </a:p>
        </p:txBody>
      </p:sp>
    </p:spTree>
    <p:extLst>
      <p:ext uri="{BB962C8B-B14F-4D97-AF65-F5344CB8AC3E}">
        <p14:creationId xmlns:p14="http://schemas.microsoft.com/office/powerpoint/2010/main" val="36683557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E81B07-1CCE-82F6-ABB4-1AE0CF41B64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DCB16D5-0ED4-5FA6-3469-66A7359F5238}"/>
              </a:ext>
            </a:extLst>
          </p:cNvPr>
          <p:cNvSpPr>
            <a:spLocks noGrp="1"/>
          </p:cNvSpPr>
          <p:nvPr>
            <p:ph type="dt" sz="half" idx="10"/>
          </p:nvPr>
        </p:nvSpPr>
        <p:spPr/>
        <p:txBody>
          <a:bodyPr/>
          <a:lstStyle/>
          <a:p>
            <a:fld id="{4F6C1E96-D301-3F49-BEFB-EC8073621FA5}" type="datetimeFigureOut">
              <a:rPr lang="en-US" smtClean="0"/>
              <a:t>10/18/23</a:t>
            </a:fld>
            <a:endParaRPr lang="en-US"/>
          </a:p>
        </p:txBody>
      </p:sp>
      <p:sp>
        <p:nvSpPr>
          <p:cNvPr id="4" name="Footer Placeholder 3">
            <a:extLst>
              <a:ext uri="{FF2B5EF4-FFF2-40B4-BE49-F238E27FC236}">
                <a16:creationId xmlns:a16="http://schemas.microsoft.com/office/drawing/2014/main" id="{94BAB1D7-15EB-53FA-3309-BDFF90DA686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A1F80B5-C330-377A-1F6C-9288311C5356}"/>
              </a:ext>
            </a:extLst>
          </p:cNvPr>
          <p:cNvSpPr>
            <a:spLocks noGrp="1"/>
          </p:cNvSpPr>
          <p:nvPr>
            <p:ph type="sldNum" sz="quarter" idx="12"/>
          </p:nvPr>
        </p:nvSpPr>
        <p:spPr/>
        <p:txBody>
          <a:bodyPr/>
          <a:lstStyle/>
          <a:p>
            <a:fld id="{276F8C5D-662B-5F4B-AFE9-BF17A8E67FE6}" type="slidenum">
              <a:rPr lang="en-US" smtClean="0"/>
              <a:t>‹#›</a:t>
            </a:fld>
            <a:endParaRPr lang="en-US"/>
          </a:p>
        </p:txBody>
      </p:sp>
    </p:spTree>
    <p:extLst>
      <p:ext uri="{BB962C8B-B14F-4D97-AF65-F5344CB8AC3E}">
        <p14:creationId xmlns:p14="http://schemas.microsoft.com/office/powerpoint/2010/main" val="7820935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586837-3FBC-CF37-99B9-89C30A0D6190}"/>
              </a:ext>
            </a:extLst>
          </p:cNvPr>
          <p:cNvSpPr>
            <a:spLocks noGrp="1"/>
          </p:cNvSpPr>
          <p:nvPr>
            <p:ph type="dt" sz="half" idx="10"/>
          </p:nvPr>
        </p:nvSpPr>
        <p:spPr/>
        <p:txBody>
          <a:bodyPr/>
          <a:lstStyle/>
          <a:p>
            <a:fld id="{4F6C1E96-D301-3F49-BEFB-EC8073621FA5}" type="datetimeFigureOut">
              <a:rPr lang="en-US" smtClean="0"/>
              <a:t>10/18/23</a:t>
            </a:fld>
            <a:endParaRPr lang="en-US"/>
          </a:p>
        </p:txBody>
      </p:sp>
      <p:sp>
        <p:nvSpPr>
          <p:cNvPr id="3" name="Footer Placeholder 2">
            <a:extLst>
              <a:ext uri="{FF2B5EF4-FFF2-40B4-BE49-F238E27FC236}">
                <a16:creationId xmlns:a16="http://schemas.microsoft.com/office/drawing/2014/main" id="{94632B8C-110C-2CA2-C84A-1F7171A1651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47D3992-6835-FE7F-DAF4-CDBAB4052F52}"/>
              </a:ext>
            </a:extLst>
          </p:cNvPr>
          <p:cNvSpPr>
            <a:spLocks noGrp="1"/>
          </p:cNvSpPr>
          <p:nvPr>
            <p:ph type="sldNum" sz="quarter" idx="12"/>
          </p:nvPr>
        </p:nvSpPr>
        <p:spPr/>
        <p:txBody>
          <a:bodyPr/>
          <a:lstStyle/>
          <a:p>
            <a:fld id="{276F8C5D-662B-5F4B-AFE9-BF17A8E67FE6}" type="slidenum">
              <a:rPr lang="en-US" smtClean="0"/>
              <a:t>‹#›</a:t>
            </a:fld>
            <a:endParaRPr lang="en-US"/>
          </a:p>
        </p:txBody>
      </p:sp>
    </p:spTree>
    <p:extLst>
      <p:ext uri="{BB962C8B-B14F-4D97-AF65-F5344CB8AC3E}">
        <p14:creationId xmlns:p14="http://schemas.microsoft.com/office/powerpoint/2010/main" val="41536730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8E4867-B9BD-1F39-5E3A-6F844A71BD5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03E6D15-7CC2-178E-8A40-A5C99F19503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31B7074-B51D-6CFF-0BA2-72605C6C880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DD914F5-7009-EA42-E742-44BD633CB755}"/>
              </a:ext>
            </a:extLst>
          </p:cNvPr>
          <p:cNvSpPr>
            <a:spLocks noGrp="1"/>
          </p:cNvSpPr>
          <p:nvPr>
            <p:ph type="dt" sz="half" idx="10"/>
          </p:nvPr>
        </p:nvSpPr>
        <p:spPr/>
        <p:txBody>
          <a:bodyPr/>
          <a:lstStyle/>
          <a:p>
            <a:fld id="{4F6C1E96-D301-3F49-BEFB-EC8073621FA5}" type="datetimeFigureOut">
              <a:rPr lang="en-US" smtClean="0"/>
              <a:t>10/18/23</a:t>
            </a:fld>
            <a:endParaRPr lang="en-US"/>
          </a:p>
        </p:txBody>
      </p:sp>
      <p:sp>
        <p:nvSpPr>
          <p:cNvPr id="6" name="Footer Placeholder 5">
            <a:extLst>
              <a:ext uri="{FF2B5EF4-FFF2-40B4-BE49-F238E27FC236}">
                <a16:creationId xmlns:a16="http://schemas.microsoft.com/office/drawing/2014/main" id="{526793CA-2770-C35D-F6EE-6EE5BD322E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0A26098-27E0-51F5-201A-4512ADCD3C6E}"/>
              </a:ext>
            </a:extLst>
          </p:cNvPr>
          <p:cNvSpPr>
            <a:spLocks noGrp="1"/>
          </p:cNvSpPr>
          <p:nvPr>
            <p:ph type="sldNum" sz="quarter" idx="12"/>
          </p:nvPr>
        </p:nvSpPr>
        <p:spPr/>
        <p:txBody>
          <a:bodyPr/>
          <a:lstStyle/>
          <a:p>
            <a:fld id="{276F8C5D-662B-5F4B-AFE9-BF17A8E67FE6}" type="slidenum">
              <a:rPr lang="en-US" smtClean="0"/>
              <a:t>‹#›</a:t>
            </a:fld>
            <a:endParaRPr lang="en-US"/>
          </a:p>
        </p:txBody>
      </p:sp>
    </p:spTree>
    <p:extLst>
      <p:ext uri="{BB962C8B-B14F-4D97-AF65-F5344CB8AC3E}">
        <p14:creationId xmlns:p14="http://schemas.microsoft.com/office/powerpoint/2010/main" val="16574692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C3D3D8-C734-EC00-2CAC-1B4C32280D5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F2890E9-3177-2BA3-4C1F-C9348EF04A4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77ED080-6A12-1FD0-6B59-24E10AFFE5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FCC7F31-8C39-4BCC-E1DE-D394F65AB5EF}"/>
              </a:ext>
            </a:extLst>
          </p:cNvPr>
          <p:cNvSpPr>
            <a:spLocks noGrp="1"/>
          </p:cNvSpPr>
          <p:nvPr>
            <p:ph type="dt" sz="half" idx="10"/>
          </p:nvPr>
        </p:nvSpPr>
        <p:spPr/>
        <p:txBody>
          <a:bodyPr/>
          <a:lstStyle/>
          <a:p>
            <a:fld id="{4F6C1E96-D301-3F49-BEFB-EC8073621FA5}" type="datetimeFigureOut">
              <a:rPr lang="en-US" smtClean="0"/>
              <a:t>10/18/23</a:t>
            </a:fld>
            <a:endParaRPr lang="en-US"/>
          </a:p>
        </p:txBody>
      </p:sp>
      <p:sp>
        <p:nvSpPr>
          <p:cNvPr id="6" name="Footer Placeholder 5">
            <a:extLst>
              <a:ext uri="{FF2B5EF4-FFF2-40B4-BE49-F238E27FC236}">
                <a16:creationId xmlns:a16="http://schemas.microsoft.com/office/drawing/2014/main" id="{ECDA8BA7-585F-E095-56C1-943A7ACF7B1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0E1852E-D5CC-10DF-4A06-9836DC2FDC35}"/>
              </a:ext>
            </a:extLst>
          </p:cNvPr>
          <p:cNvSpPr>
            <a:spLocks noGrp="1"/>
          </p:cNvSpPr>
          <p:nvPr>
            <p:ph type="sldNum" sz="quarter" idx="12"/>
          </p:nvPr>
        </p:nvSpPr>
        <p:spPr/>
        <p:txBody>
          <a:bodyPr/>
          <a:lstStyle/>
          <a:p>
            <a:fld id="{276F8C5D-662B-5F4B-AFE9-BF17A8E67FE6}" type="slidenum">
              <a:rPr lang="en-US" smtClean="0"/>
              <a:t>‹#›</a:t>
            </a:fld>
            <a:endParaRPr lang="en-US"/>
          </a:p>
        </p:txBody>
      </p:sp>
    </p:spTree>
    <p:extLst>
      <p:ext uri="{BB962C8B-B14F-4D97-AF65-F5344CB8AC3E}">
        <p14:creationId xmlns:p14="http://schemas.microsoft.com/office/powerpoint/2010/main" val="32664879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BE8E5"/>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6DAB2DF-6160-BF9D-73EE-65BF9A66D82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61ED682-B7F7-F76D-46AC-BBE996FB36A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850BF4-1BD7-1BFC-1DAE-022F3E1D3CF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6C1E96-D301-3F49-BEFB-EC8073621FA5}" type="datetimeFigureOut">
              <a:rPr lang="en-US" smtClean="0"/>
              <a:t>10/18/23</a:t>
            </a:fld>
            <a:endParaRPr lang="en-US"/>
          </a:p>
        </p:txBody>
      </p:sp>
      <p:sp>
        <p:nvSpPr>
          <p:cNvPr id="5" name="Footer Placeholder 4">
            <a:extLst>
              <a:ext uri="{FF2B5EF4-FFF2-40B4-BE49-F238E27FC236}">
                <a16:creationId xmlns:a16="http://schemas.microsoft.com/office/drawing/2014/main" id="{3920C6EF-B629-C9CA-81C0-E87AA74F964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1F49D05-698F-039D-BDEE-CFBD5DAA086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6F8C5D-662B-5F4B-AFE9-BF17A8E67FE6}" type="slidenum">
              <a:rPr lang="en-US" smtClean="0"/>
              <a:t>‹#›</a:t>
            </a:fld>
            <a:endParaRPr lang="en-US"/>
          </a:p>
        </p:txBody>
      </p:sp>
    </p:spTree>
    <p:extLst>
      <p:ext uri="{BB962C8B-B14F-4D97-AF65-F5344CB8AC3E}">
        <p14:creationId xmlns:p14="http://schemas.microsoft.com/office/powerpoint/2010/main" val="27629672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sv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slides/_rels/slide12.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5.png"/><Relationship Id="rId7"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6.sv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svg"/></Relationships>
</file>

<file path=ppt/slides/_rels/slide2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hyperlink" Target="https://www.mises.org.es/2018/01/la-reforma-fiscal-del-partido-republicano-no-ofrece-ningun-alivio-ante-el-impuesto-de-la-inflacion/printing-money/"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1CC41-58A5-9566-AF70-78506B481730}"/>
              </a:ext>
            </a:extLst>
          </p:cNvPr>
          <p:cNvSpPr>
            <a:spLocks noGrp="1"/>
          </p:cNvSpPr>
          <p:nvPr>
            <p:ph type="ctrTitle"/>
          </p:nvPr>
        </p:nvSpPr>
        <p:spPr>
          <a:xfrm>
            <a:off x="1183481" y="1041400"/>
            <a:ext cx="9825037" cy="2387600"/>
          </a:xfrm>
          <a:solidFill>
            <a:srgbClr val="EBE8E5"/>
          </a:solidFill>
        </p:spPr>
        <p:txBody>
          <a:bodyPr>
            <a:normAutofit/>
          </a:bodyPr>
          <a:lstStyle/>
          <a:p>
            <a:r>
              <a:rPr lang="en-US" sz="6600" b="1" spc="300" dirty="0">
                <a:solidFill>
                  <a:srgbClr val="494644"/>
                </a:solidFill>
                <a:latin typeface="Century Gothic" panose="020B0502020202020204" pitchFamily="34" charset="0"/>
              </a:rPr>
              <a:t>Macroeconomic Theory</a:t>
            </a:r>
          </a:p>
        </p:txBody>
      </p:sp>
      <p:sp>
        <p:nvSpPr>
          <p:cNvPr id="6" name="Subtitle 5">
            <a:extLst>
              <a:ext uri="{FF2B5EF4-FFF2-40B4-BE49-F238E27FC236}">
                <a16:creationId xmlns:a16="http://schemas.microsoft.com/office/drawing/2014/main" id="{99C9A244-E19A-D5D2-FE04-81D1E9590DCF}"/>
              </a:ext>
            </a:extLst>
          </p:cNvPr>
          <p:cNvSpPr>
            <a:spLocks noGrp="1"/>
          </p:cNvSpPr>
          <p:nvPr>
            <p:ph type="subTitle" idx="1"/>
          </p:nvPr>
        </p:nvSpPr>
        <p:spPr>
          <a:xfrm>
            <a:off x="1523999" y="4189413"/>
            <a:ext cx="9144000" cy="541337"/>
          </a:xfrm>
        </p:spPr>
        <p:txBody>
          <a:bodyPr>
            <a:noAutofit/>
          </a:bodyPr>
          <a:lstStyle/>
          <a:p>
            <a:r>
              <a:rPr lang="en-US" sz="3600" spc="300" dirty="0">
                <a:latin typeface="Century Gothic" panose="020B0502020202020204" pitchFamily="34" charset="0"/>
              </a:rPr>
              <a:t>Financial Markets I</a:t>
            </a:r>
          </a:p>
        </p:txBody>
      </p:sp>
    </p:spTree>
    <p:extLst>
      <p:ext uri="{BB962C8B-B14F-4D97-AF65-F5344CB8AC3E}">
        <p14:creationId xmlns:p14="http://schemas.microsoft.com/office/powerpoint/2010/main" val="32807887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B6EF4C-BE4F-D206-9B8C-CFEA9DF2EA0D}"/>
              </a:ext>
            </a:extLst>
          </p:cNvPr>
          <p:cNvSpPr>
            <a:spLocks noGrp="1"/>
          </p:cNvSpPr>
          <p:nvPr>
            <p:ph type="title"/>
          </p:nvPr>
        </p:nvSpPr>
        <p:spPr>
          <a:solidFill>
            <a:srgbClr val="EBE8E5"/>
          </a:solidFill>
        </p:spPr>
        <p:txBody>
          <a:bodyPr>
            <a:normAutofit/>
          </a:bodyPr>
          <a:lstStyle/>
          <a:p>
            <a:r>
              <a:rPr lang="en-US" sz="5400" b="1" dirty="0">
                <a:solidFill>
                  <a:srgbClr val="494644"/>
                </a:solidFill>
                <a:latin typeface="Century Gothic" panose="020B0502020202020204" pitchFamily="34" charset="0"/>
              </a:rPr>
              <a:t>What is money??</a:t>
            </a:r>
          </a:p>
        </p:txBody>
      </p:sp>
      <p:pic>
        <p:nvPicPr>
          <p:cNvPr id="5" name="Graphic 4" descr="Money outline">
            <a:extLst>
              <a:ext uri="{FF2B5EF4-FFF2-40B4-BE49-F238E27FC236}">
                <a16:creationId xmlns:a16="http://schemas.microsoft.com/office/drawing/2014/main" id="{D1BD52CD-DBAF-CB7C-CDD2-76E0EAF77FA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700155" y="1982787"/>
            <a:ext cx="1235528" cy="1235528"/>
          </a:xfrm>
          <a:prstGeom prst="rect">
            <a:avLst/>
          </a:prstGeom>
        </p:spPr>
      </p:pic>
      <p:sp>
        <p:nvSpPr>
          <p:cNvPr id="13" name="Content Placeholder 12">
            <a:extLst>
              <a:ext uri="{FF2B5EF4-FFF2-40B4-BE49-F238E27FC236}">
                <a16:creationId xmlns:a16="http://schemas.microsoft.com/office/drawing/2014/main" id="{0AB007FD-C202-B46B-FDCD-D84244AE8977}"/>
              </a:ext>
            </a:extLst>
          </p:cNvPr>
          <p:cNvSpPr>
            <a:spLocks noGrp="1"/>
          </p:cNvSpPr>
          <p:nvPr>
            <p:ph idx="1"/>
          </p:nvPr>
        </p:nvSpPr>
        <p:spPr>
          <a:xfrm>
            <a:off x="838200" y="1825625"/>
            <a:ext cx="5861956" cy="4351338"/>
          </a:xfrm>
        </p:spPr>
        <p:txBody>
          <a:bodyPr anchor="ctr">
            <a:normAutofit/>
          </a:bodyPr>
          <a:lstStyle/>
          <a:p>
            <a:pPr marL="0" indent="0">
              <a:lnSpc>
                <a:spcPct val="200000"/>
              </a:lnSpc>
              <a:buNone/>
            </a:pPr>
            <a:r>
              <a:rPr lang="en-US" sz="4400" dirty="0"/>
              <a:t>		</a:t>
            </a:r>
            <a:r>
              <a:rPr lang="en-US" sz="4400" dirty="0">
                <a:solidFill>
                  <a:schemeClr val="accent2"/>
                </a:solidFill>
              </a:rPr>
              <a:t>Cash/coin?</a:t>
            </a:r>
          </a:p>
          <a:p>
            <a:pPr marL="0" indent="0">
              <a:lnSpc>
                <a:spcPct val="200000"/>
              </a:lnSpc>
              <a:buNone/>
            </a:pPr>
            <a:r>
              <a:rPr lang="en-US" sz="4400" dirty="0"/>
              <a:t>				</a:t>
            </a:r>
          </a:p>
          <a:p>
            <a:pPr marL="0" indent="0">
              <a:lnSpc>
                <a:spcPct val="200000"/>
              </a:lnSpc>
              <a:buNone/>
            </a:pPr>
            <a:endParaRPr lang="en-US" sz="4400" dirty="0"/>
          </a:p>
        </p:txBody>
      </p:sp>
    </p:spTree>
    <p:extLst>
      <p:ext uri="{BB962C8B-B14F-4D97-AF65-F5344CB8AC3E}">
        <p14:creationId xmlns:p14="http://schemas.microsoft.com/office/powerpoint/2010/main" val="2873911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B6EF4C-BE4F-D206-9B8C-CFEA9DF2EA0D}"/>
              </a:ext>
            </a:extLst>
          </p:cNvPr>
          <p:cNvSpPr>
            <a:spLocks noGrp="1"/>
          </p:cNvSpPr>
          <p:nvPr>
            <p:ph type="title"/>
          </p:nvPr>
        </p:nvSpPr>
        <p:spPr>
          <a:solidFill>
            <a:srgbClr val="EBE8E5"/>
          </a:solidFill>
        </p:spPr>
        <p:txBody>
          <a:bodyPr>
            <a:normAutofit/>
          </a:bodyPr>
          <a:lstStyle/>
          <a:p>
            <a:r>
              <a:rPr lang="en-US" sz="5400" b="1" dirty="0">
                <a:solidFill>
                  <a:srgbClr val="494644"/>
                </a:solidFill>
                <a:latin typeface="Century Gothic" panose="020B0502020202020204" pitchFamily="34" charset="0"/>
              </a:rPr>
              <a:t>What is money??</a:t>
            </a:r>
          </a:p>
        </p:txBody>
      </p:sp>
      <p:pic>
        <p:nvPicPr>
          <p:cNvPr id="5" name="Graphic 4" descr="Money outline">
            <a:extLst>
              <a:ext uri="{FF2B5EF4-FFF2-40B4-BE49-F238E27FC236}">
                <a16:creationId xmlns:a16="http://schemas.microsoft.com/office/drawing/2014/main" id="{D1BD52CD-DBAF-CB7C-CDD2-76E0EAF77FA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700155" y="1982787"/>
            <a:ext cx="1235528" cy="1235528"/>
          </a:xfrm>
          <a:prstGeom prst="rect">
            <a:avLst/>
          </a:prstGeom>
        </p:spPr>
      </p:pic>
      <p:pic>
        <p:nvPicPr>
          <p:cNvPr id="7" name="Graphic 6" descr="Bank check outline">
            <a:extLst>
              <a:ext uri="{FF2B5EF4-FFF2-40B4-BE49-F238E27FC236}">
                <a16:creationId xmlns:a16="http://schemas.microsoft.com/office/drawing/2014/main" id="{0FAFFA04-E82C-E6E3-23E8-AE355BE5723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700154" y="3638435"/>
            <a:ext cx="1235529" cy="1235529"/>
          </a:xfrm>
          <a:prstGeom prst="rect">
            <a:avLst/>
          </a:prstGeom>
        </p:spPr>
      </p:pic>
      <p:sp>
        <p:nvSpPr>
          <p:cNvPr id="13" name="Content Placeholder 12">
            <a:extLst>
              <a:ext uri="{FF2B5EF4-FFF2-40B4-BE49-F238E27FC236}">
                <a16:creationId xmlns:a16="http://schemas.microsoft.com/office/drawing/2014/main" id="{0AB007FD-C202-B46B-FDCD-D84244AE8977}"/>
              </a:ext>
            </a:extLst>
          </p:cNvPr>
          <p:cNvSpPr>
            <a:spLocks noGrp="1"/>
          </p:cNvSpPr>
          <p:nvPr>
            <p:ph idx="1"/>
          </p:nvPr>
        </p:nvSpPr>
        <p:spPr>
          <a:xfrm>
            <a:off x="838200" y="1825625"/>
            <a:ext cx="5861956" cy="4351338"/>
          </a:xfrm>
        </p:spPr>
        <p:txBody>
          <a:bodyPr anchor="ctr">
            <a:normAutofit/>
          </a:bodyPr>
          <a:lstStyle/>
          <a:p>
            <a:pPr marL="0" indent="0">
              <a:lnSpc>
                <a:spcPct val="200000"/>
              </a:lnSpc>
              <a:buNone/>
            </a:pPr>
            <a:r>
              <a:rPr lang="en-US" sz="4400" dirty="0"/>
              <a:t>	</a:t>
            </a:r>
            <a:r>
              <a:rPr lang="en-US" sz="4400" dirty="0">
                <a:solidFill>
                  <a:schemeClr val="tx1">
                    <a:alpha val="50000"/>
                  </a:schemeClr>
                </a:solidFill>
              </a:rPr>
              <a:t>	Cash/coin?</a:t>
            </a:r>
          </a:p>
          <a:p>
            <a:pPr marL="0" indent="0">
              <a:lnSpc>
                <a:spcPct val="200000"/>
              </a:lnSpc>
              <a:buNone/>
            </a:pPr>
            <a:r>
              <a:rPr lang="en-US" sz="4400" dirty="0"/>
              <a:t>		</a:t>
            </a:r>
            <a:r>
              <a:rPr lang="en-US" sz="4400" dirty="0">
                <a:solidFill>
                  <a:schemeClr val="accent2"/>
                </a:solidFill>
              </a:rPr>
              <a:t>Check?</a:t>
            </a:r>
          </a:p>
          <a:p>
            <a:pPr marL="0" indent="0">
              <a:lnSpc>
                <a:spcPct val="200000"/>
              </a:lnSpc>
              <a:buNone/>
            </a:pPr>
            <a:endParaRPr lang="en-US" sz="4400" dirty="0"/>
          </a:p>
        </p:txBody>
      </p:sp>
    </p:spTree>
    <p:extLst>
      <p:ext uri="{BB962C8B-B14F-4D97-AF65-F5344CB8AC3E}">
        <p14:creationId xmlns:p14="http://schemas.microsoft.com/office/powerpoint/2010/main" val="5177439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B6EF4C-BE4F-D206-9B8C-CFEA9DF2EA0D}"/>
              </a:ext>
            </a:extLst>
          </p:cNvPr>
          <p:cNvSpPr>
            <a:spLocks noGrp="1"/>
          </p:cNvSpPr>
          <p:nvPr>
            <p:ph type="title"/>
          </p:nvPr>
        </p:nvSpPr>
        <p:spPr>
          <a:solidFill>
            <a:srgbClr val="EBE8E5"/>
          </a:solidFill>
        </p:spPr>
        <p:txBody>
          <a:bodyPr>
            <a:normAutofit/>
          </a:bodyPr>
          <a:lstStyle/>
          <a:p>
            <a:r>
              <a:rPr lang="en-US" sz="5400" b="1" dirty="0">
                <a:solidFill>
                  <a:srgbClr val="494644"/>
                </a:solidFill>
                <a:latin typeface="Century Gothic" panose="020B0502020202020204" pitchFamily="34" charset="0"/>
              </a:rPr>
              <a:t>What is money??</a:t>
            </a:r>
          </a:p>
        </p:txBody>
      </p:sp>
      <p:pic>
        <p:nvPicPr>
          <p:cNvPr id="5" name="Graphic 4" descr="Money outline">
            <a:extLst>
              <a:ext uri="{FF2B5EF4-FFF2-40B4-BE49-F238E27FC236}">
                <a16:creationId xmlns:a16="http://schemas.microsoft.com/office/drawing/2014/main" id="{D1BD52CD-DBAF-CB7C-CDD2-76E0EAF77FA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700155" y="1982787"/>
            <a:ext cx="1235528" cy="1235528"/>
          </a:xfrm>
          <a:prstGeom prst="rect">
            <a:avLst/>
          </a:prstGeom>
        </p:spPr>
      </p:pic>
      <p:pic>
        <p:nvPicPr>
          <p:cNvPr id="7" name="Graphic 6" descr="Bank check outline">
            <a:extLst>
              <a:ext uri="{FF2B5EF4-FFF2-40B4-BE49-F238E27FC236}">
                <a16:creationId xmlns:a16="http://schemas.microsoft.com/office/drawing/2014/main" id="{0FAFFA04-E82C-E6E3-23E8-AE355BE5723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700154" y="3638435"/>
            <a:ext cx="1235529" cy="1235529"/>
          </a:xfrm>
          <a:prstGeom prst="rect">
            <a:avLst/>
          </a:prstGeom>
        </p:spPr>
      </p:pic>
      <p:pic>
        <p:nvPicPr>
          <p:cNvPr id="9" name="Graphic 8" descr="Credit card outline">
            <a:extLst>
              <a:ext uri="{FF2B5EF4-FFF2-40B4-BE49-F238E27FC236}">
                <a16:creationId xmlns:a16="http://schemas.microsoft.com/office/drawing/2014/main" id="{F5B4FF14-A5FA-FB91-C022-F928EB2C077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700154" y="5076370"/>
            <a:ext cx="1235530" cy="1235530"/>
          </a:xfrm>
          <a:prstGeom prst="rect">
            <a:avLst/>
          </a:prstGeom>
        </p:spPr>
      </p:pic>
      <p:sp>
        <p:nvSpPr>
          <p:cNvPr id="13" name="Content Placeholder 12">
            <a:extLst>
              <a:ext uri="{FF2B5EF4-FFF2-40B4-BE49-F238E27FC236}">
                <a16:creationId xmlns:a16="http://schemas.microsoft.com/office/drawing/2014/main" id="{0AB007FD-C202-B46B-FDCD-D84244AE8977}"/>
              </a:ext>
            </a:extLst>
          </p:cNvPr>
          <p:cNvSpPr>
            <a:spLocks noGrp="1"/>
          </p:cNvSpPr>
          <p:nvPr>
            <p:ph idx="1"/>
          </p:nvPr>
        </p:nvSpPr>
        <p:spPr>
          <a:xfrm>
            <a:off x="838200" y="1825625"/>
            <a:ext cx="5861956" cy="4351338"/>
          </a:xfrm>
        </p:spPr>
        <p:txBody>
          <a:bodyPr anchor="ctr">
            <a:normAutofit/>
          </a:bodyPr>
          <a:lstStyle/>
          <a:p>
            <a:pPr marL="0" indent="0">
              <a:lnSpc>
                <a:spcPct val="200000"/>
              </a:lnSpc>
              <a:buNone/>
            </a:pPr>
            <a:r>
              <a:rPr lang="en-US" sz="4400" dirty="0">
                <a:solidFill>
                  <a:schemeClr val="tx1">
                    <a:alpha val="50000"/>
                  </a:schemeClr>
                </a:solidFill>
              </a:rPr>
              <a:t>		Cash/coin?</a:t>
            </a:r>
          </a:p>
          <a:p>
            <a:pPr marL="0" indent="0">
              <a:lnSpc>
                <a:spcPct val="200000"/>
              </a:lnSpc>
              <a:buNone/>
            </a:pPr>
            <a:r>
              <a:rPr lang="en-US" sz="4400" dirty="0">
                <a:solidFill>
                  <a:schemeClr val="accent2"/>
                </a:solidFill>
              </a:rPr>
              <a:t>		</a:t>
            </a:r>
            <a:r>
              <a:rPr lang="en-US" sz="4400" dirty="0">
                <a:solidFill>
                  <a:schemeClr val="tx1">
                    <a:alpha val="49872"/>
                  </a:schemeClr>
                </a:solidFill>
              </a:rPr>
              <a:t>Check?</a:t>
            </a:r>
          </a:p>
          <a:p>
            <a:pPr marL="0" indent="0">
              <a:lnSpc>
                <a:spcPct val="200000"/>
              </a:lnSpc>
              <a:buNone/>
            </a:pPr>
            <a:r>
              <a:rPr lang="en-US" sz="4400" dirty="0">
                <a:solidFill>
                  <a:schemeClr val="accent2"/>
                </a:solidFill>
              </a:rPr>
              <a:t>		Credit card?</a:t>
            </a:r>
          </a:p>
        </p:txBody>
      </p:sp>
    </p:spTree>
    <p:extLst>
      <p:ext uri="{BB962C8B-B14F-4D97-AF65-F5344CB8AC3E}">
        <p14:creationId xmlns:p14="http://schemas.microsoft.com/office/powerpoint/2010/main" val="25428473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AC52FCE1-7399-ADBC-4704-344F56FC80DE}"/>
              </a:ext>
            </a:extLst>
          </p:cNvPr>
          <p:cNvSpPr txBox="1">
            <a:spLocks/>
          </p:cNvSpPr>
          <p:nvPr/>
        </p:nvSpPr>
        <p:spPr>
          <a:xfrm>
            <a:off x="1101671" y="2654085"/>
            <a:ext cx="9716146" cy="132556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5400" dirty="0"/>
              <a:t>Economists often define money by its </a:t>
            </a:r>
            <a:r>
              <a:rPr lang="en-US" sz="5400" b="1" dirty="0"/>
              <a:t>functions</a:t>
            </a:r>
          </a:p>
        </p:txBody>
      </p:sp>
      <p:cxnSp>
        <p:nvCxnSpPr>
          <p:cNvPr id="18" name="Straight Connector 17">
            <a:extLst>
              <a:ext uri="{FF2B5EF4-FFF2-40B4-BE49-F238E27FC236}">
                <a16:creationId xmlns:a16="http://schemas.microsoft.com/office/drawing/2014/main" id="{AE0779D4-22C9-2DC8-674A-97FEE8C2BF0D}"/>
              </a:ext>
            </a:extLst>
          </p:cNvPr>
          <p:cNvCxnSpPr/>
          <p:nvPr/>
        </p:nvCxnSpPr>
        <p:spPr>
          <a:xfrm>
            <a:off x="3022169" y="4602997"/>
            <a:ext cx="6168326" cy="0"/>
          </a:xfrm>
          <a:prstGeom prst="line">
            <a:avLst/>
          </a:prstGeom>
          <a:ln w="2540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1959900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 name="Content Placeholder 14" descr="Hands of person using credit card reader">
            <a:extLst>
              <a:ext uri="{FF2B5EF4-FFF2-40B4-BE49-F238E27FC236}">
                <a16:creationId xmlns:a16="http://schemas.microsoft.com/office/drawing/2014/main" id="{5CE029C9-A081-FC80-B440-CC2E790AB3BE}"/>
              </a:ext>
            </a:extLst>
          </p:cNvPr>
          <p:cNvPicPr>
            <a:picLocks noGrp="1" noChangeAspect="1"/>
          </p:cNvPicPr>
          <p:nvPr>
            <p:ph idx="1"/>
          </p:nvPr>
        </p:nvPicPr>
        <p:blipFill rotWithShape="1">
          <a:blip r:embed="rId3"/>
          <a:srcRect b="15730"/>
          <a:stretch/>
        </p:blipFill>
        <p:spPr>
          <a:xfrm>
            <a:off x="20" y="10"/>
            <a:ext cx="12191980" cy="6857990"/>
          </a:xfrm>
          <a:prstGeom prst="rect">
            <a:avLst/>
          </a:prstGeom>
        </p:spPr>
      </p:pic>
      <p:sp>
        <p:nvSpPr>
          <p:cNvPr id="20" name="Rectangle 1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DB6EF4C-BE4F-D206-9B8C-CFEA9DF2EA0D}"/>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b="1">
                <a:solidFill>
                  <a:schemeClr val="tx1">
                    <a:lumMod val="85000"/>
                    <a:lumOff val="15000"/>
                  </a:schemeClr>
                </a:solidFill>
              </a:rPr>
              <a:t>Medium of Exchange</a:t>
            </a:r>
          </a:p>
        </p:txBody>
      </p:sp>
      <p:cxnSp>
        <p:nvCxnSpPr>
          <p:cNvPr id="22" name="Straight Connector 2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782682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Piggy bank collection top view">
            <a:extLst>
              <a:ext uri="{FF2B5EF4-FFF2-40B4-BE49-F238E27FC236}">
                <a16:creationId xmlns:a16="http://schemas.microsoft.com/office/drawing/2014/main" id="{569DD9B0-B947-28E7-414D-8973E7D283E7}"/>
              </a:ext>
            </a:extLst>
          </p:cNvPr>
          <p:cNvPicPr>
            <a:picLocks noGrp="1" noChangeAspect="1"/>
          </p:cNvPicPr>
          <p:nvPr>
            <p:ph idx="1"/>
          </p:nvPr>
        </p:nvPicPr>
        <p:blipFill rotWithShape="1">
          <a:blip r:embed="rId2"/>
          <a:srcRect t="22599" r="1" b="41261"/>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DB6EF4C-BE4F-D206-9B8C-CFEA9DF2EA0D}"/>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b="1">
                <a:solidFill>
                  <a:schemeClr val="tx1">
                    <a:lumMod val="85000"/>
                    <a:lumOff val="15000"/>
                  </a:schemeClr>
                </a:solidFill>
              </a:rPr>
              <a:t>Store of Value</a:t>
            </a: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29730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Content Placeholder 6" descr="Spreadsheet and calculator">
            <a:extLst>
              <a:ext uri="{FF2B5EF4-FFF2-40B4-BE49-F238E27FC236}">
                <a16:creationId xmlns:a16="http://schemas.microsoft.com/office/drawing/2014/main" id="{3CFC7229-3A7F-D4AD-DD1B-771B851B9B32}"/>
              </a:ext>
            </a:extLst>
          </p:cNvPr>
          <p:cNvPicPr>
            <a:picLocks noGrp="1" noChangeAspect="1"/>
          </p:cNvPicPr>
          <p:nvPr>
            <p:ph idx="1"/>
          </p:nvPr>
        </p:nvPicPr>
        <p:blipFill rotWithShape="1">
          <a:blip r:embed="rId2"/>
          <a:srcRect t="10417" b="5313"/>
          <a:stretch/>
        </p:blipFill>
        <p:spPr>
          <a:xfrm>
            <a:off x="20" y="10"/>
            <a:ext cx="12191980" cy="6857990"/>
          </a:xfrm>
          <a:prstGeom prst="rect">
            <a:avLst/>
          </a:prstGeom>
        </p:spPr>
      </p:pic>
      <p:sp>
        <p:nvSpPr>
          <p:cNvPr id="14" name="Rectangle 13">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DB6EF4C-BE4F-D206-9B8C-CFEA9DF2EA0D}"/>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b="1">
                <a:solidFill>
                  <a:schemeClr val="tx1">
                    <a:lumMod val="85000"/>
                    <a:lumOff val="15000"/>
                  </a:schemeClr>
                </a:solidFill>
              </a:rPr>
              <a:t>Unit of Account</a:t>
            </a:r>
          </a:p>
        </p:txBody>
      </p:sp>
      <p:cxnSp>
        <p:nvCxnSpPr>
          <p:cNvPr id="16" name="Straight Connector 15">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430524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God, The Devil, and Legal Tender">
            <a:extLst>
              <a:ext uri="{FF2B5EF4-FFF2-40B4-BE49-F238E27FC236}">
                <a16:creationId xmlns:a16="http://schemas.microsoft.com/office/drawing/2014/main" id="{09483890-3E8D-46BD-FB57-6F7F18981A23}"/>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2345" r="4321"/>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1031" name="Rectangle 1030">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DB6EF4C-BE4F-D206-9B8C-CFEA9DF2EA0D}"/>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b="1">
                <a:solidFill>
                  <a:schemeClr val="tx1">
                    <a:lumMod val="85000"/>
                    <a:lumOff val="15000"/>
                  </a:schemeClr>
                </a:solidFill>
              </a:rPr>
              <a:t>Settlement Asset</a:t>
            </a:r>
          </a:p>
        </p:txBody>
      </p:sp>
      <p:cxnSp>
        <p:nvCxnSpPr>
          <p:cNvPr id="1033" name="Straight Connector 1032">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035" name="Straight Connector 1034">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875039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B6EF4C-BE4F-D206-9B8C-CFEA9DF2EA0D}"/>
              </a:ext>
            </a:extLst>
          </p:cNvPr>
          <p:cNvSpPr>
            <a:spLocks noGrp="1"/>
          </p:cNvSpPr>
          <p:nvPr>
            <p:ph type="title"/>
          </p:nvPr>
        </p:nvSpPr>
        <p:spPr>
          <a:solidFill>
            <a:srgbClr val="EBE8E5"/>
          </a:solidFill>
        </p:spPr>
        <p:txBody>
          <a:bodyPr>
            <a:normAutofit/>
          </a:bodyPr>
          <a:lstStyle/>
          <a:p>
            <a:r>
              <a:rPr lang="en-US" sz="5400" b="1" dirty="0">
                <a:solidFill>
                  <a:srgbClr val="494644"/>
                </a:solidFill>
                <a:latin typeface="Century Gothic" panose="020B0502020202020204" pitchFamily="34" charset="0"/>
              </a:rPr>
              <a:t>But… what is it? </a:t>
            </a:r>
          </a:p>
        </p:txBody>
      </p:sp>
      <p:sp>
        <p:nvSpPr>
          <p:cNvPr id="3" name="Content Placeholder 2">
            <a:extLst>
              <a:ext uri="{FF2B5EF4-FFF2-40B4-BE49-F238E27FC236}">
                <a16:creationId xmlns:a16="http://schemas.microsoft.com/office/drawing/2014/main" id="{D467FEDD-ED86-BE9F-112D-EEFF104601F4}"/>
              </a:ext>
            </a:extLst>
          </p:cNvPr>
          <p:cNvSpPr>
            <a:spLocks noGrp="1"/>
          </p:cNvSpPr>
          <p:nvPr>
            <p:ph idx="1"/>
          </p:nvPr>
        </p:nvSpPr>
        <p:spPr/>
        <p:txBody>
          <a:bodyPr>
            <a:noAutofit/>
          </a:bodyPr>
          <a:lstStyle/>
          <a:p>
            <a:pPr marL="0" indent="0">
              <a:buNone/>
            </a:pPr>
            <a:r>
              <a:rPr lang="en-US" sz="3500" dirty="0"/>
              <a:t>If those are things money does, what actually serves as money? </a:t>
            </a:r>
          </a:p>
          <a:p>
            <a:pPr marL="0" indent="0">
              <a:buNone/>
            </a:pPr>
            <a:endParaRPr lang="en-US" sz="3500" dirty="0">
              <a:solidFill>
                <a:schemeClr val="accent2"/>
              </a:solidFill>
            </a:endParaRPr>
          </a:p>
        </p:txBody>
      </p:sp>
    </p:spTree>
    <p:extLst>
      <p:ext uri="{BB962C8B-B14F-4D97-AF65-F5344CB8AC3E}">
        <p14:creationId xmlns:p14="http://schemas.microsoft.com/office/powerpoint/2010/main" val="20523606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B6EF4C-BE4F-D206-9B8C-CFEA9DF2EA0D}"/>
              </a:ext>
            </a:extLst>
          </p:cNvPr>
          <p:cNvSpPr>
            <a:spLocks noGrp="1"/>
          </p:cNvSpPr>
          <p:nvPr>
            <p:ph type="title"/>
          </p:nvPr>
        </p:nvSpPr>
        <p:spPr>
          <a:solidFill>
            <a:srgbClr val="EBE8E5"/>
          </a:solidFill>
        </p:spPr>
        <p:txBody>
          <a:bodyPr>
            <a:normAutofit/>
          </a:bodyPr>
          <a:lstStyle/>
          <a:p>
            <a:r>
              <a:rPr lang="en-US" sz="5400" b="1" dirty="0">
                <a:solidFill>
                  <a:srgbClr val="494644"/>
                </a:solidFill>
                <a:latin typeface="Century Gothic" panose="020B0502020202020204" pitchFamily="34" charset="0"/>
              </a:rPr>
              <a:t>But… what is it? </a:t>
            </a:r>
          </a:p>
        </p:txBody>
      </p:sp>
      <p:sp>
        <p:nvSpPr>
          <p:cNvPr id="3" name="Content Placeholder 2">
            <a:extLst>
              <a:ext uri="{FF2B5EF4-FFF2-40B4-BE49-F238E27FC236}">
                <a16:creationId xmlns:a16="http://schemas.microsoft.com/office/drawing/2014/main" id="{D467FEDD-ED86-BE9F-112D-EEFF104601F4}"/>
              </a:ext>
            </a:extLst>
          </p:cNvPr>
          <p:cNvSpPr>
            <a:spLocks noGrp="1"/>
          </p:cNvSpPr>
          <p:nvPr>
            <p:ph idx="1"/>
          </p:nvPr>
        </p:nvSpPr>
        <p:spPr/>
        <p:txBody>
          <a:bodyPr>
            <a:noAutofit/>
          </a:bodyPr>
          <a:lstStyle/>
          <a:p>
            <a:pPr marL="0" indent="0">
              <a:buNone/>
            </a:pPr>
            <a:r>
              <a:rPr lang="en-US" sz="3500" dirty="0"/>
              <a:t>If those are things money does, what actually serves as money? </a:t>
            </a:r>
          </a:p>
          <a:p>
            <a:pPr marL="0" indent="0">
              <a:buNone/>
            </a:pPr>
            <a:endParaRPr lang="en-US" sz="3500" dirty="0">
              <a:solidFill>
                <a:schemeClr val="accent2"/>
              </a:solidFill>
            </a:endParaRPr>
          </a:p>
          <a:p>
            <a:pPr marL="0" indent="0">
              <a:buNone/>
            </a:pPr>
            <a:r>
              <a:rPr lang="en-US" sz="3500" dirty="0"/>
              <a:t>This depends on who you are and what you need to do!</a:t>
            </a:r>
          </a:p>
        </p:txBody>
      </p:sp>
    </p:spTree>
    <p:extLst>
      <p:ext uri="{BB962C8B-B14F-4D97-AF65-F5344CB8AC3E}">
        <p14:creationId xmlns:p14="http://schemas.microsoft.com/office/powerpoint/2010/main" val="721353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B6EF4C-BE4F-D206-9B8C-CFEA9DF2EA0D}"/>
              </a:ext>
            </a:extLst>
          </p:cNvPr>
          <p:cNvSpPr>
            <a:spLocks noGrp="1"/>
          </p:cNvSpPr>
          <p:nvPr>
            <p:ph type="title"/>
          </p:nvPr>
        </p:nvSpPr>
        <p:spPr>
          <a:solidFill>
            <a:srgbClr val="EBE8E5"/>
          </a:solidFill>
        </p:spPr>
        <p:txBody>
          <a:bodyPr>
            <a:normAutofit/>
          </a:bodyPr>
          <a:lstStyle/>
          <a:p>
            <a:r>
              <a:rPr lang="en-US" sz="5400" b="1" dirty="0">
                <a:solidFill>
                  <a:srgbClr val="494644"/>
                </a:solidFill>
                <a:latin typeface="Century Gothic" panose="020B0502020202020204" pitchFamily="34" charset="0"/>
              </a:rPr>
              <a:t>A mystery</a:t>
            </a:r>
          </a:p>
        </p:txBody>
      </p:sp>
      <p:sp>
        <p:nvSpPr>
          <p:cNvPr id="13" name="Content Placeholder 12">
            <a:extLst>
              <a:ext uri="{FF2B5EF4-FFF2-40B4-BE49-F238E27FC236}">
                <a16:creationId xmlns:a16="http://schemas.microsoft.com/office/drawing/2014/main" id="{0AB007FD-C202-B46B-FDCD-D84244AE8977}"/>
              </a:ext>
            </a:extLst>
          </p:cNvPr>
          <p:cNvSpPr>
            <a:spLocks noGrp="1"/>
          </p:cNvSpPr>
          <p:nvPr>
            <p:ph idx="1"/>
          </p:nvPr>
        </p:nvSpPr>
        <p:spPr>
          <a:xfrm>
            <a:off x="924426" y="3882188"/>
            <a:ext cx="10343147" cy="1133581"/>
          </a:xfrm>
        </p:spPr>
        <p:txBody>
          <a:bodyPr anchor="t">
            <a:noAutofit/>
          </a:bodyPr>
          <a:lstStyle/>
          <a:p>
            <a:pPr marL="0" indent="0" algn="ctr">
              <a:lnSpc>
                <a:spcPct val="200000"/>
              </a:lnSpc>
              <a:buNone/>
            </a:pPr>
            <a:r>
              <a:rPr lang="en-US" sz="4000" dirty="0"/>
              <a:t>So what does determine interest rates? </a:t>
            </a:r>
          </a:p>
        </p:txBody>
      </p:sp>
      <p:pic>
        <p:nvPicPr>
          <p:cNvPr id="4" name="Graphic 3" descr="Mortgage outline">
            <a:extLst>
              <a:ext uri="{FF2B5EF4-FFF2-40B4-BE49-F238E27FC236}">
                <a16:creationId xmlns:a16="http://schemas.microsoft.com/office/drawing/2014/main" id="{327691F4-66DB-6FFD-B4A4-B160FF6902E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576009" y="1266449"/>
            <a:ext cx="3039979" cy="3039979"/>
          </a:xfrm>
          <a:prstGeom prst="rect">
            <a:avLst/>
          </a:prstGeom>
        </p:spPr>
      </p:pic>
    </p:spTree>
    <p:extLst>
      <p:ext uri="{BB962C8B-B14F-4D97-AF65-F5344CB8AC3E}">
        <p14:creationId xmlns:p14="http://schemas.microsoft.com/office/powerpoint/2010/main" val="34554954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B6EF4C-BE4F-D206-9B8C-CFEA9DF2EA0D}"/>
              </a:ext>
            </a:extLst>
          </p:cNvPr>
          <p:cNvSpPr>
            <a:spLocks noGrp="1"/>
          </p:cNvSpPr>
          <p:nvPr>
            <p:ph type="title"/>
          </p:nvPr>
        </p:nvSpPr>
        <p:spPr>
          <a:xfrm>
            <a:off x="655320" y="365125"/>
            <a:ext cx="5120114" cy="1692794"/>
          </a:xfrm>
        </p:spPr>
        <p:txBody>
          <a:bodyPr>
            <a:normAutofit/>
          </a:bodyPr>
          <a:lstStyle/>
          <a:p>
            <a:r>
              <a:rPr lang="en-US" b="1">
                <a:latin typeface="Century Gothic" panose="020B0502020202020204" pitchFamily="34" charset="0"/>
              </a:rPr>
              <a:t>Fiat Currency</a:t>
            </a:r>
          </a:p>
        </p:txBody>
      </p:sp>
      <p:cxnSp>
        <p:nvCxnSpPr>
          <p:cNvPr id="13" name="Straight Arrow Connector 12">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pic>
        <p:nvPicPr>
          <p:cNvPr id="8" name="Picture 7" descr="A close-up of a stack of money&#10;&#10;Description automatically generated with low confidence">
            <a:extLst>
              <a:ext uri="{FF2B5EF4-FFF2-40B4-BE49-F238E27FC236}">
                <a16:creationId xmlns:a16="http://schemas.microsoft.com/office/drawing/2014/main" id="{377C65CB-85F7-BB56-B142-A3C23D5721E2}"/>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12131" r="26422" b="-1"/>
          <a:stretch/>
        </p:blipFill>
        <p:spPr>
          <a:xfrm>
            <a:off x="5878849" y="10"/>
            <a:ext cx="6313150" cy="6857987"/>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
        <p:nvSpPr>
          <p:cNvPr id="14" name="Content Placeholder 13">
            <a:extLst>
              <a:ext uri="{FF2B5EF4-FFF2-40B4-BE49-F238E27FC236}">
                <a16:creationId xmlns:a16="http://schemas.microsoft.com/office/drawing/2014/main" id="{5B642820-34F2-0183-1062-A46C91CE5EEB}"/>
              </a:ext>
            </a:extLst>
          </p:cNvPr>
          <p:cNvSpPr>
            <a:spLocks noGrp="1"/>
          </p:cNvSpPr>
          <p:nvPr>
            <p:ph idx="1"/>
          </p:nvPr>
        </p:nvSpPr>
        <p:spPr>
          <a:xfrm>
            <a:off x="655320" y="2506652"/>
            <a:ext cx="6313150" cy="4351338"/>
          </a:xfrm>
        </p:spPr>
        <p:txBody>
          <a:bodyPr/>
          <a:lstStyle/>
          <a:p>
            <a:pPr marL="0" indent="0">
              <a:buNone/>
            </a:pPr>
            <a:r>
              <a:rPr lang="en-US" sz="2800" dirty="0">
                <a:latin typeface="Georgia" panose="02040502050405020303" pitchFamily="18" charset="0"/>
              </a:rPr>
              <a:t>P</a:t>
            </a:r>
            <a:r>
              <a:rPr lang="en-US" sz="2800" dirty="0">
                <a:effectLst/>
                <a:latin typeface="Georgia" panose="02040502050405020303" pitchFamily="18" charset="0"/>
              </a:rPr>
              <a:t>rinted and guaranteed by the government</a:t>
            </a:r>
          </a:p>
          <a:p>
            <a:pPr marL="0" indent="0">
              <a:buNone/>
            </a:pPr>
            <a:endParaRPr lang="en-US" sz="2800" dirty="0">
              <a:latin typeface="Georgia" panose="02040502050405020303" pitchFamily="18" charset="0"/>
            </a:endParaRPr>
          </a:p>
          <a:p>
            <a:pPr marL="0" indent="0">
              <a:buNone/>
            </a:pPr>
            <a:r>
              <a:rPr lang="en-US" sz="2800" dirty="0">
                <a:effectLst/>
                <a:latin typeface="Georgia" panose="02040502050405020303" pitchFamily="18" charset="0"/>
              </a:rPr>
              <a:t>Federal Reserve stands ready to convert reserves to fiat currency</a:t>
            </a:r>
          </a:p>
          <a:p>
            <a:pPr marL="0" indent="0">
              <a:buNone/>
            </a:pPr>
            <a:endParaRPr lang="en-US" sz="2800" dirty="0">
              <a:latin typeface="Georgia" panose="02040502050405020303" pitchFamily="18" charset="0"/>
            </a:endParaRPr>
          </a:p>
          <a:p>
            <a:pPr marL="0" indent="0">
              <a:buNone/>
            </a:pPr>
            <a:r>
              <a:rPr lang="en-US" sz="2800" dirty="0">
                <a:effectLst/>
                <a:latin typeface="Georgia" panose="02040502050405020303" pitchFamily="18" charset="0"/>
              </a:rPr>
              <a:t>Majority of bills are $100 and probably circulate internationally  </a:t>
            </a:r>
            <a:endParaRPr lang="en-US" dirty="0">
              <a:effectLst/>
            </a:endParaRPr>
          </a:p>
          <a:p>
            <a:endParaRPr lang="en-US" dirty="0"/>
          </a:p>
        </p:txBody>
      </p:sp>
    </p:spTree>
    <p:extLst>
      <p:ext uri="{BB962C8B-B14F-4D97-AF65-F5344CB8AC3E}">
        <p14:creationId xmlns:p14="http://schemas.microsoft.com/office/powerpoint/2010/main" val="25236352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B6EF4C-BE4F-D206-9B8C-CFEA9DF2EA0D}"/>
              </a:ext>
            </a:extLst>
          </p:cNvPr>
          <p:cNvSpPr>
            <a:spLocks noGrp="1"/>
          </p:cNvSpPr>
          <p:nvPr>
            <p:ph type="title"/>
          </p:nvPr>
        </p:nvSpPr>
        <p:spPr>
          <a:xfrm>
            <a:off x="655320" y="365125"/>
            <a:ext cx="5120114" cy="1692794"/>
          </a:xfrm>
        </p:spPr>
        <p:txBody>
          <a:bodyPr>
            <a:normAutofit/>
          </a:bodyPr>
          <a:lstStyle/>
          <a:p>
            <a:r>
              <a:rPr lang="en-US" b="1" dirty="0">
                <a:latin typeface="Century Gothic" panose="020B0502020202020204" pitchFamily="34" charset="0"/>
              </a:rPr>
              <a:t>Bank Deposits</a:t>
            </a:r>
          </a:p>
        </p:txBody>
      </p:sp>
      <p:cxnSp>
        <p:nvCxnSpPr>
          <p:cNvPr id="13" name="Straight Arrow Connector 12">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377C65CB-85F7-BB56-B142-A3C23D5721E2}"/>
              </a:ext>
            </a:extLst>
          </p:cNvPr>
          <p:cNvPicPr>
            <a:picLocks noChangeAspect="1"/>
          </p:cNvPicPr>
          <p:nvPr/>
        </p:nvPicPr>
        <p:blipFill rotWithShape="1">
          <a:blip r:embed="rId3"/>
          <a:srcRect l="44855" t="2170" r="933" b="2886"/>
          <a:stretch/>
        </p:blipFill>
        <p:spPr>
          <a:xfrm>
            <a:off x="5878848" y="0"/>
            <a:ext cx="6313151" cy="6858000"/>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
        <p:nvSpPr>
          <p:cNvPr id="14" name="Content Placeholder 13">
            <a:extLst>
              <a:ext uri="{FF2B5EF4-FFF2-40B4-BE49-F238E27FC236}">
                <a16:creationId xmlns:a16="http://schemas.microsoft.com/office/drawing/2014/main" id="{5B642820-34F2-0183-1062-A46C91CE5EEB}"/>
              </a:ext>
            </a:extLst>
          </p:cNvPr>
          <p:cNvSpPr>
            <a:spLocks noGrp="1"/>
          </p:cNvSpPr>
          <p:nvPr>
            <p:ph idx="1"/>
          </p:nvPr>
        </p:nvSpPr>
        <p:spPr>
          <a:xfrm>
            <a:off x="655320" y="2506662"/>
            <a:ext cx="6313150" cy="4351338"/>
          </a:xfrm>
        </p:spPr>
        <p:txBody>
          <a:bodyPr/>
          <a:lstStyle/>
          <a:p>
            <a:pPr marL="0" indent="0">
              <a:buNone/>
            </a:pPr>
            <a:r>
              <a:rPr lang="en-US" sz="2800" dirty="0"/>
              <a:t>Convertible to currency at par</a:t>
            </a:r>
            <a:endParaRPr lang="en-US" sz="2800" dirty="0">
              <a:effectLst/>
            </a:endParaRPr>
          </a:p>
          <a:p>
            <a:pPr marL="0" indent="0">
              <a:buNone/>
            </a:pPr>
            <a:endParaRPr lang="en-US" sz="2800" dirty="0"/>
          </a:p>
          <a:p>
            <a:pPr marL="0" indent="0">
              <a:buNone/>
            </a:pPr>
            <a:r>
              <a:rPr lang="en-US" sz="2800" dirty="0">
                <a:effectLst/>
              </a:rPr>
              <a:t>Created when loans are made</a:t>
            </a:r>
          </a:p>
          <a:p>
            <a:pPr marL="0" indent="0">
              <a:buNone/>
            </a:pPr>
            <a:endParaRPr lang="en-US" sz="2800" dirty="0"/>
          </a:p>
          <a:p>
            <a:pPr marL="0" indent="0">
              <a:buNone/>
            </a:pPr>
            <a:r>
              <a:rPr lang="en-US" sz="2800" dirty="0">
                <a:effectLst/>
              </a:rPr>
              <a:t>Debit cards, checks, electronic fund transfers</a:t>
            </a:r>
            <a:endParaRPr lang="en-US" dirty="0">
              <a:effectLst/>
            </a:endParaRPr>
          </a:p>
          <a:p>
            <a:endParaRPr lang="en-US" dirty="0"/>
          </a:p>
        </p:txBody>
      </p:sp>
    </p:spTree>
    <p:extLst>
      <p:ext uri="{BB962C8B-B14F-4D97-AF65-F5344CB8AC3E}">
        <p14:creationId xmlns:p14="http://schemas.microsoft.com/office/powerpoint/2010/main" val="13845525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B6EF4C-BE4F-D206-9B8C-CFEA9DF2EA0D}"/>
              </a:ext>
            </a:extLst>
          </p:cNvPr>
          <p:cNvSpPr>
            <a:spLocks noGrp="1"/>
          </p:cNvSpPr>
          <p:nvPr>
            <p:ph type="title"/>
          </p:nvPr>
        </p:nvSpPr>
        <p:spPr>
          <a:xfrm>
            <a:off x="655320" y="365125"/>
            <a:ext cx="5120114" cy="1692794"/>
          </a:xfrm>
        </p:spPr>
        <p:txBody>
          <a:bodyPr>
            <a:normAutofit/>
          </a:bodyPr>
          <a:lstStyle/>
          <a:p>
            <a:r>
              <a:rPr lang="en-US" b="1" dirty="0">
                <a:latin typeface="Century Gothic" panose="020B0502020202020204" pitchFamily="34" charset="0"/>
              </a:rPr>
              <a:t>Central Bank Reserves</a:t>
            </a:r>
          </a:p>
        </p:txBody>
      </p:sp>
      <p:cxnSp>
        <p:nvCxnSpPr>
          <p:cNvPr id="13" name="Straight Arrow Connector 12">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377C65CB-85F7-BB56-B142-A3C23D5721E2}"/>
              </a:ext>
            </a:extLst>
          </p:cNvPr>
          <p:cNvPicPr>
            <a:picLocks noChangeAspect="1"/>
          </p:cNvPicPr>
          <p:nvPr/>
        </p:nvPicPr>
        <p:blipFill rotWithShape="1">
          <a:blip r:embed="rId3"/>
          <a:srcRect l="19240" r="19240"/>
          <a:stretch/>
        </p:blipFill>
        <p:spPr>
          <a:xfrm>
            <a:off x="5878848" y="0"/>
            <a:ext cx="6313151" cy="6858000"/>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
        <p:nvSpPr>
          <p:cNvPr id="14" name="Content Placeholder 13">
            <a:extLst>
              <a:ext uri="{FF2B5EF4-FFF2-40B4-BE49-F238E27FC236}">
                <a16:creationId xmlns:a16="http://schemas.microsoft.com/office/drawing/2014/main" id="{5B642820-34F2-0183-1062-A46C91CE5EEB}"/>
              </a:ext>
            </a:extLst>
          </p:cNvPr>
          <p:cNvSpPr>
            <a:spLocks noGrp="1"/>
          </p:cNvSpPr>
          <p:nvPr>
            <p:ph idx="1"/>
          </p:nvPr>
        </p:nvSpPr>
        <p:spPr>
          <a:xfrm>
            <a:off x="655320" y="2506662"/>
            <a:ext cx="6313150" cy="4351338"/>
          </a:xfrm>
        </p:spPr>
        <p:txBody>
          <a:bodyPr>
            <a:normAutofit/>
          </a:bodyPr>
          <a:lstStyle/>
          <a:p>
            <a:pPr marL="0" indent="0">
              <a:buNone/>
            </a:pPr>
            <a:r>
              <a:rPr lang="en-US" dirty="0"/>
              <a:t>C</a:t>
            </a:r>
            <a:r>
              <a:rPr lang="en-US" sz="2800" dirty="0"/>
              <a:t>reated when the CB buys </a:t>
            </a:r>
          </a:p>
          <a:p>
            <a:pPr marL="0" indent="0">
              <a:buNone/>
            </a:pPr>
            <a:r>
              <a:rPr lang="en-US" sz="2800" dirty="0"/>
              <a:t>financial assets or makes loans</a:t>
            </a:r>
          </a:p>
          <a:p>
            <a:pPr marL="0" indent="0">
              <a:buNone/>
            </a:pPr>
            <a:endParaRPr lang="en-US" dirty="0"/>
          </a:p>
          <a:p>
            <a:pPr marL="0" indent="0">
              <a:buNone/>
            </a:pPr>
            <a:r>
              <a:rPr lang="en-US" dirty="0"/>
              <a:t>Used by commercial banks to settle with each other</a:t>
            </a:r>
          </a:p>
          <a:p>
            <a:pPr marL="0" indent="0">
              <a:buNone/>
            </a:pPr>
            <a:endParaRPr lang="en-US" dirty="0"/>
          </a:p>
          <a:p>
            <a:pPr marL="0" indent="0">
              <a:buNone/>
            </a:pPr>
            <a:r>
              <a:rPr lang="en-US" dirty="0"/>
              <a:t>Never leave the CB’s balance sheet – just moved around</a:t>
            </a:r>
          </a:p>
        </p:txBody>
      </p:sp>
    </p:spTree>
    <p:extLst>
      <p:ext uri="{BB962C8B-B14F-4D97-AF65-F5344CB8AC3E}">
        <p14:creationId xmlns:p14="http://schemas.microsoft.com/office/powerpoint/2010/main" val="23243301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B6EF4C-BE4F-D206-9B8C-CFEA9DF2EA0D}"/>
              </a:ext>
            </a:extLst>
          </p:cNvPr>
          <p:cNvSpPr>
            <a:spLocks noGrp="1"/>
          </p:cNvSpPr>
          <p:nvPr>
            <p:ph type="title"/>
          </p:nvPr>
        </p:nvSpPr>
        <p:spPr>
          <a:xfrm>
            <a:off x="655320" y="365125"/>
            <a:ext cx="5120114" cy="1692794"/>
          </a:xfrm>
        </p:spPr>
        <p:txBody>
          <a:bodyPr>
            <a:normAutofit/>
          </a:bodyPr>
          <a:lstStyle/>
          <a:p>
            <a:r>
              <a:rPr lang="en-US" b="1" dirty="0">
                <a:latin typeface="Century Gothic" panose="020B0502020202020204" pitchFamily="34" charset="0"/>
              </a:rPr>
              <a:t>Treasuries</a:t>
            </a:r>
          </a:p>
        </p:txBody>
      </p:sp>
      <p:cxnSp>
        <p:nvCxnSpPr>
          <p:cNvPr id="13" name="Straight Arrow Connector 12">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377C65CB-85F7-BB56-B142-A3C23D5721E2}"/>
              </a:ext>
            </a:extLst>
          </p:cNvPr>
          <p:cNvPicPr>
            <a:picLocks noChangeAspect="1"/>
          </p:cNvPicPr>
          <p:nvPr/>
        </p:nvPicPr>
        <p:blipFill rotWithShape="1">
          <a:blip r:embed="rId3"/>
          <a:srcRect l="24622" r="2967"/>
          <a:stretch/>
        </p:blipFill>
        <p:spPr>
          <a:xfrm>
            <a:off x="5878849" y="0"/>
            <a:ext cx="6313151" cy="6858000"/>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
        <p:nvSpPr>
          <p:cNvPr id="14" name="Content Placeholder 13">
            <a:extLst>
              <a:ext uri="{FF2B5EF4-FFF2-40B4-BE49-F238E27FC236}">
                <a16:creationId xmlns:a16="http://schemas.microsoft.com/office/drawing/2014/main" id="{5B642820-34F2-0183-1062-A46C91CE5EEB}"/>
              </a:ext>
            </a:extLst>
          </p:cNvPr>
          <p:cNvSpPr>
            <a:spLocks noGrp="1"/>
          </p:cNvSpPr>
          <p:nvPr>
            <p:ph idx="1"/>
          </p:nvPr>
        </p:nvSpPr>
        <p:spPr>
          <a:xfrm>
            <a:off x="655320" y="2506662"/>
            <a:ext cx="6313150" cy="4351338"/>
          </a:xfrm>
        </p:spPr>
        <p:txBody>
          <a:bodyPr>
            <a:normAutofit/>
          </a:bodyPr>
          <a:lstStyle/>
          <a:p>
            <a:pPr marL="0" indent="0">
              <a:buNone/>
            </a:pPr>
            <a:r>
              <a:rPr lang="en-US" dirty="0"/>
              <a:t>Debt issued by US federal government </a:t>
            </a:r>
          </a:p>
          <a:p>
            <a:pPr marL="0" indent="0">
              <a:buNone/>
            </a:pPr>
            <a:endParaRPr lang="en-US" dirty="0"/>
          </a:p>
          <a:p>
            <a:pPr marL="0" indent="0">
              <a:buNone/>
            </a:pPr>
            <a:r>
              <a:rPr lang="en-US" dirty="0"/>
              <a:t>Risk-free with deep and liquid market</a:t>
            </a:r>
          </a:p>
          <a:p>
            <a:pPr marL="0" indent="0">
              <a:buNone/>
            </a:pPr>
            <a:endParaRPr lang="en-US" dirty="0"/>
          </a:p>
          <a:p>
            <a:pPr marL="0" indent="0">
              <a:buNone/>
            </a:pPr>
            <a:r>
              <a:rPr lang="en-US" dirty="0"/>
              <a:t>Large investors use when bank accounts wouldn’t make sense</a:t>
            </a:r>
          </a:p>
        </p:txBody>
      </p:sp>
    </p:spTree>
    <p:extLst>
      <p:ext uri="{BB962C8B-B14F-4D97-AF65-F5344CB8AC3E}">
        <p14:creationId xmlns:p14="http://schemas.microsoft.com/office/powerpoint/2010/main" val="15567418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1CC41-58A5-9566-AF70-78506B481730}"/>
              </a:ext>
            </a:extLst>
          </p:cNvPr>
          <p:cNvSpPr>
            <a:spLocks noGrp="1"/>
          </p:cNvSpPr>
          <p:nvPr>
            <p:ph type="ctrTitle"/>
          </p:nvPr>
        </p:nvSpPr>
        <p:spPr>
          <a:xfrm>
            <a:off x="0" y="211317"/>
            <a:ext cx="11571316" cy="1313411"/>
          </a:xfrm>
          <a:solidFill>
            <a:schemeClr val="bg1"/>
          </a:solidFill>
        </p:spPr>
        <p:txBody>
          <a:bodyPr>
            <a:normAutofit/>
          </a:bodyPr>
          <a:lstStyle/>
          <a:p>
            <a:pPr algn="l"/>
            <a:r>
              <a:rPr lang="en-US" sz="6600" b="1" spc="300" dirty="0">
                <a:solidFill>
                  <a:schemeClr val="accent2"/>
                </a:solidFill>
                <a:latin typeface="Century Gothic" panose="020B0502020202020204" pitchFamily="34" charset="0"/>
              </a:rPr>
              <a:t>Practice Problem</a:t>
            </a:r>
          </a:p>
        </p:txBody>
      </p:sp>
      <p:sp>
        <p:nvSpPr>
          <p:cNvPr id="3" name="Rectangle 2">
            <a:extLst>
              <a:ext uri="{FF2B5EF4-FFF2-40B4-BE49-F238E27FC236}">
                <a16:creationId xmlns:a16="http://schemas.microsoft.com/office/drawing/2014/main" id="{2074C73E-A203-3BCB-0658-AB094B21BF72}"/>
              </a:ext>
            </a:extLst>
          </p:cNvPr>
          <p:cNvSpPr/>
          <p:nvPr/>
        </p:nvSpPr>
        <p:spPr>
          <a:xfrm>
            <a:off x="0" y="2510444"/>
            <a:ext cx="12192000" cy="4347556"/>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4" name="TextBox 3">
            <a:extLst>
              <a:ext uri="{FF2B5EF4-FFF2-40B4-BE49-F238E27FC236}">
                <a16:creationId xmlns:a16="http://schemas.microsoft.com/office/drawing/2014/main" id="{8F7E46AB-1715-6BC2-0CD5-5D84F0D929B6}"/>
              </a:ext>
            </a:extLst>
          </p:cNvPr>
          <p:cNvSpPr txBox="1"/>
          <p:nvPr/>
        </p:nvSpPr>
        <p:spPr>
          <a:xfrm>
            <a:off x="5426046" y="826410"/>
            <a:ext cx="8429105" cy="7017306"/>
          </a:xfrm>
          <a:prstGeom prst="rect">
            <a:avLst/>
          </a:prstGeom>
          <a:noFill/>
        </p:spPr>
        <p:txBody>
          <a:bodyPr wrap="square" rtlCol="0">
            <a:spAutoFit/>
          </a:bodyPr>
          <a:lstStyle/>
          <a:p>
            <a:r>
              <a:rPr lang="en-US" sz="45000" b="1" dirty="0">
                <a:solidFill>
                  <a:schemeClr val="bg1"/>
                </a:solidFill>
                <a:latin typeface="Lato" panose="020F0502020204030203" pitchFamily="34" charset="0"/>
                <a:ea typeface="Lato" panose="020F0502020204030203" pitchFamily="34" charset="0"/>
                <a:cs typeface="Lato" panose="020F0502020204030203" pitchFamily="34" charset="0"/>
              </a:rPr>
              <a:t>01</a:t>
            </a:r>
          </a:p>
        </p:txBody>
      </p:sp>
    </p:spTree>
    <p:extLst>
      <p:ext uri="{BB962C8B-B14F-4D97-AF65-F5344CB8AC3E}">
        <p14:creationId xmlns:p14="http://schemas.microsoft.com/office/powerpoint/2010/main" val="41109094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1CC41-58A5-9566-AF70-78506B481730}"/>
              </a:ext>
            </a:extLst>
          </p:cNvPr>
          <p:cNvSpPr>
            <a:spLocks noGrp="1"/>
          </p:cNvSpPr>
          <p:nvPr>
            <p:ph type="ctrTitle"/>
          </p:nvPr>
        </p:nvSpPr>
        <p:spPr>
          <a:xfrm>
            <a:off x="0" y="211317"/>
            <a:ext cx="11571316" cy="1313411"/>
          </a:xfrm>
          <a:solidFill>
            <a:schemeClr val="bg1"/>
          </a:solidFill>
        </p:spPr>
        <p:txBody>
          <a:bodyPr>
            <a:normAutofit/>
          </a:bodyPr>
          <a:lstStyle/>
          <a:p>
            <a:pPr algn="l"/>
            <a:r>
              <a:rPr lang="en-US" sz="6600" b="1" spc="300" dirty="0">
                <a:solidFill>
                  <a:srgbClr val="77A3A3">
                    <a:alpha val="70000"/>
                  </a:srgbClr>
                </a:solidFill>
                <a:latin typeface="Century Gothic" panose="020B0502020202020204" pitchFamily="34" charset="0"/>
              </a:rPr>
              <a:t>Balance Sheets</a:t>
            </a:r>
          </a:p>
        </p:txBody>
      </p:sp>
      <p:sp>
        <p:nvSpPr>
          <p:cNvPr id="3" name="Rectangle 2">
            <a:extLst>
              <a:ext uri="{FF2B5EF4-FFF2-40B4-BE49-F238E27FC236}">
                <a16:creationId xmlns:a16="http://schemas.microsoft.com/office/drawing/2014/main" id="{2074C73E-A203-3BCB-0658-AB094B21BF72}"/>
              </a:ext>
            </a:extLst>
          </p:cNvPr>
          <p:cNvSpPr/>
          <p:nvPr/>
        </p:nvSpPr>
        <p:spPr>
          <a:xfrm>
            <a:off x="0" y="2510444"/>
            <a:ext cx="12192000" cy="4347556"/>
          </a:xfrm>
          <a:prstGeom prst="rect">
            <a:avLst/>
          </a:prstGeom>
          <a:solidFill>
            <a:srgbClr val="77A3A3"/>
          </a:solidFill>
          <a:ln>
            <a:solidFill>
              <a:schemeClr val="accent1">
                <a:shade val="50000"/>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8F7E46AB-1715-6BC2-0CD5-5D84F0D929B6}"/>
              </a:ext>
            </a:extLst>
          </p:cNvPr>
          <p:cNvSpPr txBox="1"/>
          <p:nvPr/>
        </p:nvSpPr>
        <p:spPr>
          <a:xfrm>
            <a:off x="5426046" y="826410"/>
            <a:ext cx="8429105" cy="7017306"/>
          </a:xfrm>
          <a:prstGeom prst="rect">
            <a:avLst/>
          </a:prstGeom>
          <a:noFill/>
        </p:spPr>
        <p:txBody>
          <a:bodyPr wrap="square" rtlCol="0">
            <a:spAutoFit/>
          </a:bodyPr>
          <a:lstStyle/>
          <a:p>
            <a:r>
              <a:rPr lang="en-US" sz="45000" b="1" dirty="0">
                <a:solidFill>
                  <a:schemeClr val="bg1"/>
                </a:solidFill>
                <a:latin typeface="Lato" panose="020F0502020204030203" pitchFamily="34" charset="0"/>
                <a:ea typeface="Lato" panose="020F0502020204030203" pitchFamily="34" charset="0"/>
                <a:cs typeface="Lato" panose="020F0502020204030203" pitchFamily="34" charset="0"/>
              </a:rPr>
              <a:t>02</a:t>
            </a:r>
          </a:p>
        </p:txBody>
      </p:sp>
    </p:spTree>
    <p:extLst>
      <p:ext uri="{BB962C8B-B14F-4D97-AF65-F5344CB8AC3E}">
        <p14:creationId xmlns:p14="http://schemas.microsoft.com/office/powerpoint/2010/main" val="36118354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4ADDFC-F901-B30B-2A10-6DB80EAB725F}"/>
              </a:ext>
            </a:extLst>
          </p:cNvPr>
          <p:cNvSpPr>
            <a:spLocks noGrp="1"/>
          </p:cNvSpPr>
          <p:nvPr>
            <p:ph type="title"/>
          </p:nvPr>
        </p:nvSpPr>
        <p:spPr/>
        <p:txBody>
          <a:bodyPr/>
          <a:lstStyle/>
          <a:p>
            <a:r>
              <a:rPr lang="en-US" b="1" dirty="0"/>
              <a:t>What is a balance sheet?</a:t>
            </a:r>
          </a:p>
        </p:txBody>
      </p:sp>
      <p:sp>
        <p:nvSpPr>
          <p:cNvPr id="4" name="Object 5">
            <a:extLst>
              <a:ext uri="{FF2B5EF4-FFF2-40B4-BE49-F238E27FC236}">
                <a16:creationId xmlns:a16="http://schemas.microsoft.com/office/drawing/2014/main" id="{0B605944-9663-A7C2-AAA1-ED9EF1E3E23A}"/>
              </a:ext>
            </a:extLst>
          </p:cNvPr>
          <p:cNvSpPr txBox="1">
            <a:spLocks noGrp="1"/>
          </p:cNvSpPr>
          <p:nvPr>
            <p:ph idx="1"/>
          </p:nvPr>
        </p:nvSpPr>
        <p:spPr>
          <a:prstGeom prst="rect">
            <a:avLst/>
          </a:prstGeom>
        </p:spPr>
        <p:txBody>
          <a:bodyPr>
            <a:normAutofit/>
          </a:bodyPr>
          <a:lstStyle/>
          <a:p>
            <a:pPr marL="0" indent="0" algn="ctr">
              <a:buNone/>
            </a:pPr>
            <a:endParaRPr lang="en-US" sz="3500" b="0" i="0" dirty="0">
              <a:solidFill>
                <a:srgbClr val="4D5156"/>
              </a:solidFill>
              <a:effectLst/>
            </a:endParaRPr>
          </a:p>
          <a:p>
            <a:pPr marL="0" indent="0" algn="ctr">
              <a:buNone/>
            </a:pPr>
            <a:r>
              <a:rPr lang="en-US" sz="3500" dirty="0">
                <a:solidFill>
                  <a:srgbClr val="4D5156"/>
                </a:solidFill>
              </a:rPr>
              <a:t>An </a:t>
            </a:r>
            <a:r>
              <a:rPr lang="en-US" sz="3500" b="1" dirty="0">
                <a:solidFill>
                  <a:srgbClr val="4D5156"/>
                </a:solidFill>
              </a:rPr>
              <a:t>accounting document</a:t>
            </a:r>
            <a:r>
              <a:rPr lang="en-US" sz="3500" dirty="0">
                <a:solidFill>
                  <a:srgbClr val="4D5156"/>
                </a:solidFill>
              </a:rPr>
              <a:t> that records:</a:t>
            </a:r>
          </a:p>
          <a:p>
            <a:pPr marL="0" indent="0" algn="ctr">
              <a:buNone/>
            </a:pPr>
            <a:endParaRPr lang="en-US" sz="3500" dirty="0">
              <a:solidFill>
                <a:srgbClr val="4D5156"/>
              </a:solidFill>
            </a:endParaRPr>
          </a:p>
          <a:p>
            <a:pPr marL="0" indent="0" algn="ctr">
              <a:buNone/>
            </a:pPr>
            <a:r>
              <a:rPr lang="en-US" sz="3500" dirty="0">
                <a:solidFill>
                  <a:srgbClr val="4D5156"/>
                </a:solidFill>
              </a:rPr>
              <a:t> what an economic unit owns (its “</a:t>
            </a:r>
            <a:r>
              <a:rPr lang="en-US" sz="3500" b="1" dirty="0">
                <a:solidFill>
                  <a:srgbClr val="4D5156"/>
                </a:solidFill>
              </a:rPr>
              <a:t>assets</a:t>
            </a:r>
            <a:r>
              <a:rPr lang="en-US" sz="3500" dirty="0">
                <a:solidFill>
                  <a:srgbClr val="4D5156"/>
                </a:solidFill>
              </a:rPr>
              <a:t>”) </a:t>
            </a:r>
          </a:p>
          <a:p>
            <a:pPr marL="0" indent="0" algn="ctr">
              <a:buNone/>
            </a:pPr>
            <a:r>
              <a:rPr lang="en-US" sz="3500" dirty="0">
                <a:solidFill>
                  <a:srgbClr val="4D5156"/>
                </a:solidFill>
              </a:rPr>
              <a:t>and what it owes (its “</a:t>
            </a:r>
            <a:r>
              <a:rPr lang="en-US" sz="3500" b="1" dirty="0">
                <a:solidFill>
                  <a:srgbClr val="4D5156"/>
                </a:solidFill>
              </a:rPr>
              <a:t>liabilities</a:t>
            </a:r>
            <a:r>
              <a:rPr lang="en-US" sz="3500" dirty="0">
                <a:solidFill>
                  <a:srgbClr val="4D5156"/>
                </a:solidFill>
              </a:rPr>
              <a:t>”). </a:t>
            </a:r>
          </a:p>
          <a:p>
            <a:pPr marL="0" indent="0" algn="ctr">
              <a:buNone/>
            </a:pPr>
            <a:endParaRPr lang="en-US" sz="3500" dirty="0">
              <a:solidFill>
                <a:srgbClr val="4D5156"/>
              </a:solidFill>
            </a:endParaRPr>
          </a:p>
          <a:p>
            <a:pPr marL="0" indent="0" algn="ctr">
              <a:buNone/>
            </a:pPr>
            <a:r>
              <a:rPr lang="en-US" sz="3500" dirty="0">
                <a:solidFill>
                  <a:srgbClr val="4D5156"/>
                </a:solidFill>
              </a:rPr>
              <a:t>It measures </a:t>
            </a:r>
            <a:r>
              <a:rPr lang="en-US" sz="3500" b="1" dirty="0">
                <a:solidFill>
                  <a:srgbClr val="4D5156"/>
                </a:solidFill>
              </a:rPr>
              <a:t>stocks</a:t>
            </a:r>
            <a:r>
              <a:rPr lang="en-US" sz="3500" b="1" i="1" dirty="0">
                <a:solidFill>
                  <a:srgbClr val="4D5156"/>
                </a:solidFill>
              </a:rPr>
              <a:t> </a:t>
            </a:r>
            <a:r>
              <a:rPr lang="en-US" sz="3500" dirty="0">
                <a:solidFill>
                  <a:srgbClr val="4D5156"/>
                </a:solidFill>
              </a:rPr>
              <a:t>at a fixed point in time</a:t>
            </a:r>
          </a:p>
        </p:txBody>
      </p:sp>
    </p:spTree>
    <p:extLst>
      <p:ext uri="{BB962C8B-B14F-4D97-AF65-F5344CB8AC3E}">
        <p14:creationId xmlns:p14="http://schemas.microsoft.com/office/powerpoint/2010/main" val="1422588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4ADDFC-F901-B30B-2A10-6DB80EAB725F}"/>
              </a:ext>
            </a:extLst>
          </p:cNvPr>
          <p:cNvSpPr>
            <a:spLocks noGrp="1"/>
          </p:cNvSpPr>
          <p:nvPr>
            <p:ph type="title"/>
          </p:nvPr>
        </p:nvSpPr>
        <p:spPr/>
        <p:txBody>
          <a:bodyPr/>
          <a:lstStyle/>
          <a:p>
            <a:r>
              <a:rPr lang="en-US" b="1" dirty="0"/>
              <a:t>How Balance Sheets Balance</a:t>
            </a:r>
          </a:p>
        </p:txBody>
      </p:sp>
      <p:sp>
        <p:nvSpPr>
          <p:cNvPr id="4" name="Object 5">
            <a:extLst>
              <a:ext uri="{FF2B5EF4-FFF2-40B4-BE49-F238E27FC236}">
                <a16:creationId xmlns:a16="http://schemas.microsoft.com/office/drawing/2014/main" id="{0B605944-9663-A7C2-AAA1-ED9EF1E3E23A}"/>
              </a:ext>
            </a:extLst>
          </p:cNvPr>
          <p:cNvSpPr txBox="1">
            <a:spLocks noGrp="1"/>
          </p:cNvSpPr>
          <p:nvPr>
            <p:ph idx="1"/>
          </p:nvPr>
        </p:nvSpPr>
        <p:spPr>
          <a:prstGeom prst="rect">
            <a:avLst/>
          </a:prstGeom>
        </p:spPr>
        <p:txBody>
          <a:bodyPr>
            <a:normAutofit/>
          </a:bodyPr>
          <a:lstStyle/>
          <a:p>
            <a:pPr marL="0" indent="0" algn="ctr">
              <a:buNone/>
            </a:pPr>
            <a:endParaRPr lang="en-US" sz="3500" b="0" i="0" dirty="0">
              <a:solidFill>
                <a:srgbClr val="4D5156"/>
              </a:solidFill>
              <a:effectLst/>
            </a:endParaRPr>
          </a:p>
          <a:p>
            <a:pPr marL="0" indent="0" algn="ctr">
              <a:buNone/>
            </a:pPr>
            <a:r>
              <a:rPr lang="en-US" sz="3500" dirty="0">
                <a:solidFill>
                  <a:srgbClr val="4D5156"/>
                </a:solidFill>
              </a:rPr>
              <a:t>The rule of the balance sheet is: </a:t>
            </a:r>
          </a:p>
          <a:p>
            <a:pPr marL="0" indent="0" algn="ctr">
              <a:buNone/>
            </a:pPr>
            <a:endParaRPr lang="en-US" sz="3500" dirty="0">
              <a:solidFill>
                <a:srgbClr val="4D5156"/>
              </a:solidFill>
            </a:endParaRPr>
          </a:p>
          <a:p>
            <a:pPr marL="0" indent="0" algn="ctr">
              <a:buNone/>
            </a:pPr>
            <a:r>
              <a:rPr lang="en-US" sz="3500" dirty="0">
                <a:solidFill>
                  <a:srgbClr val="4D5156"/>
                </a:solidFill>
              </a:rPr>
              <a:t>Assets = Liabilities + </a:t>
            </a:r>
            <a:r>
              <a:rPr lang="en-US" sz="3500" dirty="0">
                <a:solidFill>
                  <a:schemeClr val="accent2"/>
                </a:solidFill>
              </a:rPr>
              <a:t>Net Worth</a:t>
            </a:r>
          </a:p>
          <a:p>
            <a:pPr marL="0" indent="0" algn="ctr">
              <a:buNone/>
            </a:pPr>
            <a:r>
              <a:rPr lang="en-US" sz="3500" dirty="0">
                <a:solidFill>
                  <a:srgbClr val="4D5156"/>
                </a:solidFill>
              </a:rPr>
              <a:t>or</a:t>
            </a:r>
          </a:p>
          <a:p>
            <a:pPr marL="0" indent="0" algn="ctr">
              <a:buNone/>
            </a:pPr>
            <a:r>
              <a:rPr lang="en-US" sz="3500" dirty="0">
                <a:solidFill>
                  <a:schemeClr val="accent2"/>
                </a:solidFill>
              </a:rPr>
              <a:t>Net Worth </a:t>
            </a:r>
            <a:r>
              <a:rPr lang="en-US" sz="3500" dirty="0">
                <a:solidFill>
                  <a:srgbClr val="4D5156"/>
                </a:solidFill>
              </a:rPr>
              <a:t>= Assets – Liabilities  </a:t>
            </a:r>
          </a:p>
          <a:p>
            <a:pPr marL="0" indent="0" algn="ctr">
              <a:buNone/>
            </a:pPr>
            <a:endParaRPr lang="en-US" sz="3500" dirty="0">
              <a:solidFill>
                <a:srgbClr val="4D5156"/>
              </a:solidFill>
            </a:endParaRPr>
          </a:p>
        </p:txBody>
      </p:sp>
    </p:spTree>
    <p:extLst>
      <p:ext uri="{BB962C8B-B14F-4D97-AF65-F5344CB8AC3E}">
        <p14:creationId xmlns:p14="http://schemas.microsoft.com/office/powerpoint/2010/main" val="12633465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4ADDFC-F901-B30B-2A10-6DB80EAB725F}"/>
              </a:ext>
            </a:extLst>
          </p:cNvPr>
          <p:cNvSpPr>
            <a:spLocks noGrp="1"/>
          </p:cNvSpPr>
          <p:nvPr>
            <p:ph type="title"/>
          </p:nvPr>
        </p:nvSpPr>
        <p:spPr/>
        <p:txBody>
          <a:bodyPr/>
          <a:lstStyle/>
          <a:p>
            <a:r>
              <a:rPr lang="en-US" b="1" dirty="0"/>
              <a:t>Drawing the T</a:t>
            </a:r>
          </a:p>
        </p:txBody>
      </p:sp>
      <p:sp>
        <p:nvSpPr>
          <p:cNvPr id="9" name="Connecteur droit 8">
            <a:extLst>
              <a:ext uri="{FF2B5EF4-FFF2-40B4-BE49-F238E27FC236}">
                <a16:creationId xmlns:a16="http://schemas.microsoft.com/office/drawing/2014/main" id="{AA374B9C-5567-4619-800B-CD8B14218C06}"/>
              </a:ext>
            </a:extLst>
          </p:cNvPr>
          <p:cNvSpPr/>
          <p:nvPr/>
        </p:nvSpPr>
        <p:spPr>
          <a:xfrm rot="5400000">
            <a:off x="6060830" y="5079460"/>
            <a:ext cx="1" cy="0"/>
          </a:xfrm>
          <a:prstGeom prst="line">
            <a:avLst/>
          </a:prstGeom>
          <a:solidFill>
            <a:srgbClr val="000000">
              <a:alpha val="5000"/>
            </a:srgbClr>
          </a:solidFill>
          <a:ln w="18000">
            <a:solidFill>
              <a:srgbClr val="000000"/>
            </a:solidFill>
          </a:ln>
        </p:spPr>
        <p:style>
          <a:lnRef idx="1">
            <a:schemeClr val="accent1"/>
          </a:lnRef>
          <a:fillRef idx="0">
            <a:schemeClr val="accent1"/>
          </a:fillRef>
          <a:effectRef idx="0">
            <a:schemeClr val="accent1"/>
          </a:effectRef>
          <a:fontRef idx="minor">
            <a:schemeClr val="tx1"/>
          </a:fontRef>
        </p:style>
        <p:txBody>
          <a:bodyPr wrap="none" rtlCol="0" anchor="ctr" anchorCtr="1"/>
          <a:lstStyle/>
          <a:p>
            <a:endParaRPr lang="en-US">
              <a:solidFill>
                <a:srgbClr val="000000"/>
              </a:solidFill>
            </a:endParaRPr>
          </a:p>
        </p:txBody>
      </p:sp>
      <p:cxnSp>
        <p:nvCxnSpPr>
          <p:cNvPr id="13" name="Straight Connector 12">
            <a:extLst>
              <a:ext uri="{FF2B5EF4-FFF2-40B4-BE49-F238E27FC236}">
                <a16:creationId xmlns:a16="http://schemas.microsoft.com/office/drawing/2014/main" id="{4B1994DD-4D89-2E0F-6800-C48C98180E04}"/>
              </a:ext>
            </a:extLst>
          </p:cNvPr>
          <p:cNvCxnSpPr>
            <a:cxnSpLocks/>
          </p:cNvCxnSpPr>
          <p:nvPr/>
        </p:nvCxnSpPr>
        <p:spPr>
          <a:xfrm>
            <a:off x="2450123" y="2579077"/>
            <a:ext cx="7315200" cy="0"/>
          </a:xfrm>
          <a:prstGeom prst="line">
            <a:avLst/>
          </a:prstGeom>
          <a:ln w="76200">
            <a:solidFill>
              <a:schemeClr val="accent1"/>
            </a:solidFill>
          </a:ln>
        </p:spPr>
        <p:style>
          <a:lnRef idx="1">
            <a:schemeClr val="dk1"/>
          </a:lnRef>
          <a:fillRef idx="0">
            <a:schemeClr val="dk1"/>
          </a:fillRef>
          <a:effectRef idx="0">
            <a:schemeClr val="dk1"/>
          </a:effectRef>
          <a:fontRef idx="minor">
            <a:schemeClr val="tx1"/>
          </a:fontRef>
        </p:style>
      </p:cxnSp>
      <p:cxnSp>
        <p:nvCxnSpPr>
          <p:cNvPr id="15" name="Straight Connector 14">
            <a:extLst>
              <a:ext uri="{FF2B5EF4-FFF2-40B4-BE49-F238E27FC236}">
                <a16:creationId xmlns:a16="http://schemas.microsoft.com/office/drawing/2014/main" id="{C91AF17F-9D6F-BD2C-018B-2497747958D2}"/>
              </a:ext>
            </a:extLst>
          </p:cNvPr>
          <p:cNvCxnSpPr>
            <a:cxnSpLocks/>
          </p:cNvCxnSpPr>
          <p:nvPr/>
        </p:nvCxnSpPr>
        <p:spPr>
          <a:xfrm>
            <a:off x="5884984" y="1690688"/>
            <a:ext cx="0" cy="4757004"/>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88F22479-C1FA-45AC-0315-E318D64314B7}"/>
              </a:ext>
            </a:extLst>
          </p:cNvPr>
          <p:cNvSpPr txBox="1"/>
          <p:nvPr/>
        </p:nvSpPr>
        <p:spPr>
          <a:xfrm>
            <a:off x="6775939" y="1842495"/>
            <a:ext cx="2497014" cy="584775"/>
          </a:xfrm>
          <a:prstGeom prst="rect">
            <a:avLst/>
          </a:prstGeom>
          <a:noFill/>
        </p:spPr>
        <p:txBody>
          <a:bodyPr wrap="square">
            <a:spAutoFit/>
          </a:bodyPr>
          <a:lstStyle/>
          <a:p>
            <a:r>
              <a:rPr lang="en-US" sz="3200" dirty="0">
                <a:solidFill>
                  <a:srgbClr val="4D5156"/>
                </a:solidFill>
              </a:rPr>
              <a:t>Liabilities</a:t>
            </a:r>
            <a:endParaRPr lang="en-US" sz="3200" dirty="0"/>
          </a:p>
        </p:txBody>
      </p:sp>
      <p:sp>
        <p:nvSpPr>
          <p:cNvPr id="22" name="TextBox 21">
            <a:extLst>
              <a:ext uri="{FF2B5EF4-FFF2-40B4-BE49-F238E27FC236}">
                <a16:creationId xmlns:a16="http://schemas.microsoft.com/office/drawing/2014/main" id="{47630E75-E268-D42C-5BB7-48905A875D9E}"/>
              </a:ext>
            </a:extLst>
          </p:cNvPr>
          <p:cNvSpPr txBox="1"/>
          <p:nvPr/>
        </p:nvSpPr>
        <p:spPr>
          <a:xfrm>
            <a:off x="2919047" y="1842495"/>
            <a:ext cx="2497014" cy="584775"/>
          </a:xfrm>
          <a:prstGeom prst="rect">
            <a:avLst/>
          </a:prstGeom>
          <a:noFill/>
        </p:spPr>
        <p:txBody>
          <a:bodyPr wrap="square">
            <a:spAutoFit/>
          </a:bodyPr>
          <a:lstStyle/>
          <a:p>
            <a:r>
              <a:rPr lang="en-US" sz="3200" dirty="0">
                <a:solidFill>
                  <a:srgbClr val="4D5156"/>
                </a:solidFill>
              </a:rPr>
              <a:t>Assets</a:t>
            </a:r>
            <a:endParaRPr lang="en-US" sz="3200" dirty="0"/>
          </a:p>
        </p:txBody>
      </p:sp>
    </p:spTree>
    <p:extLst>
      <p:ext uri="{BB962C8B-B14F-4D97-AF65-F5344CB8AC3E}">
        <p14:creationId xmlns:p14="http://schemas.microsoft.com/office/powerpoint/2010/main" val="458356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2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20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iterate type="lt">
                                    <p:tmPct val="10000"/>
                                  </p:iterate>
                                  <p:childTnLst>
                                    <p:set>
                                      <p:cBhvr>
                                        <p:cTn id="16" dur="1" fill="hold">
                                          <p:stCondLst>
                                            <p:cond delay="0"/>
                                          </p:stCondLst>
                                        </p:cTn>
                                        <p:tgtEl>
                                          <p:spTgt spid="22"/>
                                        </p:tgtEl>
                                        <p:attrNameLst>
                                          <p:attrName>style.visibility</p:attrName>
                                        </p:attrNameLst>
                                      </p:cBhvr>
                                      <p:to>
                                        <p:strVal val="visible"/>
                                      </p:to>
                                    </p:set>
                                    <p:animEffect transition="in" filter="fade">
                                      <p:cBhvr>
                                        <p:cTn id="17" dur="10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iterate type="lt">
                                    <p:tmPct val="10000"/>
                                  </p:iterate>
                                  <p:childTnLst>
                                    <p:set>
                                      <p:cBhvr>
                                        <p:cTn id="21" dur="1" fill="hold">
                                          <p:stCondLst>
                                            <p:cond delay="0"/>
                                          </p:stCondLst>
                                        </p:cTn>
                                        <p:tgtEl>
                                          <p:spTgt spid="20"/>
                                        </p:tgtEl>
                                        <p:attrNameLst>
                                          <p:attrName>style.visibility</p:attrName>
                                        </p:attrNameLst>
                                      </p:cBhvr>
                                      <p:to>
                                        <p:strVal val="visible"/>
                                      </p:to>
                                    </p:set>
                                    <p:animEffect transition="in" filter="fade">
                                      <p:cBhvr>
                                        <p:cTn id="22"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4ADDFC-F901-B30B-2A10-6DB80EAB725F}"/>
              </a:ext>
            </a:extLst>
          </p:cNvPr>
          <p:cNvSpPr>
            <a:spLocks noGrp="1"/>
          </p:cNvSpPr>
          <p:nvPr>
            <p:ph type="title"/>
          </p:nvPr>
        </p:nvSpPr>
        <p:spPr/>
        <p:txBody>
          <a:bodyPr/>
          <a:lstStyle/>
          <a:p>
            <a:r>
              <a:rPr lang="en-US" b="1" dirty="0"/>
              <a:t>Example: Homeowner</a:t>
            </a:r>
          </a:p>
        </p:txBody>
      </p:sp>
      <p:sp>
        <p:nvSpPr>
          <p:cNvPr id="9" name="Connecteur droit 8">
            <a:extLst>
              <a:ext uri="{FF2B5EF4-FFF2-40B4-BE49-F238E27FC236}">
                <a16:creationId xmlns:a16="http://schemas.microsoft.com/office/drawing/2014/main" id="{AA374B9C-5567-4619-800B-CD8B14218C06}"/>
              </a:ext>
            </a:extLst>
          </p:cNvPr>
          <p:cNvSpPr/>
          <p:nvPr/>
        </p:nvSpPr>
        <p:spPr>
          <a:xfrm rot="5400000">
            <a:off x="6060830" y="5079460"/>
            <a:ext cx="1" cy="0"/>
          </a:xfrm>
          <a:prstGeom prst="line">
            <a:avLst/>
          </a:prstGeom>
          <a:solidFill>
            <a:srgbClr val="000000">
              <a:alpha val="5000"/>
            </a:srgbClr>
          </a:solidFill>
          <a:ln w="18000">
            <a:solidFill>
              <a:srgbClr val="000000"/>
            </a:solidFill>
          </a:ln>
        </p:spPr>
        <p:style>
          <a:lnRef idx="1">
            <a:schemeClr val="accent1"/>
          </a:lnRef>
          <a:fillRef idx="0">
            <a:schemeClr val="accent1"/>
          </a:fillRef>
          <a:effectRef idx="0">
            <a:schemeClr val="accent1"/>
          </a:effectRef>
          <a:fontRef idx="minor">
            <a:schemeClr val="tx1"/>
          </a:fontRef>
        </p:style>
        <p:txBody>
          <a:bodyPr wrap="none" rtlCol="0" anchor="ctr" anchorCtr="1"/>
          <a:lstStyle/>
          <a:p>
            <a:endParaRPr lang="en-US">
              <a:solidFill>
                <a:srgbClr val="000000"/>
              </a:solidFill>
            </a:endParaRPr>
          </a:p>
        </p:txBody>
      </p:sp>
      <p:cxnSp>
        <p:nvCxnSpPr>
          <p:cNvPr id="13" name="Straight Connector 12">
            <a:extLst>
              <a:ext uri="{FF2B5EF4-FFF2-40B4-BE49-F238E27FC236}">
                <a16:creationId xmlns:a16="http://schemas.microsoft.com/office/drawing/2014/main" id="{4B1994DD-4D89-2E0F-6800-C48C98180E04}"/>
              </a:ext>
            </a:extLst>
          </p:cNvPr>
          <p:cNvCxnSpPr>
            <a:cxnSpLocks/>
          </p:cNvCxnSpPr>
          <p:nvPr/>
        </p:nvCxnSpPr>
        <p:spPr>
          <a:xfrm>
            <a:off x="2450123" y="2579077"/>
            <a:ext cx="7315200" cy="0"/>
          </a:xfrm>
          <a:prstGeom prst="line">
            <a:avLst/>
          </a:prstGeom>
          <a:ln w="76200">
            <a:solidFill>
              <a:schemeClr val="accent1"/>
            </a:solidFill>
          </a:ln>
        </p:spPr>
        <p:style>
          <a:lnRef idx="1">
            <a:schemeClr val="dk1"/>
          </a:lnRef>
          <a:fillRef idx="0">
            <a:schemeClr val="dk1"/>
          </a:fillRef>
          <a:effectRef idx="0">
            <a:schemeClr val="dk1"/>
          </a:effectRef>
          <a:fontRef idx="minor">
            <a:schemeClr val="tx1"/>
          </a:fontRef>
        </p:style>
      </p:cxnSp>
      <p:cxnSp>
        <p:nvCxnSpPr>
          <p:cNvPr id="15" name="Straight Connector 14">
            <a:extLst>
              <a:ext uri="{FF2B5EF4-FFF2-40B4-BE49-F238E27FC236}">
                <a16:creationId xmlns:a16="http://schemas.microsoft.com/office/drawing/2014/main" id="{C91AF17F-9D6F-BD2C-018B-2497747958D2}"/>
              </a:ext>
            </a:extLst>
          </p:cNvPr>
          <p:cNvCxnSpPr>
            <a:cxnSpLocks/>
          </p:cNvCxnSpPr>
          <p:nvPr/>
        </p:nvCxnSpPr>
        <p:spPr>
          <a:xfrm>
            <a:off x="5884984" y="1690688"/>
            <a:ext cx="0" cy="4757004"/>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88F22479-C1FA-45AC-0315-E318D64314B7}"/>
              </a:ext>
            </a:extLst>
          </p:cNvPr>
          <p:cNvSpPr txBox="1"/>
          <p:nvPr/>
        </p:nvSpPr>
        <p:spPr>
          <a:xfrm>
            <a:off x="6775939" y="1842495"/>
            <a:ext cx="2497014" cy="584775"/>
          </a:xfrm>
          <a:prstGeom prst="rect">
            <a:avLst/>
          </a:prstGeom>
          <a:noFill/>
        </p:spPr>
        <p:txBody>
          <a:bodyPr wrap="square">
            <a:spAutoFit/>
          </a:bodyPr>
          <a:lstStyle/>
          <a:p>
            <a:r>
              <a:rPr lang="en-US" sz="3200" dirty="0">
                <a:solidFill>
                  <a:srgbClr val="4D5156"/>
                </a:solidFill>
              </a:rPr>
              <a:t>Liabilities</a:t>
            </a:r>
            <a:endParaRPr lang="en-US" sz="3200" dirty="0"/>
          </a:p>
        </p:txBody>
      </p:sp>
      <p:sp>
        <p:nvSpPr>
          <p:cNvPr id="22" name="TextBox 21">
            <a:extLst>
              <a:ext uri="{FF2B5EF4-FFF2-40B4-BE49-F238E27FC236}">
                <a16:creationId xmlns:a16="http://schemas.microsoft.com/office/drawing/2014/main" id="{47630E75-E268-D42C-5BB7-48905A875D9E}"/>
              </a:ext>
            </a:extLst>
          </p:cNvPr>
          <p:cNvSpPr txBox="1"/>
          <p:nvPr/>
        </p:nvSpPr>
        <p:spPr>
          <a:xfrm>
            <a:off x="2919047" y="1842495"/>
            <a:ext cx="2497014" cy="584775"/>
          </a:xfrm>
          <a:prstGeom prst="rect">
            <a:avLst/>
          </a:prstGeom>
          <a:noFill/>
        </p:spPr>
        <p:txBody>
          <a:bodyPr wrap="square">
            <a:spAutoFit/>
          </a:bodyPr>
          <a:lstStyle/>
          <a:p>
            <a:r>
              <a:rPr lang="en-US" sz="3200" dirty="0">
                <a:solidFill>
                  <a:srgbClr val="4D5156"/>
                </a:solidFill>
              </a:rPr>
              <a:t>Assets</a:t>
            </a:r>
            <a:endParaRPr lang="en-US" sz="3200" dirty="0"/>
          </a:p>
        </p:txBody>
      </p:sp>
      <p:sp>
        <p:nvSpPr>
          <p:cNvPr id="4" name="TextBox 3">
            <a:extLst>
              <a:ext uri="{FF2B5EF4-FFF2-40B4-BE49-F238E27FC236}">
                <a16:creationId xmlns:a16="http://schemas.microsoft.com/office/drawing/2014/main" id="{817EA6ED-248E-A3C3-CC17-4058F95F2792}"/>
              </a:ext>
            </a:extLst>
          </p:cNvPr>
          <p:cNvSpPr txBox="1"/>
          <p:nvPr/>
        </p:nvSpPr>
        <p:spPr>
          <a:xfrm>
            <a:off x="6116097" y="2876044"/>
            <a:ext cx="3816697" cy="584775"/>
          </a:xfrm>
          <a:prstGeom prst="rect">
            <a:avLst/>
          </a:prstGeom>
          <a:noFill/>
        </p:spPr>
        <p:txBody>
          <a:bodyPr wrap="square">
            <a:spAutoFit/>
          </a:bodyPr>
          <a:lstStyle/>
          <a:p>
            <a:r>
              <a:rPr lang="en-US" sz="3200" dirty="0">
                <a:solidFill>
                  <a:schemeClr val="accent2"/>
                </a:solidFill>
              </a:rPr>
              <a:t>+$80k (Mortgage)</a:t>
            </a:r>
          </a:p>
        </p:txBody>
      </p:sp>
    </p:spTree>
    <p:extLst>
      <p:ext uri="{BB962C8B-B14F-4D97-AF65-F5344CB8AC3E}">
        <p14:creationId xmlns:p14="http://schemas.microsoft.com/office/powerpoint/2010/main" val="22971185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5639C5EB-8A9C-E909-BCDC-FD6BE536EF4D}"/>
              </a:ext>
            </a:extLst>
          </p:cNvPr>
          <p:cNvSpPr txBox="1"/>
          <p:nvPr/>
        </p:nvSpPr>
        <p:spPr>
          <a:xfrm>
            <a:off x="397013" y="324447"/>
            <a:ext cx="9876540" cy="769441"/>
          </a:xfrm>
          <a:prstGeom prst="rect">
            <a:avLst/>
          </a:prstGeom>
          <a:noFill/>
        </p:spPr>
        <p:txBody>
          <a:bodyPr wrap="square">
            <a:spAutoFit/>
          </a:bodyPr>
          <a:lstStyle/>
          <a:p>
            <a:r>
              <a:rPr lang="en-US" sz="4400" b="1" spc="300" dirty="0">
                <a:solidFill>
                  <a:srgbClr val="494644"/>
                </a:solidFill>
                <a:latin typeface="Century Gothic" panose="020B0502020202020204" pitchFamily="34" charset="0"/>
              </a:rPr>
              <a:t>What determines interest rates</a:t>
            </a:r>
            <a:r>
              <a:rPr lang="en-US" sz="4400" b="1" spc="300">
                <a:solidFill>
                  <a:srgbClr val="494644"/>
                </a:solidFill>
                <a:latin typeface="Century Gothic" panose="020B0502020202020204" pitchFamily="34" charset="0"/>
              </a:rPr>
              <a:t>? </a:t>
            </a:r>
            <a:endParaRPr lang="en-US" sz="4400" dirty="0"/>
          </a:p>
        </p:txBody>
      </p:sp>
      <p:sp>
        <p:nvSpPr>
          <p:cNvPr id="19" name="Rectangle 18">
            <a:extLst>
              <a:ext uri="{FF2B5EF4-FFF2-40B4-BE49-F238E27FC236}">
                <a16:creationId xmlns:a16="http://schemas.microsoft.com/office/drawing/2014/main" id="{B1910CDC-4A9A-2D14-A28F-81988AB8ADC5}"/>
              </a:ext>
            </a:extLst>
          </p:cNvPr>
          <p:cNvSpPr/>
          <p:nvPr/>
        </p:nvSpPr>
        <p:spPr>
          <a:xfrm>
            <a:off x="20168" y="2963486"/>
            <a:ext cx="3382064" cy="1458883"/>
          </a:xfrm>
          <a:prstGeom prst="rect">
            <a:avLst/>
          </a:prstGeom>
          <a:solidFill>
            <a:srgbClr val="18696D">
              <a:alpha val="35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dirty="0"/>
              <a:t>1</a:t>
            </a:r>
          </a:p>
        </p:txBody>
      </p:sp>
      <p:sp>
        <p:nvSpPr>
          <p:cNvPr id="21" name="Rectangle 20">
            <a:extLst>
              <a:ext uri="{FF2B5EF4-FFF2-40B4-BE49-F238E27FC236}">
                <a16:creationId xmlns:a16="http://schemas.microsoft.com/office/drawing/2014/main" id="{A2677A29-BE63-3C60-82E0-92102841D548}"/>
              </a:ext>
            </a:extLst>
          </p:cNvPr>
          <p:cNvSpPr/>
          <p:nvPr/>
        </p:nvSpPr>
        <p:spPr>
          <a:xfrm>
            <a:off x="3406951" y="2963485"/>
            <a:ext cx="2946339" cy="1458883"/>
          </a:xfrm>
          <a:prstGeom prst="rect">
            <a:avLst/>
          </a:prstGeom>
          <a:solidFill>
            <a:schemeClr val="accent1">
              <a:alpha val="55000"/>
            </a:schemeClr>
          </a:solidFill>
          <a:ln>
            <a:solidFill>
              <a:srgbClr val="EBE8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dirty="0"/>
              <a:t>2</a:t>
            </a:r>
          </a:p>
        </p:txBody>
      </p:sp>
      <p:sp>
        <p:nvSpPr>
          <p:cNvPr id="24" name="Rectangle 23">
            <a:extLst>
              <a:ext uri="{FF2B5EF4-FFF2-40B4-BE49-F238E27FC236}">
                <a16:creationId xmlns:a16="http://schemas.microsoft.com/office/drawing/2014/main" id="{01B4F0AE-C3D6-8AB5-588D-6FE698DAF2A1}"/>
              </a:ext>
            </a:extLst>
          </p:cNvPr>
          <p:cNvSpPr/>
          <p:nvPr/>
        </p:nvSpPr>
        <p:spPr>
          <a:xfrm>
            <a:off x="6358009" y="2968905"/>
            <a:ext cx="4166217" cy="1458883"/>
          </a:xfrm>
          <a:prstGeom prst="rect">
            <a:avLst/>
          </a:prstGeom>
          <a:solidFill>
            <a:schemeClr val="accent1">
              <a:alpha val="70000"/>
            </a:schemeClr>
          </a:solidFill>
          <a:ln>
            <a:solidFill>
              <a:srgbClr val="EBE8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dirty="0"/>
              <a:t>3</a:t>
            </a:r>
          </a:p>
        </p:txBody>
      </p:sp>
      <p:sp>
        <p:nvSpPr>
          <p:cNvPr id="27" name="Rectangle 26">
            <a:extLst>
              <a:ext uri="{FF2B5EF4-FFF2-40B4-BE49-F238E27FC236}">
                <a16:creationId xmlns:a16="http://schemas.microsoft.com/office/drawing/2014/main" id="{677D629F-DEC6-B302-F9E0-EC6390BDD0B9}"/>
              </a:ext>
            </a:extLst>
          </p:cNvPr>
          <p:cNvSpPr/>
          <p:nvPr/>
        </p:nvSpPr>
        <p:spPr>
          <a:xfrm>
            <a:off x="10537311" y="2963486"/>
            <a:ext cx="1674858" cy="1458883"/>
          </a:xfrm>
          <a:prstGeom prst="rect">
            <a:avLst/>
          </a:prstGeom>
          <a:solidFill>
            <a:schemeClr val="accent1"/>
          </a:solidFill>
          <a:ln>
            <a:solidFill>
              <a:srgbClr val="EBE8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dirty="0"/>
              <a:t>4</a:t>
            </a:r>
          </a:p>
        </p:txBody>
      </p:sp>
      <p:cxnSp>
        <p:nvCxnSpPr>
          <p:cNvPr id="31" name="Straight Connector 30">
            <a:extLst>
              <a:ext uri="{FF2B5EF4-FFF2-40B4-BE49-F238E27FC236}">
                <a16:creationId xmlns:a16="http://schemas.microsoft.com/office/drawing/2014/main" id="{E51E33BE-F8E5-AFB5-A149-AF24517CB4EA}"/>
              </a:ext>
            </a:extLst>
          </p:cNvPr>
          <p:cNvCxnSpPr/>
          <p:nvPr/>
        </p:nvCxnSpPr>
        <p:spPr>
          <a:xfrm flipV="1">
            <a:off x="11374740" y="2138647"/>
            <a:ext cx="13083" cy="85205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1DD41A83-9F50-CB88-8896-A75524DC1CB1}"/>
              </a:ext>
            </a:extLst>
          </p:cNvPr>
          <p:cNvCxnSpPr/>
          <p:nvPr/>
        </p:nvCxnSpPr>
        <p:spPr>
          <a:xfrm flipV="1">
            <a:off x="1450225" y="4455001"/>
            <a:ext cx="13083" cy="85205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7DF000F9-7782-3A65-694E-E14E2BF12C73}"/>
              </a:ext>
            </a:extLst>
          </p:cNvPr>
          <p:cNvCxnSpPr/>
          <p:nvPr/>
        </p:nvCxnSpPr>
        <p:spPr>
          <a:xfrm flipV="1">
            <a:off x="8529323" y="4470893"/>
            <a:ext cx="13083" cy="85205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06A6F21-DFC6-2DC0-9E36-0D7AC3585D27}"/>
              </a:ext>
            </a:extLst>
          </p:cNvPr>
          <p:cNvCxnSpPr>
            <a:cxnSpLocks/>
          </p:cNvCxnSpPr>
          <p:nvPr/>
        </p:nvCxnSpPr>
        <p:spPr>
          <a:xfrm>
            <a:off x="525899" y="5310498"/>
            <a:ext cx="1929393"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CDD5DFF6-4393-1C4D-D0C1-271DE2FD1E14}"/>
              </a:ext>
            </a:extLst>
          </p:cNvPr>
          <p:cNvSpPr txBox="1"/>
          <p:nvPr/>
        </p:nvSpPr>
        <p:spPr>
          <a:xfrm>
            <a:off x="3402232" y="1579701"/>
            <a:ext cx="3310137" cy="523220"/>
          </a:xfrm>
          <a:prstGeom prst="rect">
            <a:avLst/>
          </a:prstGeom>
          <a:noFill/>
        </p:spPr>
        <p:txBody>
          <a:bodyPr wrap="square" rtlCol="0">
            <a:spAutoFit/>
          </a:bodyPr>
          <a:lstStyle/>
          <a:p>
            <a:pPr algn="ctr"/>
            <a:r>
              <a:rPr lang="en-US" sz="2800" dirty="0"/>
              <a:t>Balance Sheets</a:t>
            </a:r>
          </a:p>
        </p:txBody>
      </p:sp>
      <p:sp>
        <p:nvSpPr>
          <p:cNvPr id="43" name="TextBox 42">
            <a:extLst>
              <a:ext uri="{FF2B5EF4-FFF2-40B4-BE49-F238E27FC236}">
                <a16:creationId xmlns:a16="http://schemas.microsoft.com/office/drawing/2014/main" id="{A1BB505E-F27A-D4D5-63F3-4AFA9CBFB043}"/>
              </a:ext>
            </a:extLst>
          </p:cNvPr>
          <p:cNvSpPr txBox="1"/>
          <p:nvPr/>
        </p:nvSpPr>
        <p:spPr>
          <a:xfrm>
            <a:off x="117290" y="5340598"/>
            <a:ext cx="2692035" cy="954107"/>
          </a:xfrm>
          <a:prstGeom prst="rect">
            <a:avLst/>
          </a:prstGeom>
          <a:noFill/>
        </p:spPr>
        <p:txBody>
          <a:bodyPr wrap="square" rtlCol="0">
            <a:spAutoFit/>
          </a:bodyPr>
          <a:lstStyle/>
          <a:p>
            <a:pPr algn="ctr"/>
            <a:r>
              <a:rPr lang="en-US" sz="2800" dirty="0"/>
              <a:t>Types of Money</a:t>
            </a:r>
          </a:p>
        </p:txBody>
      </p:sp>
      <p:sp>
        <p:nvSpPr>
          <p:cNvPr id="44" name="TextBox 43">
            <a:extLst>
              <a:ext uri="{FF2B5EF4-FFF2-40B4-BE49-F238E27FC236}">
                <a16:creationId xmlns:a16="http://schemas.microsoft.com/office/drawing/2014/main" id="{C164EB5A-D188-E448-C589-4170F5FB2B0E}"/>
              </a:ext>
            </a:extLst>
          </p:cNvPr>
          <p:cNvSpPr txBox="1"/>
          <p:nvPr/>
        </p:nvSpPr>
        <p:spPr>
          <a:xfrm>
            <a:off x="7041306" y="5334267"/>
            <a:ext cx="3002201" cy="954107"/>
          </a:xfrm>
          <a:prstGeom prst="rect">
            <a:avLst/>
          </a:prstGeom>
          <a:noFill/>
        </p:spPr>
        <p:txBody>
          <a:bodyPr wrap="square" rtlCol="0">
            <a:spAutoFit/>
          </a:bodyPr>
          <a:lstStyle/>
          <a:p>
            <a:pPr algn="ctr"/>
            <a:r>
              <a:rPr lang="en-US" sz="2800" dirty="0"/>
              <a:t>Banks as Money Creators</a:t>
            </a:r>
          </a:p>
        </p:txBody>
      </p:sp>
      <p:cxnSp>
        <p:nvCxnSpPr>
          <p:cNvPr id="46" name="Straight Connector 45">
            <a:extLst>
              <a:ext uri="{FF2B5EF4-FFF2-40B4-BE49-F238E27FC236}">
                <a16:creationId xmlns:a16="http://schemas.microsoft.com/office/drawing/2014/main" id="{B9EAD2AF-5100-800C-7428-9399C5CC1661}"/>
              </a:ext>
            </a:extLst>
          </p:cNvPr>
          <p:cNvCxnSpPr>
            <a:cxnSpLocks/>
          </p:cNvCxnSpPr>
          <p:nvPr/>
        </p:nvCxnSpPr>
        <p:spPr>
          <a:xfrm>
            <a:off x="7216005" y="5291161"/>
            <a:ext cx="2652804"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3ED0AB19-935D-0B5E-493E-1538E7640DBA}"/>
              </a:ext>
            </a:extLst>
          </p:cNvPr>
          <p:cNvCxnSpPr/>
          <p:nvPr/>
        </p:nvCxnSpPr>
        <p:spPr>
          <a:xfrm flipV="1">
            <a:off x="4934986" y="2138646"/>
            <a:ext cx="13083" cy="85205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CD14B33D-AD99-2137-94D8-5C9A8E11993F}"/>
              </a:ext>
            </a:extLst>
          </p:cNvPr>
          <p:cNvCxnSpPr>
            <a:cxnSpLocks/>
          </p:cNvCxnSpPr>
          <p:nvPr/>
        </p:nvCxnSpPr>
        <p:spPr>
          <a:xfrm>
            <a:off x="3635829" y="2111432"/>
            <a:ext cx="2717461"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618BE6B3-0A74-9CF9-DA72-3725D6BC9540}"/>
              </a:ext>
            </a:extLst>
          </p:cNvPr>
          <p:cNvCxnSpPr>
            <a:cxnSpLocks/>
          </p:cNvCxnSpPr>
          <p:nvPr/>
        </p:nvCxnSpPr>
        <p:spPr>
          <a:xfrm>
            <a:off x="10703859" y="2111432"/>
            <a:ext cx="1308847"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id="{AC6E070B-D260-DCA9-AEE6-3FB922284AE7}"/>
              </a:ext>
            </a:extLst>
          </p:cNvPr>
          <p:cNvSpPr txBox="1"/>
          <p:nvPr/>
        </p:nvSpPr>
        <p:spPr>
          <a:xfrm>
            <a:off x="10074487" y="1588212"/>
            <a:ext cx="2567590" cy="523220"/>
          </a:xfrm>
          <a:prstGeom prst="rect">
            <a:avLst/>
          </a:prstGeom>
          <a:noFill/>
        </p:spPr>
        <p:txBody>
          <a:bodyPr wrap="square" rtlCol="0">
            <a:spAutoFit/>
          </a:bodyPr>
          <a:lstStyle/>
          <a:p>
            <a:pPr algn="ctr"/>
            <a:r>
              <a:rPr lang="en-US" sz="2800" dirty="0"/>
              <a:t>Review</a:t>
            </a:r>
          </a:p>
        </p:txBody>
      </p:sp>
    </p:spTree>
    <p:extLst>
      <p:ext uri="{BB962C8B-B14F-4D97-AF65-F5344CB8AC3E}">
        <p14:creationId xmlns:p14="http://schemas.microsoft.com/office/powerpoint/2010/main" val="39704568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4ADDFC-F901-B30B-2A10-6DB80EAB725F}"/>
              </a:ext>
            </a:extLst>
          </p:cNvPr>
          <p:cNvSpPr>
            <a:spLocks noGrp="1"/>
          </p:cNvSpPr>
          <p:nvPr>
            <p:ph type="title"/>
          </p:nvPr>
        </p:nvSpPr>
        <p:spPr/>
        <p:txBody>
          <a:bodyPr/>
          <a:lstStyle/>
          <a:p>
            <a:r>
              <a:rPr lang="en-US" b="1" dirty="0"/>
              <a:t>Example: Homeowner</a:t>
            </a:r>
          </a:p>
        </p:txBody>
      </p:sp>
      <p:sp>
        <p:nvSpPr>
          <p:cNvPr id="9" name="Connecteur droit 8">
            <a:extLst>
              <a:ext uri="{FF2B5EF4-FFF2-40B4-BE49-F238E27FC236}">
                <a16:creationId xmlns:a16="http://schemas.microsoft.com/office/drawing/2014/main" id="{AA374B9C-5567-4619-800B-CD8B14218C06}"/>
              </a:ext>
            </a:extLst>
          </p:cNvPr>
          <p:cNvSpPr/>
          <p:nvPr/>
        </p:nvSpPr>
        <p:spPr>
          <a:xfrm rot="5400000">
            <a:off x="6060830" y="5079460"/>
            <a:ext cx="1" cy="0"/>
          </a:xfrm>
          <a:prstGeom prst="line">
            <a:avLst/>
          </a:prstGeom>
          <a:solidFill>
            <a:srgbClr val="000000">
              <a:alpha val="5000"/>
            </a:srgbClr>
          </a:solidFill>
          <a:ln w="18000">
            <a:solidFill>
              <a:srgbClr val="000000"/>
            </a:solidFill>
          </a:ln>
        </p:spPr>
        <p:style>
          <a:lnRef idx="1">
            <a:schemeClr val="accent1"/>
          </a:lnRef>
          <a:fillRef idx="0">
            <a:schemeClr val="accent1"/>
          </a:fillRef>
          <a:effectRef idx="0">
            <a:schemeClr val="accent1"/>
          </a:effectRef>
          <a:fontRef idx="minor">
            <a:schemeClr val="tx1"/>
          </a:fontRef>
        </p:style>
        <p:txBody>
          <a:bodyPr wrap="none" rtlCol="0" anchor="ctr" anchorCtr="1"/>
          <a:lstStyle/>
          <a:p>
            <a:endParaRPr lang="en-US">
              <a:solidFill>
                <a:srgbClr val="000000"/>
              </a:solidFill>
            </a:endParaRPr>
          </a:p>
        </p:txBody>
      </p:sp>
      <p:cxnSp>
        <p:nvCxnSpPr>
          <p:cNvPr id="13" name="Straight Connector 12">
            <a:extLst>
              <a:ext uri="{FF2B5EF4-FFF2-40B4-BE49-F238E27FC236}">
                <a16:creationId xmlns:a16="http://schemas.microsoft.com/office/drawing/2014/main" id="{4B1994DD-4D89-2E0F-6800-C48C98180E04}"/>
              </a:ext>
            </a:extLst>
          </p:cNvPr>
          <p:cNvCxnSpPr>
            <a:cxnSpLocks/>
          </p:cNvCxnSpPr>
          <p:nvPr/>
        </p:nvCxnSpPr>
        <p:spPr>
          <a:xfrm>
            <a:off x="2450123" y="2579077"/>
            <a:ext cx="7315200" cy="0"/>
          </a:xfrm>
          <a:prstGeom prst="line">
            <a:avLst/>
          </a:prstGeom>
          <a:ln w="76200">
            <a:solidFill>
              <a:schemeClr val="accent1"/>
            </a:solidFill>
          </a:ln>
        </p:spPr>
        <p:style>
          <a:lnRef idx="1">
            <a:schemeClr val="dk1"/>
          </a:lnRef>
          <a:fillRef idx="0">
            <a:schemeClr val="dk1"/>
          </a:fillRef>
          <a:effectRef idx="0">
            <a:schemeClr val="dk1"/>
          </a:effectRef>
          <a:fontRef idx="minor">
            <a:schemeClr val="tx1"/>
          </a:fontRef>
        </p:style>
      </p:cxnSp>
      <p:cxnSp>
        <p:nvCxnSpPr>
          <p:cNvPr id="15" name="Straight Connector 14">
            <a:extLst>
              <a:ext uri="{FF2B5EF4-FFF2-40B4-BE49-F238E27FC236}">
                <a16:creationId xmlns:a16="http://schemas.microsoft.com/office/drawing/2014/main" id="{C91AF17F-9D6F-BD2C-018B-2497747958D2}"/>
              </a:ext>
            </a:extLst>
          </p:cNvPr>
          <p:cNvCxnSpPr>
            <a:cxnSpLocks/>
          </p:cNvCxnSpPr>
          <p:nvPr/>
        </p:nvCxnSpPr>
        <p:spPr>
          <a:xfrm>
            <a:off x="5884984" y="1690688"/>
            <a:ext cx="0" cy="4757004"/>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88F22479-C1FA-45AC-0315-E318D64314B7}"/>
              </a:ext>
            </a:extLst>
          </p:cNvPr>
          <p:cNvSpPr txBox="1"/>
          <p:nvPr/>
        </p:nvSpPr>
        <p:spPr>
          <a:xfrm>
            <a:off x="6775939" y="1842495"/>
            <a:ext cx="2497014" cy="584775"/>
          </a:xfrm>
          <a:prstGeom prst="rect">
            <a:avLst/>
          </a:prstGeom>
          <a:noFill/>
        </p:spPr>
        <p:txBody>
          <a:bodyPr wrap="square">
            <a:spAutoFit/>
          </a:bodyPr>
          <a:lstStyle/>
          <a:p>
            <a:r>
              <a:rPr lang="en-US" sz="3200" dirty="0">
                <a:solidFill>
                  <a:srgbClr val="4D5156"/>
                </a:solidFill>
              </a:rPr>
              <a:t>Liabilities</a:t>
            </a:r>
            <a:endParaRPr lang="en-US" sz="3200" dirty="0"/>
          </a:p>
        </p:txBody>
      </p:sp>
      <p:sp>
        <p:nvSpPr>
          <p:cNvPr id="22" name="TextBox 21">
            <a:extLst>
              <a:ext uri="{FF2B5EF4-FFF2-40B4-BE49-F238E27FC236}">
                <a16:creationId xmlns:a16="http://schemas.microsoft.com/office/drawing/2014/main" id="{47630E75-E268-D42C-5BB7-48905A875D9E}"/>
              </a:ext>
            </a:extLst>
          </p:cNvPr>
          <p:cNvSpPr txBox="1"/>
          <p:nvPr/>
        </p:nvSpPr>
        <p:spPr>
          <a:xfrm>
            <a:off x="2919047" y="1842495"/>
            <a:ext cx="2497014" cy="584775"/>
          </a:xfrm>
          <a:prstGeom prst="rect">
            <a:avLst/>
          </a:prstGeom>
          <a:noFill/>
        </p:spPr>
        <p:txBody>
          <a:bodyPr wrap="square">
            <a:spAutoFit/>
          </a:bodyPr>
          <a:lstStyle/>
          <a:p>
            <a:r>
              <a:rPr lang="en-US" sz="3200" dirty="0">
                <a:solidFill>
                  <a:srgbClr val="4D5156"/>
                </a:solidFill>
              </a:rPr>
              <a:t>Assets</a:t>
            </a:r>
            <a:endParaRPr lang="en-US" sz="3200" dirty="0"/>
          </a:p>
        </p:txBody>
      </p:sp>
      <p:sp>
        <p:nvSpPr>
          <p:cNvPr id="3" name="TextBox 2">
            <a:extLst>
              <a:ext uri="{FF2B5EF4-FFF2-40B4-BE49-F238E27FC236}">
                <a16:creationId xmlns:a16="http://schemas.microsoft.com/office/drawing/2014/main" id="{92DD24E9-1FA4-0669-1606-F8E6E8D24E71}"/>
              </a:ext>
            </a:extLst>
          </p:cNvPr>
          <p:cNvSpPr txBox="1"/>
          <p:nvPr/>
        </p:nvSpPr>
        <p:spPr>
          <a:xfrm>
            <a:off x="2450122" y="2876045"/>
            <a:ext cx="3259011" cy="584775"/>
          </a:xfrm>
          <a:prstGeom prst="rect">
            <a:avLst/>
          </a:prstGeom>
          <a:noFill/>
        </p:spPr>
        <p:txBody>
          <a:bodyPr wrap="square">
            <a:spAutoFit/>
          </a:bodyPr>
          <a:lstStyle/>
          <a:p>
            <a:r>
              <a:rPr lang="en-US" sz="3200" dirty="0">
                <a:solidFill>
                  <a:schemeClr val="accent2"/>
                </a:solidFill>
              </a:rPr>
              <a:t>+$100k (House)</a:t>
            </a:r>
          </a:p>
        </p:txBody>
      </p:sp>
      <p:sp>
        <p:nvSpPr>
          <p:cNvPr id="4" name="TextBox 3">
            <a:extLst>
              <a:ext uri="{FF2B5EF4-FFF2-40B4-BE49-F238E27FC236}">
                <a16:creationId xmlns:a16="http://schemas.microsoft.com/office/drawing/2014/main" id="{3464DD48-336E-80FD-19C7-84CEE4D3842D}"/>
              </a:ext>
            </a:extLst>
          </p:cNvPr>
          <p:cNvSpPr txBox="1"/>
          <p:nvPr/>
        </p:nvSpPr>
        <p:spPr>
          <a:xfrm>
            <a:off x="6116097" y="2876044"/>
            <a:ext cx="3816697" cy="584775"/>
          </a:xfrm>
          <a:prstGeom prst="rect">
            <a:avLst/>
          </a:prstGeom>
          <a:noFill/>
        </p:spPr>
        <p:txBody>
          <a:bodyPr wrap="square">
            <a:spAutoFit/>
          </a:bodyPr>
          <a:lstStyle/>
          <a:p>
            <a:r>
              <a:rPr lang="en-US" sz="3200" dirty="0">
                <a:solidFill>
                  <a:srgbClr val="4D5156"/>
                </a:solidFill>
              </a:rPr>
              <a:t>+$80k (Mortgage)</a:t>
            </a:r>
            <a:endParaRPr lang="en-US" sz="3200" dirty="0"/>
          </a:p>
        </p:txBody>
      </p:sp>
    </p:spTree>
    <p:extLst>
      <p:ext uri="{BB962C8B-B14F-4D97-AF65-F5344CB8AC3E}">
        <p14:creationId xmlns:p14="http://schemas.microsoft.com/office/powerpoint/2010/main" val="15993548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4ADDFC-F901-B30B-2A10-6DB80EAB725F}"/>
              </a:ext>
            </a:extLst>
          </p:cNvPr>
          <p:cNvSpPr>
            <a:spLocks noGrp="1"/>
          </p:cNvSpPr>
          <p:nvPr>
            <p:ph type="title"/>
          </p:nvPr>
        </p:nvSpPr>
        <p:spPr/>
        <p:txBody>
          <a:bodyPr/>
          <a:lstStyle/>
          <a:p>
            <a:r>
              <a:rPr lang="en-US" b="1" dirty="0"/>
              <a:t>Example: Homeowner</a:t>
            </a:r>
          </a:p>
        </p:txBody>
      </p:sp>
      <p:sp>
        <p:nvSpPr>
          <p:cNvPr id="9" name="Connecteur droit 8">
            <a:extLst>
              <a:ext uri="{FF2B5EF4-FFF2-40B4-BE49-F238E27FC236}">
                <a16:creationId xmlns:a16="http://schemas.microsoft.com/office/drawing/2014/main" id="{AA374B9C-5567-4619-800B-CD8B14218C06}"/>
              </a:ext>
            </a:extLst>
          </p:cNvPr>
          <p:cNvSpPr/>
          <p:nvPr/>
        </p:nvSpPr>
        <p:spPr>
          <a:xfrm rot="5400000">
            <a:off x="6060830" y="5079460"/>
            <a:ext cx="1" cy="0"/>
          </a:xfrm>
          <a:prstGeom prst="line">
            <a:avLst/>
          </a:prstGeom>
          <a:solidFill>
            <a:srgbClr val="000000">
              <a:alpha val="5000"/>
            </a:srgbClr>
          </a:solidFill>
          <a:ln w="18000">
            <a:solidFill>
              <a:srgbClr val="000000"/>
            </a:solidFill>
          </a:ln>
        </p:spPr>
        <p:style>
          <a:lnRef idx="1">
            <a:schemeClr val="accent1"/>
          </a:lnRef>
          <a:fillRef idx="0">
            <a:schemeClr val="accent1"/>
          </a:fillRef>
          <a:effectRef idx="0">
            <a:schemeClr val="accent1"/>
          </a:effectRef>
          <a:fontRef idx="minor">
            <a:schemeClr val="tx1"/>
          </a:fontRef>
        </p:style>
        <p:txBody>
          <a:bodyPr wrap="none" rtlCol="0" anchor="ctr" anchorCtr="1"/>
          <a:lstStyle/>
          <a:p>
            <a:endParaRPr lang="en-US">
              <a:solidFill>
                <a:srgbClr val="000000"/>
              </a:solidFill>
            </a:endParaRPr>
          </a:p>
        </p:txBody>
      </p:sp>
      <p:cxnSp>
        <p:nvCxnSpPr>
          <p:cNvPr id="13" name="Straight Connector 12">
            <a:extLst>
              <a:ext uri="{FF2B5EF4-FFF2-40B4-BE49-F238E27FC236}">
                <a16:creationId xmlns:a16="http://schemas.microsoft.com/office/drawing/2014/main" id="{4B1994DD-4D89-2E0F-6800-C48C98180E04}"/>
              </a:ext>
            </a:extLst>
          </p:cNvPr>
          <p:cNvCxnSpPr>
            <a:cxnSpLocks/>
          </p:cNvCxnSpPr>
          <p:nvPr/>
        </p:nvCxnSpPr>
        <p:spPr>
          <a:xfrm>
            <a:off x="2450123" y="2579077"/>
            <a:ext cx="7315200" cy="0"/>
          </a:xfrm>
          <a:prstGeom prst="line">
            <a:avLst/>
          </a:prstGeom>
          <a:ln w="76200">
            <a:solidFill>
              <a:schemeClr val="accent1"/>
            </a:solidFill>
          </a:ln>
        </p:spPr>
        <p:style>
          <a:lnRef idx="1">
            <a:schemeClr val="dk1"/>
          </a:lnRef>
          <a:fillRef idx="0">
            <a:schemeClr val="dk1"/>
          </a:fillRef>
          <a:effectRef idx="0">
            <a:schemeClr val="dk1"/>
          </a:effectRef>
          <a:fontRef idx="minor">
            <a:schemeClr val="tx1"/>
          </a:fontRef>
        </p:style>
      </p:cxnSp>
      <p:cxnSp>
        <p:nvCxnSpPr>
          <p:cNvPr id="15" name="Straight Connector 14">
            <a:extLst>
              <a:ext uri="{FF2B5EF4-FFF2-40B4-BE49-F238E27FC236}">
                <a16:creationId xmlns:a16="http://schemas.microsoft.com/office/drawing/2014/main" id="{C91AF17F-9D6F-BD2C-018B-2497747958D2}"/>
              </a:ext>
            </a:extLst>
          </p:cNvPr>
          <p:cNvCxnSpPr>
            <a:cxnSpLocks/>
          </p:cNvCxnSpPr>
          <p:nvPr/>
        </p:nvCxnSpPr>
        <p:spPr>
          <a:xfrm>
            <a:off x="5884984" y="1690688"/>
            <a:ext cx="0" cy="4757004"/>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88F22479-C1FA-45AC-0315-E318D64314B7}"/>
              </a:ext>
            </a:extLst>
          </p:cNvPr>
          <p:cNvSpPr txBox="1"/>
          <p:nvPr/>
        </p:nvSpPr>
        <p:spPr>
          <a:xfrm>
            <a:off x="6775939" y="1842495"/>
            <a:ext cx="2497014" cy="584775"/>
          </a:xfrm>
          <a:prstGeom prst="rect">
            <a:avLst/>
          </a:prstGeom>
          <a:noFill/>
        </p:spPr>
        <p:txBody>
          <a:bodyPr wrap="square">
            <a:spAutoFit/>
          </a:bodyPr>
          <a:lstStyle/>
          <a:p>
            <a:r>
              <a:rPr lang="en-US" sz="3200" dirty="0">
                <a:solidFill>
                  <a:srgbClr val="4D5156"/>
                </a:solidFill>
              </a:rPr>
              <a:t>Liabilities</a:t>
            </a:r>
            <a:endParaRPr lang="en-US" sz="3200" dirty="0"/>
          </a:p>
        </p:txBody>
      </p:sp>
      <p:sp>
        <p:nvSpPr>
          <p:cNvPr id="22" name="TextBox 21">
            <a:extLst>
              <a:ext uri="{FF2B5EF4-FFF2-40B4-BE49-F238E27FC236}">
                <a16:creationId xmlns:a16="http://schemas.microsoft.com/office/drawing/2014/main" id="{47630E75-E268-D42C-5BB7-48905A875D9E}"/>
              </a:ext>
            </a:extLst>
          </p:cNvPr>
          <p:cNvSpPr txBox="1"/>
          <p:nvPr/>
        </p:nvSpPr>
        <p:spPr>
          <a:xfrm>
            <a:off x="2919047" y="1842495"/>
            <a:ext cx="2497014" cy="584775"/>
          </a:xfrm>
          <a:prstGeom prst="rect">
            <a:avLst/>
          </a:prstGeom>
          <a:noFill/>
        </p:spPr>
        <p:txBody>
          <a:bodyPr wrap="square">
            <a:spAutoFit/>
          </a:bodyPr>
          <a:lstStyle/>
          <a:p>
            <a:r>
              <a:rPr lang="en-US" sz="3200" dirty="0">
                <a:solidFill>
                  <a:srgbClr val="4D5156"/>
                </a:solidFill>
              </a:rPr>
              <a:t>Assets</a:t>
            </a:r>
            <a:endParaRPr lang="en-US" sz="3200" dirty="0"/>
          </a:p>
        </p:txBody>
      </p:sp>
      <p:sp>
        <p:nvSpPr>
          <p:cNvPr id="3" name="TextBox 2">
            <a:extLst>
              <a:ext uri="{FF2B5EF4-FFF2-40B4-BE49-F238E27FC236}">
                <a16:creationId xmlns:a16="http://schemas.microsoft.com/office/drawing/2014/main" id="{92DD24E9-1FA4-0669-1606-F8E6E8D24E71}"/>
              </a:ext>
            </a:extLst>
          </p:cNvPr>
          <p:cNvSpPr txBox="1"/>
          <p:nvPr/>
        </p:nvSpPr>
        <p:spPr>
          <a:xfrm>
            <a:off x="2450122" y="2876045"/>
            <a:ext cx="3259011" cy="584775"/>
          </a:xfrm>
          <a:prstGeom prst="rect">
            <a:avLst/>
          </a:prstGeom>
          <a:noFill/>
        </p:spPr>
        <p:txBody>
          <a:bodyPr wrap="square">
            <a:spAutoFit/>
          </a:bodyPr>
          <a:lstStyle/>
          <a:p>
            <a:r>
              <a:rPr lang="en-US" sz="3200" dirty="0">
                <a:solidFill>
                  <a:srgbClr val="4D5156"/>
                </a:solidFill>
              </a:rPr>
              <a:t>+$100k (House)</a:t>
            </a:r>
            <a:endParaRPr lang="en-US" sz="3200" dirty="0"/>
          </a:p>
        </p:txBody>
      </p:sp>
      <p:sp>
        <p:nvSpPr>
          <p:cNvPr id="4" name="TextBox 3">
            <a:extLst>
              <a:ext uri="{FF2B5EF4-FFF2-40B4-BE49-F238E27FC236}">
                <a16:creationId xmlns:a16="http://schemas.microsoft.com/office/drawing/2014/main" id="{3464DD48-336E-80FD-19C7-84CEE4D3842D}"/>
              </a:ext>
            </a:extLst>
          </p:cNvPr>
          <p:cNvSpPr txBox="1"/>
          <p:nvPr/>
        </p:nvSpPr>
        <p:spPr>
          <a:xfrm>
            <a:off x="6116097" y="2876044"/>
            <a:ext cx="3816697" cy="584775"/>
          </a:xfrm>
          <a:prstGeom prst="rect">
            <a:avLst/>
          </a:prstGeom>
          <a:noFill/>
        </p:spPr>
        <p:txBody>
          <a:bodyPr wrap="square">
            <a:spAutoFit/>
          </a:bodyPr>
          <a:lstStyle/>
          <a:p>
            <a:r>
              <a:rPr lang="en-US" sz="3200" dirty="0">
                <a:solidFill>
                  <a:srgbClr val="4D5156"/>
                </a:solidFill>
              </a:rPr>
              <a:t>+$80k (Mortgage)</a:t>
            </a:r>
            <a:endParaRPr lang="en-US" sz="3200" dirty="0"/>
          </a:p>
        </p:txBody>
      </p:sp>
      <p:sp>
        <p:nvSpPr>
          <p:cNvPr id="5" name="TextBox 4">
            <a:extLst>
              <a:ext uri="{FF2B5EF4-FFF2-40B4-BE49-F238E27FC236}">
                <a16:creationId xmlns:a16="http://schemas.microsoft.com/office/drawing/2014/main" id="{E1F1F7D5-5511-09B7-4050-22E713A31FAC}"/>
              </a:ext>
            </a:extLst>
          </p:cNvPr>
          <p:cNvSpPr txBox="1"/>
          <p:nvPr/>
        </p:nvSpPr>
        <p:spPr>
          <a:xfrm>
            <a:off x="6116097" y="5412415"/>
            <a:ext cx="4301531" cy="584775"/>
          </a:xfrm>
          <a:prstGeom prst="rect">
            <a:avLst/>
          </a:prstGeom>
          <a:noFill/>
        </p:spPr>
        <p:txBody>
          <a:bodyPr wrap="square">
            <a:spAutoFit/>
          </a:bodyPr>
          <a:lstStyle/>
          <a:p>
            <a:r>
              <a:rPr lang="en-US" sz="3200" dirty="0">
                <a:solidFill>
                  <a:schemeClr val="accent2"/>
                </a:solidFill>
              </a:rPr>
              <a:t>+$20k (Home equity)</a:t>
            </a:r>
          </a:p>
        </p:txBody>
      </p:sp>
    </p:spTree>
    <p:extLst>
      <p:ext uri="{BB962C8B-B14F-4D97-AF65-F5344CB8AC3E}">
        <p14:creationId xmlns:p14="http://schemas.microsoft.com/office/powerpoint/2010/main" val="28097308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4ADDFC-F901-B30B-2A10-6DB80EAB725F}"/>
              </a:ext>
            </a:extLst>
          </p:cNvPr>
          <p:cNvSpPr>
            <a:spLocks noGrp="1"/>
          </p:cNvSpPr>
          <p:nvPr>
            <p:ph type="title"/>
          </p:nvPr>
        </p:nvSpPr>
        <p:spPr/>
        <p:txBody>
          <a:bodyPr/>
          <a:lstStyle/>
          <a:p>
            <a:r>
              <a:rPr lang="en-US" b="1" dirty="0"/>
              <a:t>Example: Homeowner</a:t>
            </a:r>
          </a:p>
        </p:txBody>
      </p:sp>
      <p:sp>
        <p:nvSpPr>
          <p:cNvPr id="9" name="Connecteur droit 8">
            <a:extLst>
              <a:ext uri="{FF2B5EF4-FFF2-40B4-BE49-F238E27FC236}">
                <a16:creationId xmlns:a16="http://schemas.microsoft.com/office/drawing/2014/main" id="{AA374B9C-5567-4619-800B-CD8B14218C06}"/>
              </a:ext>
            </a:extLst>
          </p:cNvPr>
          <p:cNvSpPr/>
          <p:nvPr/>
        </p:nvSpPr>
        <p:spPr>
          <a:xfrm rot="5400000">
            <a:off x="6060830" y="5079460"/>
            <a:ext cx="1" cy="0"/>
          </a:xfrm>
          <a:prstGeom prst="line">
            <a:avLst/>
          </a:prstGeom>
          <a:solidFill>
            <a:srgbClr val="000000">
              <a:alpha val="5000"/>
            </a:srgbClr>
          </a:solidFill>
          <a:ln w="18000">
            <a:solidFill>
              <a:srgbClr val="000000"/>
            </a:solidFill>
          </a:ln>
        </p:spPr>
        <p:style>
          <a:lnRef idx="1">
            <a:schemeClr val="accent1"/>
          </a:lnRef>
          <a:fillRef idx="0">
            <a:schemeClr val="accent1"/>
          </a:fillRef>
          <a:effectRef idx="0">
            <a:schemeClr val="accent1"/>
          </a:effectRef>
          <a:fontRef idx="minor">
            <a:schemeClr val="tx1"/>
          </a:fontRef>
        </p:style>
        <p:txBody>
          <a:bodyPr wrap="none" rtlCol="0" anchor="ctr" anchorCtr="1"/>
          <a:lstStyle/>
          <a:p>
            <a:endParaRPr lang="en-US">
              <a:solidFill>
                <a:srgbClr val="000000"/>
              </a:solidFill>
            </a:endParaRPr>
          </a:p>
        </p:txBody>
      </p:sp>
      <p:cxnSp>
        <p:nvCxnSpPr>
          <p:cNvPr id="13" name="Straight Connector 12">
            <a:extLst>
              <a:ext uri="{FF2B5EF4-FFF2-40B4-BE49-F238E27FC236}">
                <a16:creationId xmlns:a16="http://schemas.microsoft.com/office/drawing/2014/main" id="{4B1994DD-4D89-2E0F-6800-C48C98180E04}"/>
              </a:ext>
            </a:extLst>
          </p:cNvPr>
          <p:cNvCxnSpPr>
            <a:cxnSpLocks/>
          </p:cNvCxnSpPr>
          <p:nvPr/>
        </p:nvCxnSpPr>
        <p:spPr>
          <a:xfrm>
            <a:off x="2450123" y="2579077"/>
            <a:ext cx="7315200" cy="0"/>
          </a:xfrm>
          <a:prstGeom prst="line">
            <a:avLst/>
          </a:prstGeom>
          <a:ln w="76200">
            <a:solidFill>
              <a:schemeClr val="accent1"/>
            </a:solidFill>
          </a:ln>
        </p:spPr>
        <p:style>
          <a:lnRef idx="1">
            <a:schemeClr val="dk1"/>
          </a:lnRef>
          <a:fillRef idx="0">
            <a:schemeClr val="dk1"/>
          </a:fillRef>
          <a:effectRef idx="0">
            <a:schemeClr val="dk1"/>
          </a:effectRef>
          <a:fontRef idx="minor">
            <a:schemeClr val="tx1"/>
          </a:fontRef>
        </p:style>
      </p:cxnSp>
      <p:cxnSp>
        <p:nvCxnSpPr>
          <p:cNvPr id="15" name="Straight Connector 14">
            <a:extLst>
              <a:ext uri="{FF2B5EF4-FFF2-40B4-BE49-F238E27FC236}">
                <a16:creationId xmlns:a16="http://schemas.microsoft.com/office/drawing/2014/main" id="{C91AF17F-9D6F-BD2C-018B-2497747958D2}"/>
              </a:ext>
            </a:extLst>
          </p:cNvPr>
          <p:cNvCxnSpPr>
            <a:cxnSpLocks/>
          </p:cNvCxnSpPr>
          <p:nvPr/>
        </p:nvCxnSpPr>
        <p:spPr>
          <a:xfrm>
            <a:off x="5884984" y="1690688"/>
            <a:ext cx="0" cy="4757004"/>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88F22479-C1FA-45AC-0315-E318D64314B7}"/>
              </a:ext>
            </a:extLst>
          </p:cNvPr>
          <p:cNvSpPr txBox="1"/>
          <p:nvPr/>
        </p:nvSpPr>
        <p:spPr>
          <a:xfrm>
            <a:off x="6775939" y="1842495"/>
            <a:ext cx="2497014" cy="584775"/>
          </a:xfrm>
          <a:prstGeom prst="rect">
            <a:avLst/>
          </a:prstGeom>
          <a:noFill/>
        </p:spPr>
        <p:txBody>
          <a:bodyPr wrap="square">
            <a:spAutoFit/>
          </a:bodyPr>
          <a:lstStyle/>
          <a:p>
            <a:r>
              <a:rPr lang="en-US" sz="3200" dirty="0">
                <a:solidFill>
                  <a:srgbClr val="4D5156"/>
                </a:solidFill>
              </a:rPr>
              <a:t>Liabilities</a:t>
            </a:r>
            <a:endParaRPr lang="en-US" sz="3200" dirty="0"/>
          </a:p>
        </p:txBody>
      </p:sp>
      <p:sp>
        <p:nvSpPr>
          <p:cNvPr id="22" name="TextBox 21">
            <a:extLst>
              <a:ext uri="{FF2B5EF4-FFF2-40B4-BE49-F238E27FC236}">
                <a16:creationId xmlns:a16="http://schemas.microsoft.com/office/drawing/2014/main" id="{47630E75-E268-D42C-5BB7-48905A875D9E}"/>
              </a:ext>
            </a:extLst>
          </p:cNvPr>
          <p:cNvSpPr txBox="1"/>
          <p:nvPr/>
        </p:nvSpPr>
        <p:spPr>
          <a:xfrm>
            <a:off x="2919047" y="1842495"/>
            <a:ext cx="2497014" cy="584775"/>
          </a:xfrm>
          <a:prstGeom prst="rect">
            <a:avLst/>
          </a:prstGeom>
          <a:noFill/>
        </p:spPr>
        <p:txBody>
          <a:bodyPr wrap="square">
            <a:spAutoFit/>
          </a:bodyPr>
          <a:lstStyle/>
          <a:p>
            <a:r>
              <a:rPr lang="en-US" sz="3200" dirty="0">
                <a:solidFill>
                  <a:srgbClr val="4D5156"/>
                </a:solidFill>
              </a:rPr>
              <a:t>Assets</a:t>
            </a:r>
            <a:endParaRPr lang="en-US" sz="3200" dirty="0"/>
          </a:p>
        </p:txBody>
      </p:sp>
      <p:sp>
        <p:nvSpPr>
          <p:cNvPr id="3" name="TextBox 2">
            <a:extLst>
              <a:ext uri="{FF2B5EF4-FFF2-40B4-BE49-F238E27FC236}">
                <a16:creationId xmlns:a16="http://schemas.microsoft.com/office/drawing/2014/main" id="{92DD24E9-1FA4-0669-1606-F8E6E8D24E71}"/>
              </a:ext>
            </a:extLst>
          </p:cNvPr>
          <p:cNvSpPr txBox="1"/>
          <p:nvPr/>
        </p:nvSpPr>
        <p:spPr>
          <a:xfrm>
            <a:off x="2450122" y="2876045"/>
            <a:ext cx="3259011" cy="584775"/>
          </a:xfrm>
          <a:prstGeom prst="rect">
            <a:avLst/>
          </a:prstGeom>
          <a:noFill/>
        </p:spPr>
        <p:txBody>
          <a:bodyPr wrap="square">
            <a:spAutoFit/>
          </a:bodyPr>
          <a:lstStyle/>
          <a:p>
            <a:r>
              <a:rPr lang="en-US" sz="3200" dirty="0">
                <a:solidFill>
                  <a:srgbClr val="4D5156"/>
                </a:solidFill>
              </a:rPr>
              <a:t>+$100k (House)</a:t>
            </a:r>
            <a:endParaRPr lang="en-US" sz="3200" dirty="0"/>
          </a:p>
        </p:txBody>
      </p:sp>
      <p:sp>
        <p:nvSpPr>
          <p:cNvPr id="4" name="TextBox 3">
            <a:extLst>
              <a:ext uri="{FF2B5EF4-FFF2-40B4-BE49-F238E27FC236}">
                <a16:creationId xmlns:a16="http://schemas.microsoft.com/office/drawing/2014/main" id="{3464DD48-336E-80FD-19C7-84CEE4D3842D}"/>
              </a:ext>
            </a:extLst>
          </p:cNvPr>
          <p:cNvSpPr txBox="1"/>
          <p:nvPr/>
        </p:nvSpPr>
        <p:spPr>
          <a:xfrm>
            <a:off x="6116097" y="2876044"/>
            <a:ext cx="3816697" cy="584775"/>
          </a:xfrm>
          <a:prstGeom prst="rect">
            <a:avLst/>
          </a:prstGeom>
          <a:noFill/>
        </p:spPr>
        <p:txBody>
          <a:bodyPr wrap="square">
            <a:spAutoFit/>
          </a:bodyPr>
          <a:lstStyle/>
          <a:p>
            <a:r>
              <a:rPr lang="en-US" sz="3200" dirty="0">
                <a:solidFill>
                  <a:srgbClr val="4D5156"/>
                </a:solidFill>
              </a:rPr>
              <a:t>+$80k (Mortgage)</a:t>
            </a:r>
            <a:endParaRPr lang="en-US" sz="3200" dirty="0"/>
          </a:p>
        </p:txBody>
      </p:sp>
      <p:sp>
        <p:nvSpPr>
          <p:cNvPr id="5" name="TextBox 4">
            <a:extLst>
              <a:ext uri="{FF2B5EF4-FFF2-40B4-BE49-F238E27FC236}">
                <a16:creationId xmlns:a16="http://schemas.microsoft.com/office/drawing/2014/main" id="{E1F1F7D5-5511-09B7-4050-22E713A31FAC}"/>
              </a:ext>
            </a:extLst>
          </p:cNvPr>
          <p:cNvSpPr txBox="1"/>
          <p:nvPr/>
        </p:nvSpPr>
        <p:spPr>
          <a:xfrm>
            <a:off x="6116097" y="5412415"/>
            <a:ext cx="4301531" cy="584775"/>
          </a:xfrm>
          <a:prstGeom prst="rect">
            <a:avLst/>
          </a:prstGeom>
          <a:noFill/>
        </p:spPr>
        <p:txBody>
          <a:bodyPr wrap="square">
            <a:spAutoFit/>
          </a:bodyPr>
          <a:lstStyle/>
          <a:p>
            <a:r>
              <a:rPr lang="en-US" sz="3200" dirty="0">
                <a:solidFill>
                  <a:srgbClr val="4D5156"/>
                </a:solidFill>
              </a:rPr>
              <a:t>+$20k (Home equity)</a:t>
            </a:r>
            <a:endParaRPr lang="en-US" sz="3200" dirty="0"/>
          </a:p>
        </p:txBody>
      </p:sp>
      <p:sp>
        <p:nvSpPr>
          <p:cNvPr id="8" name="TextBox 7">
            <a:extLst>
              <a:ext uri="{FF2B5EF4-FFF2-40B4-BE49-F238E27FC236}">
                <a16:creationId xmlns:a16="http://schemas.microsoft.com/office/drawing/2014/main" id="{441D8F2C-B688-31CC-3DB2-ACEFEFAE7DA8}"/>
              </a:ext>
            </a:extLst>
          </p:cNvPr>
          <p:cNvSpPr txBox="1"/>
          <p:nvPr/>
        </p:nvSpPr>
        <p:spPr>
          <a:xfrm>
            <a:off x="6307017" y="5997190"/>
            <a:ext cx="3816697" cy="584775"/>
          </a:xfrm>
          <a:prstGeom prst="rect">
            <a:avLst/>
          </a:prstGeom>
          <a:noFill/>
        </p:spPr>
        <p:txBody>
          <a:bodyPr wrap="square">
            <a:spAutoFit/>
          </a:bodyPr>
          <a:lstStyle/>
          <a:p>
            <a:pPr algn="ctr"/>
            <a:r>
              <a:rPr lang="en-US" sz="3200" dirty="0">
                <a:solidFill>
                  <a:schemeClr val="accent2"/>
                </a:solidFill>
              </a:rPr>
              <a:t>(net worth)</a:t>
            </a:r>
          </a:p>
        </p:txBody>
      </p:sp>
    </p:spTree>
    <p:extLst>
      <p:ext uri="{BB962C8B-B14F-4D97-AF65-F5344CB8AC3E}">
        <p14:creationId xmlns:p14="http://schemas.microsoft.com/office/powerpoint/2010/main" val="20835936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4ADDFC-F901-B30B-2A10-6DB80EAB725F}"/>
              </a:ext>
            </a:extLst>
          </p:cNvPr>
          <p:cNvSpPr>
            <a:spLocks noGrp="1"/>
          </p:cNvSpPr>
          <p:nvPr>
            <p:ph type="title"/>
          </p:nvPr>
        </p:nvSpPr>
        <p:spPr/>
        <p:txBody>
          <a:bodyPr/>
          <a:lstStyle/>
          <a:p>
            <a:r>
              <a:rPr lang="en-US" b="1" dirty="0"/>
              <a:t>Loose Balance Sheets</a:t>
            </a:r>
          </a:p>
        </p:txBody>
      </p:sp>
      <p:sp>
        <p:nvSpPr>
          <p:cNvPr id="6" name="Object 5">
            <a:extLst>
              <a:ext uri="{FF2B5EF4-FFF2-40B4-BE49-F238E27FC236}">
                <a16:creationId xmlns:a16="http://schemas.microsoft.com/office/drawing/2014/main" id="{9196006C-514D-ABB2-524B-C0F8251A22A3}"/>
              </a:ext>
            </a:extLst>
          </p:cNvPr>
          <p:cNvSpPr txBox="1">
            <a:spLocks noGrp="1"/>
          </p:cNvSpPr>
          <p:nvPr>
            <p:ph idx="1"/>
          </p:nvPr>
        </p:nvSpPr>
        <p:spPr>
          <a:xfrm>
            <a:off x="838200" y="1825625"/>
            <a:ext cx="10515600" cy="4351338"/>
          </a:xfrm>
          <a:prstGeom prst="rect">
            <a:avLst/>
          </a:prstGeom>
        </p:spPr>
        <p:txBody>
          <a:bodyPr>
            <a:noAutofit/>
          </a:bodyPr>
          <a:lstStyle/>
          <a:p>
            <a:pPr marL="0" indent="0">
              <a:lnSpc>
                <a:spcPct val="100000"/>
              </a:lnSpc>
              <a:buNone/>
            </a:pPr>
            <a:endParaRPr lang="en-US" sz="1200" dirty="0">
              <a:solidFill>
                <a:srgbClr val="4D5156"/>
              </a:solidFill>
            </a:endParaRPr>
          </a:p>
          <a:p>
            <a:pPr marL="0" indent="0">
              <a:lnSpc>
                <a:spcPct val="100000"/>
              </a:lnSpc>
              <a:buNone/>
            </a:pPr>
            <a:endParaRPr lang="en-US" sz="1200" dirty="0">
              <a:solidFill>
                <a:srgbClr val="4D5156"/>
              </a:solidFill>
            </a:endParaRPr>
          </a:p>
          <a:p>
            <a:pPr marL="0" indent="0">
              <a:lnSpc>
                <a:spcPct val="100000"/>
              </a:lnSpc>
              <a:buNone/>
            </a:pPr>
            <a:r>
              <a:rPr lang="en-US" sz="2400" dirty="0">
                <a:solidFill>
                  <a:srgbClr val="4D5156"/>
                </a:solidFill>
              </a:rPr>
              <a:t>It will be common for us in this course to use </a:t>
            </a:r>
            <a:r>
              <a:rPr lang="en-US" sz="2400" b="1" dirty="0">
                <a:solidFill>
                  <a:srgbClr val="4D5156"/>
                </a:solidFill>
              </a:rPr>
              <a:t>stylized </a:t>
            </a:r>
            <a:r>
              <a:rPr lang="en-US" sz="2400" dirty="0">
                <a:solidFill>
                  <a:srgbClr val="4D5156"/>
                </a:solidFill>
              </a:rPr>
              <a:t>balance sheets</a:t>
            </a:r>
          </a:p>
          <a:p>
            <a:pPr marL="0" indent="0">
              <a:lnSpc>
                <a:spcPct val="100000"/>
              </a:lnSpc>
              <a:buNone/>
            </a:pPr>
            <a:endParaRPr lang="en-US" sz="2400" dirty="0">
              <a:solidFill>
                <a:srgbClr val="4D5156"/>
              </a:solidFill>
            </a:endParaRPr>
          </a:p>
        </p:txBody>
      </p:sp>
    </p:spTree>
    <p:extLst>
      <p:ext uri="{BB962C8B-B14F-4D97-AF65-F5344CB8AC3E}">
        <p14:creationId xmlns:p14="http://schemas.microsoft.com/office/powerpoint/2010/main" val="381033699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4ADDFC-F901-B30B-2A10-6DB80EAB725F}"/>
              </a:ext>
            </a:extLst>
          </p:cNvPr>
          <p:cNvSpPr>
            <a:spLocks noGrp="1"/>
          </p:cNvSpPr>
          <p:nvPr>
            <p:ph type="title"/>
          </p:nvPr>
        </p:nvSpPr>
        <p:spPr/>
        <p:txBody>
          <a:bodyPr/>
          <a:lstStyle/>
          <a:p>
            <a:r>
              <a:rPr lang="en-US" b="1" dirty="0"/>
              <a:t>Loose Balance Sheets</a:t>
            </a:r>
          </a:p>
        </p:txBody>
      </p:sp>
      <p:sp>
        <p:nvSpPr>
          <p:cNvPr id="6" name="Object 5">
            <a:extLst>
              <a:ext uri="{FF2B5EF4-FFF2-40B4-BE49-F238E27FC236}">
                <a16:creationId xmlns:a16="http://schemas.microsoft.com/office/drawing/2014/main" id="{9196006C-514D-ABB2-524B-C0F8251A22A3}"/>
              </a:ext>
            </a:extLst>
          </p:cNvPr>
          <p:cNvSpPr txBox="1">
            <a:spLocks noGrp="1"/>
          </p:cNvSpPr>
          <p:nvPr>
            <p:ph idx="1"/>
          </p:nvPr>
        </p:nvSpPr>
        <p:spPr>
          <a:xfrm>
            <a:off x="838200" y="1825625"/>
            <a:ext cx="10515600" cy="4351338"/>
          </a:xfrm>
          <a:prstGeom prst="rect">
            <a:avLst/>
          </a:prstGeom>
        </p:spPr>
        <p:txBody>
          <a:bodyPr>
            <a:noAutofit/>
          </a:bodyPr>
          <a:lstStyle/>
          <a:p>
            <a:pPr marL="0" indent="0">
              <a:lnSpc>
                <a:spcPct val="100000"/>
              </a:lnSpc>
              <a:buNone/>
            </a:pPr>
            <a:endParaRPr lang="en-US" sz="1200" dirty="0">
              <a:solidFill>
                <a:srgbClr val="4D5156"/>
              </a:solidFill>
            </a:endParaRPr>
          </a:p>
          <a:p>
            <a:pPr marL="0" indent="0">
              <a:lnSpc>
                <a:spcPct val="100000"/>
              </a:lnSpc>
              <a:buNone/>
            </a:pPr>
            <a:endParaRPr lang="en-US" sz="1200" dirty="0">
              <a:solidFill>
                <a:srgbClr val="4D5156"/>
              </a:solidFill>
            </a:endParaRPr>
          </a:p>
          <a:p>
            <a:pPr marL="0" indent="0">
              <a:lnSpc>
                <a:spcPct val="100000"/>
              </a:lnSpc>
              <a:buNone/>
            </a:pPr>
            <a:r>
              <a:rPr lang="en-US" sz="2400" dirty="0">
                <a:solidFill>
                  <a:srgbClr val="4D5156"/>
                </a:solidFill>
              </a:rPr>
              <a:t>It will be common for us in this course to use </a:t>
            </a:r>
            <a:r>
              <a:rPr lang="en-US" sz="2400" b="1" dirty="0">
                <a:solidFill>
                  <a:srgbClr val="4D5156"/>
                </a:solidFill>
              </a:rPr>
              <a:t>stylized </a:t>
            </a:r>
            <a:r>
              <a:rPr lang="en-US" sz="2400" dirty="0">
                <a:solidFill>
                  <a:srgbClr val="4D5156"/>
                </a:solidFill>
              </a:rPr>
              <a:t>balance sheets</a:t>
            </a:r>
          </a:p>
          <a:p>
            <a:pPr marL="0" indent="0">
              <a:lnSpc>
                <a:spcPct val="100000"/>
              </a:lnSpc>
              <a:buNone/>
            </a:pPr>
            <a:endParaRPr lang="en-US" sz="2400" dirty="0">
              <a:solidFill>
                <a:srgbClr val="4D5156"/>
              </a:solidFill>
            </a:endParaRPr>
          </a:p>
          <a:p>
            <a:pPr marL="0" indent="0">
              <a:lnSpc>
                <a:spcPct val="100000"/>
              </a:lnSpc>
              <a:buNone/>
            </a:pPr>
            <a:r>
              <a:rPr lang="en-US" sz="2400" dirty="0">
                <a:solidFill>
                  <a:srgbClr val="4D5156"/>
                </a:solidFill>
              </a:rPr>
              <a:t>We will also often focus on </a:t>
            </a:r>
            <a:r>
              <a:rPr lang="en-US" sz="2400" b="1" dirty="0">
                <a:solidFill>
                  <a:srgbClr val="4D5156"/>
                </a:solidFill>
              </a:rPr>
              <a:t>changes</a:t>
            </a:r>
            <a:r>
              <a:rPr lang="en-US" sz="2400" dirty="0">
                <a:solidFill>
                  <a:srgbClr val="4D5156"/>
                </a:solidFill>
              </a:rPr>
              <a:t> in balance sheet items – ignoring items that do not change</a:t>
            </a:r>
          </a:p>
        </p:txBody>
      </p:sp>
    </p:spTree>
    <p:extLst>
      <p:ext uri="{BB962C8B-B14F-4D97-AF65-F5344CB8AC3E}">
        <p14:creationId xmlns:p14="http://schemas.microsoft.com/office/powerpoint/2010/main" val="35591484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1CC41-58A5-9566-AF70-78506B481730}"/>
              </a:ext>
            </a:extLst>
          </p:cNvPr>
          <p:cNvSpPr>
            <a:spLocks noGrp="1"/>
          </p:cNvSpPr>
          <p:nvPr>
            <p:ph type="ctrTitle"/>
          </p:nvPr>
        </p:nvSpPr>
        <p:spPr>
          <a:xfrm>
            <a:off x="0" y="211317"/>
            <a:ext cx="11571316" cy="1313411"/>
          </a:xfrm>
          <a:solidFill>
            <a:schemeClr val="bg1"/>
          </a:solidFill>
        </p:spPr>
        <p:txBody>
          <a:bodyPr>
            <a:normAutofit/>
          </a:bodyPr>
          <a:lstStyle/>
          <a:p>
            <a:pPr algn="l"/>
            <a:r>
              <a:rPr lang="en-US" sz="6600" b="1" spc="300" dirty="0">
                <a:solidFill>
                  <a:schemeClr val="accent2"/>
                </a:solidFill>
                <a:latin typeface="Century Gothic" panose="020B0502020202020204" pitchFamily="34" charset="0"/>
              </a:rPr>
              <a:t>Practice Problem</a:t>
            </a:r>
          </a:p>
        </p:txBody>
      </p:sp>
      <p:sp>
        <p:nvSpPr>
          <p:cNvPr id="3" name="Rectangle 2">
            <a:extLst>
              <a:ext uri="{FF2B5EF4-FFF2-40B4-BE49-F238E27FC236}">
                <a16:creationId xmlns:a16="http://schemas.microsoft.com/office/drawing/2014/main" id="{2074C73E-A203-3BCB-0658-AB094B21BF72}"/>
              </a:ext>
            </a:extLst>
          </p:cNvPr>
          <p:cNvSpPr/>
          <p:nvPr/>
        </p:nvSpPr>
        <p:spPr>
          <a:xfrm>
            <a:off x="0" y="2510444"/>
            <a:ext cx="12192000" cy="4347556"/>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4" name="TextBox 3">
            <a:extLst>
              <a:ext uri="{FF2B5EF4-FFF2-40B4-BE49-F238E27FC236}">
                <a16:creationId xmlns:a16="http://schemas.microsoft.com/office/drawing/2014/main" id="{8F7E46AB-1715-6BC2-0CD5-5D84F0D929B6}"/>
              </a:ext>
            </a:extLst>
          </p:cNvPr>
          <p:cNvSpPr txBox="1"/>
          <p:nvPr/>
        </p:nvSpPr>
        <p:spPr>
          <a:xfrm>
            <a:off x="5426046" y="826410"/>
            <a:ext cx="8429105" cy="7017306"/>
          </a:xfrm>
          <a:prstGeom prst="rect">
            <a:avLst/>
          </a:prstGeom>
          <a:noFill/>
        </p:spPr>
        <p:txBody>
          <a:bodyPr wrap="square" rtlCol="0">
            <a:spAutoFit/>
          </a:bodyPr>
          <a:lstStyle/>
          <a:p>
            <a:r>
              <a:rPr lang="en-US" sz="45000" b="1" dirty="0">
                <a:solidFill>
                  <a:schemeClr val="bg1"/>
                </a:solidFill>
                <a:latin typeface="Lato" panose="020F0502020204030203" pitchFamily="34" charset="0"/>
                <a:ea typeface="Lato" panose="020F0502020204030203" pitchFamily="34" charset="0"/>
                <a:cs typeface="Lato" panose="020F0502020204030203" pitchFamily="34" charset="0"/>
              </a:rPr>
              <a:t>02</a:t>
            </a:r>
          </a:p>
        </p:txBody>
      </p:sp>
    </p:spTree>
    <p:extLst>
      <p:ext uri="{BB962C8B-B14F-4D97-AF65-F5344CB8AC3E}">
        <p14:creationId xmlns:p14="http://schemas.microsoft.com/office/powerpoint/2010/main" val="340667547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1CC41-58A5-9566-AF70-78506B481730}"/>
              </a:ext>
            </a:extLst>
          </p:cNvPr>
          <p:cNvSpPr>
            <a:spLocks noGrp="1"/>
          </p:cNvSpPr>
          <p:nvPr>
            <p:ph type="ctrTitle"/>
          </p:nvPr>
        </p:nvSpPr>
        <p:spPr>
          <a:xfrm>
            <a:off x="0" y="211317"/>
            <a:ext cx="11571316" cy="1313411"/>
          </a:xfrm>
          <a:solidFill>
            <a:schemeClr val="bg1"/>
          </a:solidFill>
        </p:spPr>
        <p:txBody>
          <a:bodyPr>
            <a:normAutofit/>
          </a:bodyPr>
          <a:lstStyle/>
          <a:p>
            <a:pPr algn="l"/>
            <a:r>
              <a:rPr lang="en-US" sz="6600" b="1" spc="300" dirty="0">
                <a:solidFill>
                  <a:schemeClr val="accent1">
                    <a:alpha val="70000"/>
                  </a:schemeClr>
                </a:solidFill>
                <a:latin typeface="Century Gothic" panose="020B0502020202020204" pitchFamily="34" charset="0"/>
              </a:rPr>
              <a:t>Banks as Money Creators</a:t>
            </a:r>
          </a:p>
        </p:txBody>
      </p:sp>
      <p:sp>
        <p:nvSpPr>
          <p:cNvPr id="3" name="Rectangle 2">
            <a:extLst>
              <a:ext uri="{FF2B5EF4-FFF2-40B4-BE49-F238E27FC236}">
                <a16:creationId xmlns:a16="http://schemas.microsoft.com/office/drawing/2014/main" id="{2074C73E-A203-3BCB-0658-AB094B21BF72}"/>
              </a:ext>
            </a:extLst>
          </p:cNvPr>
          <p:cNvSpPr/>
          <p:nvPr/>
        </p:nvSpPr>
        <p:spPr>
          <a:xfrm>
            <a:off x="0" y="2510444"/>
            <a:ext cx="12192000" cy="4347556"/>
          </a:xfrm>
          <a:prstGeom prst="rect">
            <a:avLst/>
          </a:prstGeom>
          <a:solidFill>
            <a:schemeClr val="accent1">
              <a:alpha val="70000"/>
            </a:schemeClr>
          </a:solidFill>
          <a:ln>
            <a:solidFill>
              <a:schemeClr val="accent1">
                <a:shade val="50000"/>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8F7E46AB-1715-6BC2-0CD5-5D84F0D929B6}"/>
              </a:ext>
            </a:extLst>
          </p:cNvPr>
          <p:cNvSpPr txBox="1"/>
          <p:nvPr/>
        </p:nvSpPr>
        <p:spPr>
          <a:xfrm>
            <a:off x="5426046" y="826410"/>
            <a:ext cx="8429105" cy="7017306"/>
          </a:xfrm>
          <a:prstGeom prst="rect">
            <a:avLst/>
          </a:prstGeom>
          <a:noFill/>
        </p:spPr>
        <p:txBody>
          <a:bodyPr wrap="square" rtlCol="0">
            <a:spAutoFit/>
          </a:bodyPr>
          <a:lstStyle/>
          <a:p>
            <a:r>
              <a:rPr lang="en-US" sz="45000" b="1" dirty="0">
                <a:solidFill>
                  <a:schemeClr val="bg1"/>
                </a:solidFill>
                <a:latin typeface="Lato" panose="020F0502020204030203" pitchFamily="34" charset="0"/>
                <a:ea typeface="Lato" panose="020F0502020204030203" pitchFamily="34" charset="0"/>
                <a:cs typeface="Lato" panose="020F0502020204030203" pitchFamily="34" charset="0"/>
              </a:rPr>
              <a:t>03</a:t>
            </a:r>
          </a:p>
        </p:txBody>
      </p:sp>
    </p:spTree>
    <p:extLst>
      <p:ext uri="{BB962C8B-B14F-4D97-AF65-F5344CB8AC3E}">
        <p14:creationId xmlns:p14="http://schemas.microsoft.com/office/powerpoint/2010/main" val="162859557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0DE14C-1841-6432-2BBE-3B3A5F768058}"/>
              </a:ext>
            </a:extLst>
          </p:cNvPr>
          <p:cNvSpPr>
            <a:spLocks noGrp="1"/>
          </p:cNvSpPr>
          <p:nvPr>
            <p:ph type="title"/>
          </p:nvPr>
        </p:nvSpPr>
        <p:spPr/>
        <p:txBody>
          <a:bodyPr/>
          <a:lstStyle/>
          <a:p>
            <a:r>
              <a:rPr lang="en-US" b="1" dirty="0"/>
              <a:t>Commercial Banks</a:t>
            </a:r>
          </a:p>
        </p:txBody>
      </p:sp>
      <p:sp>
        <p:nvSpPr>
          <p:cNvPr id="3" name="Content Placeholder 2">
            <a:extLst>
              <a:ext uri="{FF2B5EF4-FFF2-40B4-BE49-F238E27FC236}">
                <a16:creationId xmlns:a16="http://schemas.microsoft.com/office/drawing/2014/main" id="{314BDFA0-E607-1DDF-A8D3-590415457430}"/>
              </a:ext>
            </a:extLst>
          </p:cNvPr>
          <p:cNvSpPr>
            <a:spLocks noGrp="1"/>
          </p:cNvSpPr>
          <p:nvPr>
            <p:ph idx="1"/>
          </p:nvPr>
        </p:nvSpPr>
        <p:spPr/>
        <p:txBody>
          <a:bodyPr>
            <a:normAutofit/>
          </a:bodyPr>
          <a:lstStyle/>
          <a:p>
            <a:pPr marL="0" indent="0">
              <a:buNone/>
            </a:pPr>
            <a:r>
              <a:rPr lang="en-US" sz="3600" dirty="0"/>
              <a:t>Bank loans </a:t>
            </a:r>
            <a:r>
              <a:rPr lang="en-US" sz="3600" dirty="0">
                <a:ea typeface="Apple SD Gothic Neo" panose="02000300000000000000" pitchFamily="2" charset="-127"/>
              </a:rPr>
              <a:t>➝ </a:t>
            </a:r>
            <a:r>
              <a:rPr lang="en-US" sz="3600" dirty="0"/>
              <a:t>deposits</a:t>
            </a:r>
            <a:endParaRPr lang="en-US" sz="3600" dirty="0">
              <a:ea typeface="Apple SD Gothic Neo" panose="02000300000000000000" pitchFamily="2" charset="-127"/>
            </a:endParaRPr>
          </a:p>
          <a:p>
            <a:pPr marL="0" indent="0">
              <a:buNone/>
            </a:pPr>
            <a:endParaRPr lang="en-US" sz="3600" dirty="0"/>
          </a:p>
          <a:p>
            <a:pPr marL="0" indent="0">
              <a:buNone/>
            </a:pPr>
            <a:r>
              <a:rPr lang="en-US" sz="3600" dirty="0"/>
              <a:t>Bank money creation limited by profitability</a:t>
            </a:r>
          </a:p>
          <a:p>
            <a:pPr marL="0" indent="0">
              <a:buNone/>
            </a:pPr>
            <a:endParaRPr lang="en-US" sz="3600" dirty="0"/>
          </a:p>
          <a:p>
            <a:pPr marL="0" indent="0">
              <a:buNone/>
            </a:pPr>
            <a:r>
              <a:rPr lang="en-US" sz="3600" dirty="0"/>
              <a:t>Central banks </a:t>
            </a:r>
            <a:r>
              <a:rPr lang="en-US" sz="3600" b="1" dirty="0"/>
              <a:t>do not</a:t>
            </a:r>
            <a:r>
              <a:rPr lang="en-US" sz="3600" dirty="0"/>
              <a:t> control the amount of bank money </a:t>
            </a:r>
          </a:p>
        </p:txBody>
      </p:sp>
    </p:spTree>
    <p:extLst>
      <p:ext uri="{BB962C8B-B14F-4D97-AF65-F5344CB8AC3E}">
        <p14:creationId xmlns:p14="http://schemas.microsoft.com/office/powerpoint/2010/main" val="32011231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4ADDFC-F901-B30B-2A10-6DB80EAB725F}"/>
              </a:ext>
            </a:extLst>
          </p:cNvPr>
          <p:cNvSpPr>
            <a:spLocks noGrp="1"/>
          </p:cNvSpPr>
          <p:nvPr>
            <p:ph type="title"/>
          </p:nvPr>
        </p:nvSpPr>
        <p:spPr/>
        <p:txBody>
          <a:bodyPr/>
          <a:lstStyle/>
          <a:p>
            <a:r>
              <a:rPr lang="en-US" b="1" dirty="0"/>
              <a:t>A Typical Bank Balance Sheet</a:t>
            </a:r>
          </a:p>
        </p:txBody>
      </p:sp>
      <p:sp>
        <p:nvSpPr>
          <p:cNvPr id="5" name="Connecteur droit 8">
            <a:extLst>
              <a:ext uri="{FF2B5EF4-FFF2-40B4-BE49-F238E27FC236}">
                <a16:creationId xmlns:a16="http://schemas.microsoft.com/office/drawing/2014/main" id="{17989230-A7A7-94B3-B74F-0BE27F983574}"/>
              </a:ext>
            </a:extLst>
          </p:cNvPr>
          <p:cNvSpPr/>
          <p:nvPr/>
        </p:nvSpPr>
        <p:spPr>
          <a:xfrm rot="5400000">
            <a:off x="6060830" y="5079460"/>
            <a:ext cx="1" cy="0"/>
          </a:xfrm>
          <a:prstGeom prst="line">
            <a:avLst/>
          </a:prstGeom>
          <a:solidFill>
            <a:srgbClr val="000000">
              <a:alpha val="5000"/>
            </a:srgbClr>
          </a:solidFill>
          <a:ln w="18000">
            <a:solidFill>
              <a:srgbClr val="000000"/>
            </a:solidFill>
          </a:ln>
        </p:spPr>
        <p:style>
          <a:lnRef idx="1">
            <a:schemeClr val="accent1"/>
          </a:lnRef>
          <a:fillRef idx="0">
            <a:schemeClr val="accent1"/>
          </a:fillRef>
          <a:effectRef idx="0">
            <a:schemeClr val="accent1"/>
          </a:effectRef>
          <a:fontRef idx="minor">
            <a:schemeClr val="tx1"/>
          </a:fontRef>
        </p:style>
        <p:txBody>
          <a:bodyPr wrap="none" rtlCol="0" anchor="ctr" anchorCtr="1"/>
          <a:lstStyle/>
          <a:p>
            <a:endParaRPr lang="en-US">
              <a:solidFill>
                <a:srgbClr val="000000"/>
              </a:solidFill>
            </a:endParaRPr>
          </a:p>
        </p:txBody>
      </p:sp>
      <p:cxnSp>
        <p:nvCxnSpPr>
          <p:cNvPr id="7" name="Straight Connector 6">
            <a:extLst>
              <a:ext uri="{FF2B5EF4-FFF2-40B4-BE49-F238E27FC236}">
                <a16:creationId xmlns:a16="http://schemas.microsoft.com/office/drawing/2014/main" id="{DBE31EEC-3CEF-B769-AC8E-17B82D8957EE}"/>
              </a:ext>
            </a:extLst>
          </p:cNvPr>
          <p:cNvCxnSpPr>
            <a:cxnSpLocks/>
          </p:cNvCxnSpPr>
          <p:nvPr/>
        </p:nvCxnSpPr>
        <p:spPr>
          <a:xfrm>
            <a:off x="2450123" y="2579077"/>
            <a:ext cx="7315200" cy="0"/>
          </a:xfrm>
          <a:prstGeom prst="line">
            <a:avLst/>
          </a:prstGeom>
          <a:ln w="76200">
            <a:solidFill>
              <a:schemeClr val="accent1"/>
            </a:solidFill>
          </a:ln>
        </p:spPr>
        <p:style>
          <a:lnRef idx="1">
            <a:schemeClr val="dk1"/>
          </a:lnRef>
          <a:fillRef idx="0">
            <a:schemeClr val="dk1"/>
          </a:fillRef>
          <a:effectRef idx="0">
            <a:schemeClr val="dk1"/>
          </a:effectRef>
          <a:fontRef idx="minor">
            <a:schemeClr val="tx1"/>
          </a:fontRef>
        </p:style>
      </p:cxnSp>
      <p:cxnSp>
        <p:nvCxnSpPr>
          <p:cNvPr id="8" name="Straight Connector 7">
            <a:extLst>
              <a:ext uri="{FF2B5EF4-FFF2-40B4-BE49-F238E27FC236}">
                <a16:creationId xmlns:a16="http://schemas.microsoft.com/office/drawing/2014/main" id="{9786369C-C331-7E30-41DA-90BDF5E4B130}"/>
              </a:ext>
            </a:extLst>
          </p:cNvPr>
          <p:cNvCxnSpPr>
            <a:cxnSpLocks/>
          </p:cNvCxnSpPr>
          <p:nvPr/>
        </p:nvCxnSpPr>
        <p:spPr>
          <a:xfrm>
            <a:off x="5884984" y="1690688"/>
            <a:ext cx="0" cy="4757004"/>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65219AAF-5589-D322-3389-83485A9D5321}"/>
              </a:ext>
            </a:extLst>
          </p:cNvPr>
          <p:cNvSpPr txBox="1"/>
          <p:nvPr/>
        </p:nvSpPr>
        <p:spPr>
          <a:xfrm>
            <a:off x="6775939" y="1842495"/>
            <a:ext cx="2497014" cy="584775"/>
          </a:xfrm>
          <a:prstGeom prst="rect">
            <a:avLst/>
          </a:prstGeom>
          <a:noFill/>
        </p:spPr>
        <p:txBody>
          <a:bodyPr wrap="square">
            <a:spAutoFit/>
          </a:bodyPr>
          <a:lstStyle/>
          <a:p>
            <a:r>
              <a:rPr lang="en-US" sz="3200" dirty="0">
                <a:solidFill>
                  <a:srgbClr val="4D5156"/>
                </a:solidFill>
              </a:rPr>
              <a:t>Liabilities</a:t>
            </a:r>
            <a:endParaRPr lang="en-US" sz="3200" dirty="0"/>
          </a:p>
        </p:txBody>
      </p:sp>
      <p:sp>
        <p:nvSpPr>
          <p:cNvPr id="10" name="TextBox 9">
            <a:extLst>
              <a:ext uri="{FF2B5EF4-FFF2-40B4-BE49-F238E27FC236}">
                <a16:creationId xmlns:a16="http://schemas.microsoft.com/office/drawing/2014/main" id="{6E5165A3-00BF-96F4-497F-585517D5AD86}"/>
              </a:ext>
            </a:extLst>
          </p:cNvPr>
          <p:cNvSpPr txBox="1"/>
          <p:nvPr/>
        </p:nvSpPr>
        <p:spPr>
          <a:xfrm>
            <a:off x="2919047" y="1842495"/>
            <a:ext cx="2497014" cy="584775"/>
          </a:xfrm>
          <a:prstGeom prst="rect">
            <a:avLst/>
          </a:prstGeom>
          <a:noFill/>
        </p:spPr>
        <p:txBody>
          <a:bodyPr wrap="square">
            <a:spAutoFit/>
          </a:bodyPr>
          <a:lstStyle/>
          <a:p>
            <a:r>
              <a:rPr lang="en-US" sz="3200" dirty="0">
                <a:solidFill>
                  <a:srgbClr val="4D5156"/>
                </a:solidFill>
              </a:rPr>
              <a:t>Assets</a:t>
            </a:r>
            <a:endParaRPr lang="en-US" sz="3200" dirty="0"/>
          </a:p>
        </p:txBody>
      </p:sp>
      <p:sp>
        <p:nvSpPr>
          <p:cNvPr id="11" name="TextBox 10">
            <a:extLst>
              <a:ext uri="{FF2B5EF4-FFF2-40B4-BE49-F238E27FC236}">
                <a16:creationId xmlns:a16="http://schemas.microsoft.com/office/drawing/2014/main" id="{6C1D0CFE-D0D9-DD06-E27B-099663CE8D07}"/>
              </a:ext>
            </a:extLst>
          </p:cNvPr>
          <p:cNvSpPr txBox="1"/>
          <p:nvPr/>
        </p:nvSpPr>
        <p:spPr>
          <a:xfrm>
            <a:off x="2450122" y="2876045"/>
            <a:ext cx="3259011" cy="1107996"/>
          </a:xfrm>
          <a:prstGeom prst="rect">
            <a:avLst/>
          </a:prstGeom>
          <a:noFill/>
        </p:spPr>
        <p:txBody>
          <a:bodyPr wrap="square">
            <a:spAutoFit/>
          </a:bodyPr>
          <a:lstStyle/>
          <a:p>
            <a:r>
              <a:rPr lang="en-US" sz="2200" dirty="0">
                <a:solidFill>
                  <a:schemeClr val="accent2"/>
                </a:solidFill>
              </a:rPr>
              <a:t>Reserve balances and vault cash </a:t>
            </a:r>
          </a:p>
          <a:p>
            <a:endParaRPr lang="en-US" sz="2200" dirty="0">
              <a:solidFill>
                <a:srgbClr val="4D5156"/>
              </a:solidFill>
            </a:endParaRPr>
          </a:p>
        </p:txBody>
      </p:sp>
    </p:spTree>
    <p:extLst>
      <p:ext uri="{BB962C8B-B14F-4D97-AF65-F5344CB8AC3E}">
        <p14:creationId xmlns:p14="http://schemas.microsoft.com/office/powerpoint/2010/main" val="167858496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4ADDFC-F901-B30B-2A10-6DB80EAB725F}"/>
              </a:ext>
            </a:extLst>
          </p:cNvPr>
          <p:cNvSpPr>
            <a:spLocks noGrp="1"/>
          </p:cNvSpPr>
          <p:nvPr>
            <p:ph type="title"/>
          </p:nvPr>
        </p:nvSpPr>
        <p:spPr/>
        <p:txBody>
          <a:bodyPr/>
          <a:lstStyle/>
          <a:p>
            <a:r>
              <a:rPr lang="en-US" b="1" dirty="0"/>
              <a:t>A Typical Bank Balance Sheet</a:t>
            </a:r>
          </a:p>
        </p:txBody>
      </p:sp>
      <p:sp>
        <p:nvSpPr>
          <p:cNvPr id="5" name="Connecteur droit 8">
            <a:extLst>
              <a:ext uri="{FF2B5EF4-FFF2-40B4-BE49-F238E27FC236}">
                <a16:creationId xmlns:a16="http://schemas.microsoft.com/office/drawing/2014/main" id="{17989230-A7A7-94B3-B74F-0BE27F983574}"/>
              </a:ext>
            </a:extLst>
          </p:cNvPr>
          <p:cNvSpPr/>
          <p:nvPr/>
        </p:nvSpPr>
        <p:spPr>
          <a:xfrm rot="5400000">
            <a:off x="6060830" y="5079460"/>
            <a:ext cx="1" cy="0"/>
          </a:xfrm>
          <a:prstGeom prst="line">
            <a:avLst/>
          </a:prstGeom>
          <a:solidFill>
            <a:srgbClr val="000000">
              <a:alpha val="5000"/>
            </a:srgbClr>
          </a:solidFill>
          <a:ln w="18000">
            <a:solidFill>
              <a:srgbClr val="000000"/>
            </a:solidFill>
          </a:ln>
        </p:spPr>
        <p:style>
          <a:lnRef idx="1">
            <a:schemeClr val="accent1"/>
          </a:lnRef>
          <a:fillRef idx="0">
            <a:schemeClr val="accent1"/>
          </a:fillRef>
          <a:effectRef idx="0">
            <a:schemeClr val="accent1"/>
          </a:effectRef>
          <a:fontRef idx="minor">
            <a:schemeClr val="tx1"/>
          </a:fontRef>
        </p:style>
        <p:txBody>
          <a:bodyPr wrap="none" rtlCol="0" anchor="ctr" anchorCtr="1"/>
          <a:lstStyle/>
          <a:p>
            <a:endParaRPr lang="en-US">
              <a:solidFill>
                <a:srgbClr val="000000"/>
              </a:solidFill>
            </a:endParaRPr>
          </a:p>
        </p:txBody>
      </p:sp>
      <p:cxnSp>
        <p:nvCxnSpPr>
          <p:cNvPr id="7" name="Straight Connector 6">
            <a:extLst>
              <a:ext uri="{FF2B5EF4-FFF2-40B4-BE49-F238E27FC236}">
                <a16:creationId xmlns:a16="http://schemas.microsoft.com/office/drawing/2014/main" id="{DBE31EEC-3CEF-B769-AC8E-17B82D8957EE}"/>
              </a:ext>
            </a:extLst>
          </p:cNvPr>
          <p:cNvCxnSpPr>
            <a:cxnSpLocks/>
          </p:cNvCxnSpPr>
          <p:nvPr/>
        </p:nvCxnSpPr>
        <p:spPr>
          <a:xfrm>
            <a:off x="2450123" y="2579077"/>
            <a:ext cx="7315200" cy="0"/>
          </a:xfrm>
          <a:prstGeom prst="line">
            <a:avLst/>
          </a:prstGeom>
          <a:ln w="76200">
            <a:solidFill>
              <a:schemeClr val="accent1"/>
            </a:solidFill>
          </a:ln>
        </p:spPr>
        <p:style>
          <a:lnRef idx="1">
            <a:schemeClr val="dk1"/>
          </a:lnRef>
          <a:fillRef idx="0">
            <a:schemeClr val="dk1"/>
          </a:fillRef>
          <a:effectRef idx="0">
            <a:schemeClr val="dk1"/>
          </a:effectRef>
          <a:fontRef idx="minor">
            <a:schemeClr val="tx1"/>
          </a:fontRef>
        </p:style>
      </p:cxnSp>
      <p:cxnSp>
        <p:nvCxnSpPr>
          <p:cNvPr id="8" name="Straight Connector 7">
            <a:extLst>
              <a:ext uri="{FF2B5EF4-FFF2-40B4-BE49-F238E27FC236}">
                <a16:creationId xmlns:a16="http://schemas.microsoft.com/office/drawing/2014/main" id="{9786369C-C331-7E30-41DA-90BDF5E4B130}"/>
              </a:ext>
            </a:extLst>
          </p:cNvPr>
          <p:cNvCxnSpPr>
            <a:cxnSpLocks/>
          </p:cNvCxnSpPr>
          <p:nvPr/>
        </p:nvCxnSpPr>
        <p:spPr>
          <a:xfrm>
            <a:off x="5884984" y="1690688"/>
            <a:ext cx="0" cy="4757004"/>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65219AAF-5589-D322-3389-83485A9D5321}"/>
              </a:ext>
            </a:extLst>
          </p:cNvPr>
          <p:cNvSpPr txBox="1"/>
          <p:nvPr/>
        </p:nvSpPr>
        <p:spPr>
          <a:xfrm>
            <a:off x="6775939" y="1842495"/>
            <a:ext cx="2497014" cy="584775"/>
          </a:xfrm>
          <a:prstGeom prst="rect">
            <a:avLst/>
          </a:prstGeom>
          <a:noFill/>
        </p:spPr>
        <p:txBody>
          <a:bodyPr wrap="square">
            <a:spAutoFit/>
          </a:bodyPr>
          <a:lstStyle/>
          <a:p>
            <a:r>
              <a:rPr lang="en-US" sz="3200" dirty="0">
                <a:solidFill>
                  <a:srgbClr val="4D5156"/>
                </a:solidFill>
              </a:rPr>
              <a:t>Liabilities</a:t>
            </a:r>
            <a:endParaRPr lang="en-US" sz="3200" dirty="0"/>
          </a:p>
        </p:txBody>
      </p:sp>
      <p:sp>
        <p:nvSpPr>
          <p:cNvPr id="10" name="TextBox 9">
            <a:extLst>
              <a:ext uri="{FF2B5EF4-FFF2-40B4-BE49-F238E27FC236}">
                <a16:creationId xmlns:a16="http://schemas.microsoft.com/office/drawing/2014/main" id="{6E5165A3-00BF-96F4-497F-585517D5AD86}"/>
              </a:ext>
            </a:extLst>
          </p:cNvPr>
          <p:cNvSpPr txBox="1"/>
          <p:nvPr/>
        </p:nvSpPr>
        <p:spPr>
          <a:xfrm>
            <a:off x="2919047" y="1842495"/>
            <a:ext cx="2497014" cy="584775"/>
          </a:xfrm>
          <a:prstGeom prst="rect">
            <a:avLst/>
          </a:prstGeom>
          <a:noFill/>
        </p:spPr>
        <p:txBody>
          <a:bodyPr wrap="square">
            <a:spAutoFit/>
          </a:bodyPr>
          <a:lstStyle/>
          <a:p>
            <a:r>
              <a:rPr lang="en-US" sz="3200" dirty="0">
                <a:solidFill>
                  <a:srgbClr val="4D5156"/>
                </a:solidFill>
              </a:rPr>
              <a:t>Assets</a:t>
            </a:r>
            <a:endParaRPr lang="en-US" sz="3200" dirty="0"/>
          </a:p>
        </p:txBody>
      </p:sp>
      <p:sp>
        <p:nvSpPr>
          <p:cNvPr id="11" name="TextBox 10">
            <a:extLst>
              <a:ext uri="{FF2B5EF4-FFF2-40B4-BE49-F238E27FC236}">
                <a16:creationId xmlns:a16="http://schemas.microsoft.com/office/drawing/2014/main" id="{6C1D0CFE-D0D9-DD06-E27B-099663CE8D07}"/>
              </a:ext>
            </a:extLst>
          </p:cNvPr>
          <p:cNvSpPr txBox="1"/>
          <p:nvPr/>
        </p:nvSpPr>
        <p:spPr>
          <a:xfrm>
            <a:off x="2450122" y="2876045"/>
            <a:ext cx="3259011" cy="1785104"/>
          </a:xfrm>
          <a:prstGeom prst="rect">
            <a:avLst/>
          </a:prstGeom>
          <a:noFill/>
        </p:spPr>
        <p:txBody>
          <a:bodyPr wrap="square">
            <a:spAutoFit/>
          </a:bodyPr>
          <a:lstStyle/>
          <a:p>
            <a:r>
              <a:rPr lang="en-US" sz="2200" dirty="0">
                <a:solidFill>
                  <a:srgbClr val="4D5156">
                    <a:alpha val="49722"/>
                  </a:srgbClr>
                </a:solidFill>
              </a:rPr>
              <a:t>Reserve balances and vault cash </a:t>
            </a:r>
          </a:p>
          <a:p>
            <a:endParaRPr lang="en-US" sz="2200" dirty="0">
              <a:solidFill>
                <a:srgbClr val="4D5156"/>
              </a:solidFill>
            </a:endParaRPr>
          </a:p>
          <a:p>
            <a:r>
              <a:rPr lang="en-US" sz="2200" dirty="0">
                <a:solidFill>
                  <a:schemeClr val="accent2"/>
                </a:solidFill>
              </a:rPr>
              <a:t>Loans and leases</a:t>
            </a:r>
          </a:p>
          <a:p>
            <a:endParaRPr lang="en-US" sz="2200" dirty="0">
              <a:solidFill>
                <a:srgbClr val="4D5156"/>
              </a:solidFill>
            </a:endParaRPr>
          </a:p>
        </p:txBody>
      </p:sp>
    </p:spTree>
    <p:extLst>
      <p:ext uri="{BB962C8B-B14F-4D97-AF65-F5344CB8AC3E}">
        <p14:creationId xmlns:p14="http://schemas.microsoft.com/office/powerpoint/2010/main" val="28739387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1CC41-58A5-9566-AF70-78506B481730}"/>
              </a:ext>
            </a:extLst>
          </p:cNvPr>
          <p:cNvSpPr>
            <a:spLocks noGrp="1"/>
          </p:cNvSpPr>
          <p:nvPr>
            <p:ph type="ctrTitle"/>
          </p:nvPr>
        </p:nvSpPr>
        <p:spPr>
          <a:xfrm>
            <a:off x="0" y="211317"/>
            <a:ext cx="11571316" cy="1313411"/>
          </a:xfrm>
          <a:solidFill>
            <a:schemeClr val="bg1">
              <a:alpha val="55000"/>
            </a:schemeClr>
          </a:solidFill>
        </p:spPr>
        <p:txBody>
          <a:bodyPr>
            <a:normAutofit/>
          </a:bodyPr>
          <a:lstStyle/>
          <a:p>
            <a:pPr algn="l"/>
            <a:r>
              <a:rPr lang="en-US" sz="6600" b="1" spc="300" dirty="0">
                <a:solidFill>
                  <a:srgbClr val="A1BCBC">
                    <a:alpha val="55000"/>
                  </a:srgbClr>
                </a:solidFill>
                <a:latin typeface="Century Gothic" panose="020B0502020202020204" pitchFamily="34" charset="0"/>
              </a:rPr>
              <a:t>Types of Money</a:t>
            </a:r>
          </a:p>
        </p:txBody>
      </p:sp>
      <p:sp>
        <p:nvSpPr>
          <p:cNvPr id="3" name="Rectangle 2">
            <a:extLst>
              <a:ext uri="{FF2B5EF4-FFF2-40B4-BE49-F238E27FC236}">
                <a16:creationId xmlns:a16="http://schemas.microsoft.com/office/drawing/2014/main" id="{2074C73E-A203-3BCB-0658-AB094B21BF72}"/>
              </a:ext>
            </a:extLst>
          </p:cNvPr>
          <p:cNvSpPr/>
          <p:nvPr/>
        </p:nvSpPr>
        <p:spPr>
          <a:xfrm>
            <a:off x="0" y="2510444"/>
            <a:ext cx="12192000" cy="4347556"/>
          </a:xfrm>
          <a:prstGeom prst="rect">
            <a:avLst/>
          </a:prstGeom>
          <a:solidFill>
            <a:srgbClr val="A1BCBC"/>
          </a:solidFill>
          <a:ln>
            <a:solidFill>
              <a:schemeClr val="accent1">
                <a:shade val="50000"/>
                <a:alpha val="5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8F7E46AB-1715-6BC2-0CD5-5D84F0D929B6}"/>
              </a:ext>
            </a:extLst>
          </p:cNvPr>
          <p:cNvSpPr txBox="1"/>
          <p:nvPr/>
        </p:nvSpPr>
        <p:spPr>
          <a:xfrm>
            <a:off x="5426046" y="826410"/>
            <a:ext cx="8429105" cy="7017306"/>
          </a:xfrm>
          <a:prstGeom prst="rect">
            <a:avLst/>
          </a:prstGeom>
          <a:noFill/>
        </p:spPr>
        <p:txBody>
          <a:bodyPr wrap="square" rtlCol="0">
            <a:spAutoFit/>
          </a:bodyPr>
          <a:lstStyle/>
          <a:p>
            <a:r>
              <a:rPr lang="en-US" sz="45000" b="1" dirty="0">
                <a:solidFill>
                  <a:schemeClr val="bg1"/>
                </a:solidFill>
                <a:latin typeface="Lato" panose="020F0502020204030203" pitchFamily="34" charset="0"/>
                <a:ea typeface="Lato" panose="020F0502020204030203" pitchFamily="34" charset="0"/>
                <a:cs typeface="Lato" panose="020F0502020204030203" pitchFamily="34" charset="0"/>
              </a:rPr>
              <a:t>01</a:t>
            </a:r>
          </a:p>
        </p:txBody>
      </p:sp>
    </p:spTree>
    <p:extLst>
      <p:ext uri="{BB962C8B-B14F-4D97-AF65-F5344CB8AC3E}">
        <p14:creationId xmlns:p14="http://schemas.microsoft.com/office/powerpoint/2010/main" val="234598312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4ADDFC-F901-B30B-2A10-6DB80EAB725F}"/>
              </a:ext>
            </a:extLst>
          </p:cNvPr>
          <p:cNvSpPr>
            <a:spLocks noGrp="1"/>
          </p:cNvSpPr>
          <p:nvPr>
            <p:ph type="title"/>
          </p:nvPr>
        </p:nvSpPr>
        <p:spPr/>
        <p:txBody>
          <a:bodyPr/>
          <a:lstStyle/>
          <a:p>
            <a:r>
              <a:rPr lang="en-US" b="1" dirty="0"/>
              <a:t>A Typical Bank Balance Sheet</a:t>
            </a:r>
          </a:p>
        </p:txBody>
      </p:sp>
      <p:sp>
        <p:nvSpPr>
          <p:cNvPr id="5" name="Connecteur droit 8">
            <a:extLst>
              <a:ext uri="{FF2B5EF4-FFF2-40B4-BE49-F238E27FC236}">
                <a16:creationId xmlns:a16="http://schemas.microsoft.com/office/drawing/2014/main" id="{17989230-A7A7-94B3-B74F-0BE27F983574}"/>
              </a:ext>
            </a:extLst>
          </p:cNvPr>
          <p:cNvSpPr/>
          <p:nvPr/>
        </p:nvSpPr>
        <p:spPr>
          <a:xfrm rot="5400000">
            <a:off x="6060830" y="5079460"/>
            <a:ext cx="1" cy="0"/>
          </a:xfrm>
          <a:prstGeom prst="line">
            <a:avLst/>
          </a:prstGeom>
          <a:solidFill>
            <a:srgbClr val="000000">
              <a:alpha val="5000"/>
            </a:srgbClr>
          </a:solidFill>
          <a:ln w="18000">
            <a:solidFill>
              <a:srgbClr val="000000"/>
            </a:solidFill>
          </a:ln>
        </p:spPr>
        <p:style>
          <a:lnRef idx="1">
            <a:schemeClr val="accent1"/>
          </a:lnRef>
          <a:fillRef idx="0">
            <a:schemeClr val="accent1"/>
          </a:fillRef>
          <a:effectRef idx="0">
            <a:schemeClr val="accent1"/>
          </a:effectRef>
          <a:fontRef idx="minor">
            <a:schemeClr val="tx1"/>
          </a:fontRef>
        </p:style>
        <p:txBody>
          <a:bodyPr wrap="none" rtlCol="0" anchor="ctr" anchorCtr="1"/>
          <a:lstStyle/>
          <a:p>
            <a:endParaRPr lang="en-US">
              <a:solidFill>
                <a:srgbClr val="000000"/>
              </a:solidFill>
            </a:endParaRPr>
          </a:p>
        </p:txBody>
      </p:sp>
      <p:cxnSp>
        <p:nvCxnSpPr>
          <p:cNvPr id="7" name="Straight Connector 6">
            <a:extLst>
              <a:ext uri="{FF2B5EF4-FFF2-40B4-BE49-F238E27FC236}">
                <a16:creationId xmlns:a16="http://schemas.microsoft.com/office/drawing/2014/main" id="{DBE31EEC-3CEF-B769-AC8E-17B82D8957EE}"/>
              </a:ext>
            </a:extLst>
          </p:cNvPr>
          <p:cNvCxnSpPr>
            <a:cxnSpLocks/>
          </p:cNvCxnSpPr>
          <p:nvPr/>
        </p:nvCxnSpPr>
        <p:spPr>
          <a:xfrm>
            <a:off x="2450123" y="2579077"/>
            <a:ext cx="7315200" cy="0"/>
          </a:xfrm>
          <a:prstGeom prst="line">
            <a:avLst/>
          </a:prstGeom>
          <a:ln w="76200">
            <a:solidFill>
              <a:schemeClr val="accent1"/>
            </a:solidFill>
          </a:ln>
        </p:spPr>
        <p:style>
          <a:lnRef idx="1">
            <a:schemeClr val="dk1"/>
          </a:lnRef>
          <a:fillRef idx="0">
            <a:schemeClr val="dk1"/>
          </a:fillRef>
          <a:effectRef idx="0">
            <a:schemeClr val="dk1"/>
          </a:effectRef>
          <a:fontRef idx="minor">
            <a:schemeClr val="tx1"/>
          </a:fontRef>
        </p:style>
      </p:cxnSp>
      <p:cxnSp>
        <p:nvCxnSpPr>
          <p:cNvPr id="8" name="Straight Connector 7">
            <a:extLst>
              <a:ext uri="{FF2B5EF4-FFF2-40B4-BE49-F238E27FC236}">
                <a16:creationId xmlns:a16="http://schemas.microsoft.com/office/drawing/2014/main" id="{9786369C-C331-7E30-41DA-90BDF5E4B130}"/>
              </a:ext>
            </a:extLst>
          </p:cNvPr>
          <p:cNvCxnSpPr>
            <a:cxnSpLocks/>
          </p:cNvCxnSpPr>
          <p:nvPr/>
        </p:nvCxnSpPr>
        <p:spPr>
          <a:xfrm>
            <a:off x="5884984" y="1690688"/>
            <a:ext cx="0" cy="4757004"/>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65219AAF-5589-D322-3389-83485A9D5321}"/>
              </a:ext>
            </a:extLst>
          </p:cNvPr>
          <p:cNvSpPr txBox="1"/>
          <p:nvPr/>
        </p:nvSpPr>
        <p:spPr>
          <a:xfrm>
            <a:off x="6775939" y="1842495"/>
            <a:ext cx="2497014" cy="584775"/>
          </a:xfrm>
          <a:prstGeom prst="rect">
            <a:avLst/>
          </a:prstGeom>
          <a:noFill/>
        </p:spPr>
        <p:txBody>
          <a:bodyPr wrap="square">
            <a:spAutoFit/>
          </a:bodyPr>
          <a:lstStyle/>
          <a:p>
            <a:r>
              <a:rPr lang="en-US" sz="3200" dirty="0">
                <a:solidFill>
                  <a:srgbClr val="4D5156"/>
                </a:solidFill>
              </a:rPr>
              <a:t>Liabilities</a:t>
            </a:r>
            <a:endParaRPr lang="en-US" sz="3200" dirty="0"/>
          </a:p>
        </p:txBody>
      </p:sp>
      <p:sp>
        <p:nvSpPr>
          <p:cNvPr id="10" name="TextBox 9">
            <a:extLst>
              <a:ext uri="{FF2B5EF4-FFF2-40B4-BE49-F238E27FC236}">
                <a16:creationId xmlns:a16="http://schemas.microsoft.com/office/drawing/2014/main" id="{6E5165A3-00BF-96F4-497F-585517D5AD86}"/>
              </a:ext>
            </a:extLst>
          </p:cNvPr>
          <p:cNvSpPr txBox="1"/>
          <p:nvPr/>
        </p:nvSpPr>
        <p:spPr>
          <a:xfrm>
            <a:off x="2919047" y="1842495"/>
            <a:ext cx="2497014" cy="584775"/>
          </a:xfrm>
          <a:prstGeom prst="rect">
            <a:avLst/>
          </a:prstGeom>
          <a:noFill/>
        </p:spPr>
        <p:txBody>
          <a:bodyPr wrap="square">
            <a:spAutoFit/>
          </a:bodyPr>
          <a:lstStyle/>
          <a:p>
            <a:r>
              <a:rPr lang="en-US" sz="3200" dirty="0">
                <a:solidFill>
                  <a:srgbClr val="4D5156"/>
                </a:solidFill>
              </a:rPr>
              <a:t>Assets</a:t>
            </a:r>
            <a:endParaRPr lang="en-US" sz="3200" dirty="0"/>
          </a:p>
        </p:txBody>
      </p:sp>
      <p:sp>
        <p:nvSpPr>
          <p:cNvPr id="11" name="TextBox 10">
            <a:extLst>
              <a:ext uri="{FF2B5EF4-FFF2-40B4-BE49-F238E27FC236}">
                <a16:creationId xmlns:a16="http://schemas.microsoft.com/office/drawing/2014/main" id="{6C1D0CFE-D0D9-DD06-E27B-099663CE8D07}"/>
              </a:ext>
            </a:extLst>
          </p:cNvPr>
          <p:cNvSpPr txBox="1"/>
          <p:nvPr/>
        </p:nvSpPr>
        <p:spPr>
          <a:xfrm>
            <a:off x="2450122" y="2876045"/>
            <a:ext cx="3259011" cy="2800767"/>
          </a:xfrm>
          <a:prstGeom prst="rect">
            <a:avLst/>
          </a:prstGeom>
          <a:noFill/>
        </p:spPr>
        <p:txBody>
          <a:bodyPr wrap="square">
            <a:spAutoFit/>
          </a:bodyPr>
          <a:lstStyle/>
          <a:p>
            <a:r>
              <a:rPr lang="en-US" sz="2200" dirty="0">
                <a:solidFill>
                  <a:srgbClr val="4D5156">
                    <a:alpha val="49882"/>
                  </a:srgbClr>
                </a:solidFill>
              </a:rPr>
              <a:t>Reserve balances and vault cash </a:t>
            </a:r>
          </a:p>
          <a:p>
            <a:endParaRPr lang="en-US" sz="2200" dirty="0">
              <a:solidFill>
                <a:srgbClr val="4D5156">
                  <a:alpha val="49882"/>
                </a:srgbClr>
              </a:solidFill>
            </a:endParaRPr>
          </a:p>
          <a:p>
            <a:r>
              <a:rPr lang="en-US" sz="2200" dirty="0">
                <a:solidFill>
                  <a:srgbClr val="4D5156">
                    <a:alpha val="49882"/>
                  </a:srgbClr>
                </a:solidFill>
              </a:rPr>
              <a:t>Loans and leases</a:t>
            </a:r>
          </a:p>
          <a:p>
            <a:endParaRPr lang="en-US" sz="2200" dirty="0">
              <a:solidFill>
                <a:srgbClr val="4D5156"/>
              </a:solidFill>
            </a:endParaRPr>
          </a:p>
          <a:p>
            <a:r>
              <a:rPr lang="en-US" sz="2200" dirty="0">
                <a:solidFill>
                  <a:schemeClr val="accent2"/>
                </a:solidFill>
              </a:rPr>
              <a:t>Trading account assets (securities)</a:t>
            </a:r>
          </a:p>
          <a:p>
            <a:endParaRPr lang="en-US" sz="2200" dirty="0">
              <a:solidFill>
                <a:srgbClr val="4D5156"/>
              </a:solidFill>
            </a:endParaRPr>
          </a:p>
        </p:txBody>
      </p:sp>
    </p:spTree>
    <p:extLst>
      <p:ext uri="{BB962C8B-B14F-4D97-AF65-F5344CB8AC3E}">
        <p14:creationId xmlns:p14="http://schemas.microsoft.com/office/powerpoint/2010/main" val="259047998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4ADDFC-F901-B30B-2A10-6DB80EAB725F}"/>
              </a:ext>
            </a:extLst>
          </p:cNvPr>
          <p:cNvSpPr>
            <a:spLocks noGrp="1"/>
          </p:cNvSpPr>
          <p:nvPr>
            <p:ph type="title"/>
          </p:nvPr>
        </p:nvSpPr>
        <p:spPr/>
        <p:txBody>
          <a:bodyPr/>
          <a:lstStyle/>
          <a:p>
            <a:r>
              <a:rPr lang="en-US" b="1" dirty="0"/>
              <a:t>A Typical Bank Balance Sheet</a:t>
            </a:r>
          </a:p>
        </p:txBody>
      </p:sp>
      <p:sp>
        <p:nvSpPr>
          <p:cNvPr id="5" name="Connecteur droit 8">
            <a:extLst>
              <a:ext uri="{FF2B5EF4-FFF2-40B4-BE49-F238E27FC236}">
                <a16:creationId xmlns:a16="http://schemas.microsoft.com/office/drawing/2014/main" id="{17989230-A7A7-94B3-B74F-0BE27F983574}"/>
              </a:ext>
            </a:extLst>
          </p:cNvPr>
          <p:cNvSpPr/>
          <p:nvPr/>
        </p:nvSpPr>
        <p:spPr>
          <a:xfrm rot="5400000">
            <a:off x="6060830" y="5079460"/>
            <a:ext cx="1" cy="0"/>
          </a:xfrm>
          <a:prstGeom prst="line">
            <a:avLst/>
          </a:prstGeom>
          <a:solidFill>
            <a:srgbClr val="000000">
              <a:alpha val="5000"/>
            </a:srgbClr>
          </a:solidFill>
          <a:ln w="18000">
            <a:solidFill>
              <a:srgbClr val="000000"/>
            </a:solidFill>
          </a:ln>
        </p:spPr>
        <p:style>
          <a:lnRef idx="1">
            <a:schemeClr val="accent1"/>
          </a:lnRef>
          <a:fillRef idx="0">
            <a:schemeClr val="accent1"/>
          </a:fillRef>
          <a:effectRef idx="0">
            <a:schemeClr val="accent1"/>
          </a:effectRef>
          <a:fontRef idx="minor">
            <a:schemeClr val="tx1"/>
          </a:fontRef>
        </p:style>
        <p:txBody>
          <a:bodyPr wrap="none" rtlCol="0" anchor="ctr" anchorCtr="1"/>
          <a:lstStyle/>
          <a:p>
            <a:endParaRPr lang="en-US">
              <a:solidFill>
                <a:srgbClr val="000000"/>
              </a:solidFill>
            </a:endParaRPr>
          </a:p>
        </p:txBody>
      </p:sp>
      <p:cxnSp>
        <p:nvCxnSpPr>
          <p:cNvPr id="7" name="Straight Connector 6">
            <a:extLst>
              <a:ext uri="{FF2B5EF4-FFF2-40B4-BE49-F238E27FC236}">
                <a16:creationId xmlns:a16="http://schemas.microsoft.com/office/drawing/2014/main" id="{DBE31EEC-3CEF-B769-AC8E-17B82D8957EE}"/>
              </a:ext>
            </a:extLst>
          </p:cNvPr>
          <p:cNvCxnSpPr>
            <a:cxnSpLocks/>
          </p:cNvCxnSpPr>
          <p:nvPr/>
        </p:nvCxnSpPr>
        <p:spPr>
          <a:xfrm>
            <a:off x="2450123" y="2579077"/>
            <a:ext cx="7315200" cy="0"/>
          </a:xfrm>
          <a:prstGeom prst="line">
            <a:avLst/>
          </a:prstGeom>
          <a:ln w="76200">
            <a:solidFill>
              <a:schemeClr val="accent1"/>
            </a:solidFill>
          </a:ln>
        </p:spPr>
        <p:style>
          <a:lnRef idx="1">
            <a:schemeClr val="dk1"/>
          </a:lnRef>
          <a:fillRef idx="0">
            <a:schemeClr val="dk1"/>
          </a:fillRef>
          <a:effectRef idx="0">
            <a:schemeClr val="dk1"/>
          </a:effectRef>
          <a:fontRef idx="minor">
            <a:schemeClr val="tx1"/>
          </a:fontRef>
        </p:style>
      </p:cxnSp>
      <p:cxnSp>
        <p:nvCxnSpPr>
          <p:cNvPr id="8" name="Straight Connector 7">
            <a:extLst>
              <a:ext uri="{FF2B5EF4-FFF2-40B4-BE49-F238E27FC236}">
                <a16:creationId xmlns:a16="http://schemas.microsoft.com/office/drawing/2014/main" id="{9786369C-C331-7E30-41DA-90BDF5E4B130}"/>
              </a:ext>
            </a:extLst>
          </p:cNvPr>
          <p:cNvCxnSpPr>
            <a:cxnSpLocks/>
          </p:cNvCxnSpPr>
          <p:nvPr/>
        </p:nvCxnSpPr>
        <p:spPr>
          <a:xfrm>
            <a:off x="5884984" y="1690688"/>
            <a:ext cx="0" cy="4757004"/>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65219AAF-5589-D322-3389-83485A9D5321}"/>
              </a:ext>
            </a:extLst>
          </p:cNvPr>
          <p:cNvSpPr txBox="1"/>
          <p:nvPr/>
        </p:nvSpPr>
        <p:spPr>
          <a:xfrm>
            <a:off x="6775939" y="1842495"/>
            <a:ext cx="2497014" cy="584775"/>
          </a:xfrm>
          <a:prstGeom prst="rect">
            <a:avLst/>
          </a:prstGeom>
          <a:noFill/>
        </p:spPr>
        <p:txBody>
          <a:bodyPr wrap="square">
            <a:spAutoFit/>
          </a:bodyPr>
          <a:lstStyle/>
          <a:p>
            <a:r>
              <a:rPr lang="en-US" sz="3200" dirty="0">
                <a:solidFill>
                  <a:srgbClr val="4D5156"/>
                </a:solidFill>
              </a:rPr>
              <a:t>Liabilities</a:t>
            </a:r>
            <a:endParaRPr lang="en-US" sz="3200" dirty="0"/>
          </a:p>
        </p:txBody>
      </p:sp>
      <p:sp>
        <p:nvSpPr>
          <p:cNvPr id="10" name="TextBox 9">
            <a:extLst>
              <a:ext uri="{FF2B5EF4-FFF2-40B4-BE49-F238E27FC236}">
                <a16:creationId xmlns:a16="http://schemas.microsoft.com/office/drawing/2014/main" id="{6E5165A3-00BF-96F4-497F-585517D5AD86}"/>
              </a:ext>
            </a:extLst>
          </p:cNvPr>
          <p:cNvSpPr txBox="1"/>
          <p:nvPr/>
        </p:nvSpPr>
        <p:spPr>
          <a:xfrm>
            <a:off x="2919047" y="1842495"/>
            <a:ext cx="2497014" cy="584775"/>
          </a:xfrm>
          <a:prstGeom prst="rect">
            <a:avLst/>
          </a:prstGeom>
          <a:noFill/>
        </p:spPr>
        <p:txBody>
          <a:bodyPr wrap="square">
            <a:spAutoFit/>
          </a:bodyPr>
          <a:lstStyle/>
          <a:p>
            <a:r>
              <a:rPr lang="en-US" sz="3200" dirty="0">
                <a:solidFill>
                  <a:srgbClr val="4D5156"/>
                </a:solidFill>
              </a:rPr>
              <a:t>Assets</a:t>
            </a:r>
            <a:endParaRPr lang="en-US" sz="3200" dirty="0"/>
          </a:p>
        </p:txBody>
      </p:sp>
      <p:sp>
        <p:nvSpPr>
          <p:cNvPr id="11" name="TextBox 10">
            <a:extLst>
              <a:ext uri="{FF2B5EF4-FFF2-40B4-BE49-F238E27FC236}">
                <a16:creationId xmlns:a16="http://schemas.microsoft.com/office/drawing/2014/main" id="{6C1D0CFE-D0D9-DD06-E27B-099663CE8D07}"/>
              </a:ext>
            </a:extLst>
          </p:cNvPr>
          <p:cNvSpPr txBox="1"/>
          <p:nvPr/>
        </p:nvSpPr>
        <p:spPr>
          <a:xfrm>
            <a:off x="2450122" y="2876045"/>
            <a:ext cx="3259011" cy="3139321"/>
          </a:xfrm>
          <a:prstGeom prst="rect">
            <a:avLst/>
          </a:prstGeom>
          <a:noFill/>
        </p:spPr>
        <p:txBody>
          <a:bodyPr wrap="square">
            <a:spAutoFit/>
          </a:bodyPr>
          <a:lstStyle/>
          <a:p>
            <a:r>
              <a:rPr lang="en-US" sz="2200" dirty="0">
                <a:solidFill>
                  <a:srgbClr val="4D5156">
                    <a:alpha val="50187"/>
                  </a:srgbClr>
                </a:solidFill>
              </a:rPr>
              <a:t>Reserve balances and vault cash </a:t>
            </a:r>
          </a:p>
          <a:p>
            <a:endParaRPr lang="en-US" sz="2200" dirty="0">
              <a:solidFill>
                <a:srgbClr val="4D5156">
                  <a:alpha val="50187"/>
                </a:srgbClr>
              </a:solidFill>
            </a:endParaRPr>
          </a:p>
          <a:p>
            <a:r>
              <a:rPr lang="en-US" sz="2200" dirty="0">
                <a:solidFill>
                  <a:srgbClr val="4D5156">
                    <a:alpha val="50187"/>
                  </a:srgbClr>
                </a:solidFill>
              </a:rPr>
              <a:t>Loans and leases</a:t>
            </a:r>
          </a:p>
          <a:p>
            <a:endParaRPr lang="en-US" sz="2200" dirty="0">
              <a:solidFill>
                <a:srgbClr val="4D5156">
                  <a:alpha val="50187"/>
                </a:srgbClr>
              </a:solidFill>
            </a:endParaRPr>
          </a:p>
          <a:p>
            <a:r>
              <a:rPr lang="en-US" sz="2200" dirty="0">
                <a:solidFill>
                  <a:srgbClr val="4D5156">
                    <a:alpha val="50187"/>
                  </a:srgbClr>
                </a:solidFill>
              </a:rPr>
              <a:t>Trading account assets (securities)</a:t>
            </a:r>
          </a:p>
          <a:p>
            <a:endParaRPr lang="en-US" sz="2200" dirty="0">
              <a:solidFill>
                <a:srgbClr val="4D5156">
                  <a:alpha val="50187"/>
                </a:srgbClr>
              </a:solidFill>
            </a:endParaRPr>
          </a:p>
          <a:p>
            <a:r>
              <a:rPr lang="en-US" sz="2200" dirty="0">
                <a:solidFill>
                  <a:schemeClr val="accent2"/>
                </a:solidFill>
              </a:rPr>
              <a:t>Nonfinancial assets</a:t>
            </a:r>
          </a:p>
        </p:txBody>
      </p:sp>
    </p:spTree>
    <p:extLst>
      <p:ext uri="{BB962C8B-B14F-4D97-AF65-F5344CB8AC3E}">
        <p14:creationId xmlns:p14="http://schemas.microsoft.com/office/powerpoint/2010/main" val="144840519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4ADDFC-F901-B30B-2A10-6DB80EAB725F}"/>
              </a:ext>
            </a:extLst>
          </p:cNvPr>
          <p:cNvSpPr>
            <a:spLocks noGrp="1"/>
          </p:cNvSpPr>
          <p:nvPr>
            <p:ph type="title"/>
          </p:nvPr>
        </p:nvSpPr>
        <p:spPr/>
        <p:txBody>
          <a:bodyPr/>
          <a:lstStyle/>
          <a:p>
            <a:r>
              <a:rPr lang="en-US" b="1" dirty="0"/>
              <a:t>A Typical Bank Balance Sheet</a:t>
            </a:r>
          </a:p>
        </p:txBody>
      </p:sp>
      <p:sp>
        <p:nvSpPr>
          <p:cNvPr id="5" name="Connecteur droit 8">
            <a:extLst>
              <a:ext uri="{FF2B5EF4-FFF2-40B4-BE49-F238E27FC236}">
                <a16:creationId xmlns:a16="http://schemas.microsoft.com/office/drawing/2014/main" id="{17989230-A7A7-94B3-B74F-0BE27F983574}"/>
              </a:ext>
            </a:extLst>
          </p:cNvPr>
          <p:cNvSpPr/>
          <p:nvPr/>
        </p:nvSpPr>
        <p:spPr>
          <a:xfrm rot="5400000">
            <a:off x="6060830" y="5079460"/>
            <a:ext cx="1" cy="0"/>
          </a:xfrm>
          <a:prstGeom prst="line">
            <a:avLst/>
          </a:prstGeom>
          <a:solidFill>
            <a:srgbClr val="000000">
              <a:alpha val="5000"/>
            </a:srgbClr>
          </a:solidFill>
          <a:ln w="18000">
            <a:solidFill>
              <a:srgbClr val="000000"/>
            </a:solidFill>
          </a:ln>
        </p:spPr>
        <p:style>
          <a:lnRef idx="1">
            <a:schemeClr val="accent1"/>
          </a:lnRef>
          <a:fillRef idx="0">
            <a:schemeClr val="accent1"/>
          </a:fillRef>
          <a:effectRef idx="0">
            <a:schemeClr val="accent1"/>
          </a:effectRef>
          <a:fontRef idx="minor">
            <a:schemeClr val="tx1"/>
          </a:fontRef>
        </p:style>
        <p:txBody>
          <a:bodyPr wrap="none" rtlCol="0" anchor="ctr" anchorCtr="1"/>
          <a:lstStyle/>
          <a:p>
            <a:endParaRPr lang="en-US">
              <a:solidFill>
                <a:srgbClr val="000000"/>
              </a:solidFill>
            </a:endParaRPr>
          </a:p>
        </p:txBody>
      </p:sp>
      <p:cxnSp>
        <p:nvCxnSpPr>
          <p:cNvPr id="7" name="Straight Connector 6">
            <a:extLst>
              <a:ext uri="{FF2B5EF4-FFF2-40B4-BE49-F238E27FC236}">
                <a16:creationId xmlns:a16="http://schemas.microsoft.com/office/drawing/2014/main" id="{DBE31EEC-3CEF-B769-AC8E-17B82D8957EE}"/>
              </a:ext>
            </a:extLst>
          </p:cNvPr>
          <p:cNvCxnSpPr>
            <a:cxnSpLocks/>
          </p:cNvCxnSpPr>
          <p:nvPr/>
        </p:nvCxnSpPr>
        <p:spPr>
          <a:xfrm>
            <a:off x="2450123" y="2579077"/>
            <a:ext cx="7315200" cy="0"/>
          </a:xfrm>
          <a:prstGeom prst="line">
            <a:avLst/>
          </a:prstGeom>
          <a:ln w="76200">
            <a:solidFill>
              <a:schemeClr val="accent1"/>
            </a:solidFill>
          </a:ln>
        </p:spPr>
        <p:style>
          <a:lnRef idx="1">
            <a:schemeClr val="dk1"/>
          </a:lnRef>
          <a:fillRef idx="0">
            <a:schemeClr val="dk1"/>
          </a:fillRef>
          <a:effectRef idx="0">
            <a:schemeClr val="dk1"/>
          </a:effectRef>
          <a:fontRef idx="minor">
            <a:schemeClr val="tx1"/>
          </a:fontRef>
        </p:style>
      </p:cxnSp>
      <p:cxnSp>
        <p:nvCxnSpPr>
          <p:cNvPr id="8" name="Straight Connector 7">
            <a:extLst>
              <a:ext uri="{FF2B5EF4-FFF2-40B4-BE49-F238E27FC236}">
                <a16:creationId xmlns:a16="http://schemas.microsoft.com/office/drawing/2014/main" id="{9786369C-C331-7E30-41DA-90BDF5E4B130}"/>
              </a:ext>
            </a:extLst>
          </p:cNvPr>
          <p:cNvCxnSpPr>
            <a:cxnSpLocks/>
          </p:cNvCxnSpPr>
          <p:nvPr/>
        </p:nvCxnSpPr>
        <p:spPr>
          <a:xfrm>
            <a:off x="5884984" y="1690688"/>
            <a:ext cx="0" cy="4757004"/>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65219AAF-5589-D322-3389-83485A9D5321}"/>
              </a:ext>
            </a:extLst>
          </p:cNvPr>
          <p:cNvSpPr txBox="1"/>
          <p:nvPr/>
        </p:nvSpPr>
        <p:spPr>
          <a:xfrm>
            <a:off x="6775939" y="1842495"/>
            <a:ext cx="2497014" cy="584775"/>
          </a:xfrm>
          <a:prstGeom prst="rect">
            <a:avLst/>
          </a:prstGeom>
          <a:noFill/>
        </p:spPr>
        <p:txBody>
          <a:bodyPr wrap="square">
            <a:spAutoFit/>
          </a:bodyPr>
          <a:lstStyle/>
          <a:p>
            <a:r>
              <a:rPr lang="en-US" sz="3200" dirty="0">
                <a:solidFill>
                  <a:srgbClr val="4D5156"/>
                </a:solidFill>
              </a:rPr>
              <a:t>Liabilities</a:t>
            </a:r>
            <a:endParaRPr lang="en-US" sz="3200" dirty="0"/>
          </a:p>
        </p:txBody>
      </p:sp>
      <p:sp>
        <p:nvSpPr>
          <p:cNvPr id="10" name="TextBox 9">
            <a:extLst>
              <a:ext uri="{FF2B5EF4-FFF2-40B4-BE49-F238E27FC236}">
                <a16:creationId xmlns:a16="http://schemas.microsoft.com/office/drawing/2014/main" id="{6E5165A3-00BF-96F4-497F-585517D5AD86}"/>
              </a:ext>
            </a:extLst>
          </p:cNvPr>
          <p:cNvSpPr txBox="1"/>
          <p:nvPr/>
        </p:nvSpPr>
        <p:spPr>
          <a:xfrm>
            <a:off x="2919047" y="1842495"/>
            <a:ext cx="2497014" cy="584775"/>
          </a:xfrm>
          <a:prstGeom prst="rect">
            <a:avLst/>
          </a:prstGeom>
          <a:noFill/>
        </p:spPr>
        <p:txBody>
          <a:bodyPr wrap="square">
            <a:spAutoFit/>
          </a:bodyPr>
          <a:lstStyle/>
          <a:p>
            <a:r>
              <a:rPr lang="en-US" sz="3200" dirty="0">
                <a:solidFill>
                  <a:srgbClr val="4D5156"/>
                </a:solidFill>
              </a:rPr>
              <a:t>Assets</a:t>
            </a:r>
            <a:endParaRPr lang="en-US" sz="3200" dirty="0"/>
          </a:p>
        </p:txBody>
      </p:sp>
      <p:sp>
        <p:nvSpPr>
          <p:cNvPr id="11" name="TextBox 10">
            <a:extLst>
              <a:ext uri="{FF2B5EF4-FFF2-40B4-BE49-F238E27FC236}">
                <a16:creationId xmlns:a16="http://schemas.microsoft.com/office/drawing/2014/main" id="{6C1D0CFE-D0D9-DD06-E27B-099663CE8D07}"/>
              </a:ext>
            </a:extLst>
          </p:cNvPr>
          <p:cNvSpPr txBox="1"/>
          <p:nvPr/>
        </p:nvSpPr>
        <p:spPr>
          <a:xfrm>
            <a:off x="2450122" y="2876045"/>
            <a:ext cx="3259011" cy="3139321"/>
          </a:xfrm>
          <a:prstGeom prst="rect">
            <a:avLst/>
          </a:prstGeom>
          <a:noFill/>
        </p:spPr>
        <p:txBody>
          <a:bodyPr wrap="square">
            <a:spAutoFit/>
          </a:bodyPr>
          <a:lstStyle/>
          <a:p>
            <a:r>
              <a:rPr lang="en-US" sz="2200" dirty="0">
                <a:solidFill>
                  <a:srgbClr val="4D5156">
                    <a:alpha val="50000"/>
                  </a:srgbClr>
                </a:solidFill>
              </a:rPr>
              <a:t>Reserve balances and vault cash </a:t>
            </a:r>
          </a:p>
          <a:p>
            <a:endParaRPr lang="en-US" sz="2200" dirty="0">
              <a:solidFill>
                <a:srgbClr val="4D5156">
                  <a:alpha val="50000"/>
                </a:srgbClr>
              </a:solidFill>
            </a:endParaRPr>
          </a:p>
          <a:p>
            <a:r>
              <a:rPr lang="en-US" sz="2200" dirty="0">
                <a:solidFill>
                  <a:srgbClr val="4D5156">
                    <a:alpha val="50000"/>
                  </a:srgbClr>
                </a:solidFill>
              </a:rPr>
              <a:t>Loans and leases</a:t>
            </a:r>
          </a:p>
          <a:p>
            <a:endParaRPr lang="en-US" sz="2200" dirty="0">
              <a:solidFill>
                <a:srgbClr val="4D5156">
                  <a:alpha val="50000"/>
                </a:srgbClr>
              </a:solidFill>
            </a:endParaRPr>
          </a:p>
          <a:p>
            <a:r>
              <a:rPr lang="en-US" sz="2200" dirty="0">
                <a:solidFill>
                  <a:srgbClr val="4D5156">
                    <a:alpha val="50000"/>
                  </a:srgbClr>
                </a:solidFill>
              </a:rPr>
              <a:t>Trading account assets (securities)</a:t>
            </a:r>
          </a:p>
          <a:p>
            <a:endParaRPr lang="en-US" sz="2200" dirty="0">
              <a:solidFill>
                <a:srgbClr val="4D5156">
                  <a:alpha val="50000"/>
                </a:srgbClr>
              </a:solidFill>
            </a:endParaRPr>
          </a:p>
          <a:p>
            <a:r>
              <a:rPr lang="en-US" sz="2200" dirty="0">
                <a:solidFill>
                  <a:srgbClr val="4D5156">
                    <a:alpha val="50000"/>
                  </a:srgbClr>
                </a:solidFill>
              </a:rPr>
              <a:t>Nonfinancial assets</a:t>
            </a:r>
            <a:endParaRPr lang="en-US" sz="2200" dirty="0">
              <a:solidFill>
                <a:schemeClr val="tx1">
                  <a:alpha val="50000"/>
                </a:schemeClr>
              </a:solidFill>
            </a:endParaRPr>
          </a:p>
        </p:txBody>
      </p:sp>
      <p:sp>
        <p:nvSpPr>
          <p:cNvPr id="14" name="TextBox 13">
            <a:extLst>
              <a:ext uri="{FF2B5EF4-FFF2-40B4-BE49-F238E27FC236}">
                <a16:creationId xmlns:a16="http://schemas.microsoft.com/office/drawing/2014/main" id="{D7861E11-9E78-8134-F7A4-430252C561F3}"/>
              </a:ext>
            </a:extLst>
          </p:cNvPr>
          <p:cNvSpPr txBox="1"/>
          <p:nvPr/>
        </p:nvSpPr>
        <p:spPr>
          <a:xfrm>
            <a:off x="6394940" y="2950202"/>
            <a:ext cx="3259011" cy="430887"/>
          </a:xfrm>
          <a:prstGeom prst="rect">
            <a:avLst/>
          </a:prstGeom>
          <a:noFill/>
        </p:spPr>
        <p:txBody>
          <a:bodyPr wrap="square">
            <a:spAutoFit/>
          </a:bodyPr>
          <a:lstStyle/>
          <a:p>
            <a:r>
              <a:rPr lang="en-US" sz="2200" dirty="0">
                <a:solidFill>
                  <a:schemeClr val="accent2"/>
                </a:solidFill>
              </a:rPr>
              <a:t>Deposits</a:t>
            </a:r>
          </a:p>
        </p:txBody>
      </p:sp>
    </p:spTree>
    <p:extLst>
      <p:ext uri="{BB962C8B-B14F-4D97-AF65-F5344CB8AC3E}">
        <p14:creationId xmlns:p14="http://schemas.microsoft.com/office/powerpoint/2010/main" val="348232309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4ADDFC-F901-B30B-2A10-6DB80EAB725F}"/>
              </a:ext>
            </a:extLst>
          </p:cNvPr>
          <p:cNvSpPr>
            <a:spLocks noGrp="1"/>
          </p:cNvSpPr>
          <p:nvPr>
            <p:ph type="title"/>
          </p:nvPr>
        </p:nvSpPr>
        <p:spPr/>
        <p:txBody>
          <a:bodyPr/>
          <a:lstStyle/>
          <a:p>
            <a:r>
              <a:rPr lang="en-US" b="1" dirty="0"/>
              <a:t>A Typical Bank Balance Sheet</a:t>
            </a:r>
          </a:p>
        </p:txBody>
      </p:sp>
      <p:sp>
        <p:nvSpPr>
          <p:cNvPr id="5" name="Connecteur droit 8">
            <a:extLst>
              <a:ext uri="{FF2B5EF4-FFF2-40B4-BE49-F238E27FC236}">
                <a16:creationId xmlns:a16="http://schemas.microsoft.com/office/drawing/2014/main" id="{17989230-A7A7-94B3-B74F-0BE27F983574}"/>
              </a:ext>
            </a:extLst>
          </p:cNvPr>
          <p:cNvSpPr/>
          <p:nvPr/>
        </p:nvSpPr>
        <p:spPr>
          <a:xfrm rot="5400000">
            <a:off x="6060830" y="5079460"/>
            <a:ext cx="1" cy="0"/>
          </a:xfrm>
          <a:prstGeom prst="line">
            <a:avLst/>
          </a:prstGeom>
          <a:solidFill>
            <a:srgbClr val="000000">
              <a:alpha val="5000"/>
            </a:srgbClr>
          </a:solidFill>
          <a:ln w="18000">
            <a:solidFill>
              <a:srgbClr val="000000"/>
            </a:solidFill>
          </a:ln>
        </p:spPr>
        <p:style>
          <a:lnRef idx="1">
            <a:schemeClr val="accent1"/>
          </a:lnRef>
          <a:fillRef idx="0">
            <a:schemeClr val="accent1"/>
          </a:fillRef>
          <a:effectRef idx="0">
            <a:schemeClr val="accent1"/>
          </a:effectRef>
          <a:fontRef idx="minor">
            <a:schemeClr val="tx1"/>
          </a:fontRef>
        </p:style>
        <p:txBody>
          <a:bodyPr wrap="none" rtlCol="0" anchor="ctr" anchorCtr="1"/>
          <a:lstStyle/>
          <a:p>
            <a:endParaRPr lang="en-US">
              <a:solidFill>
                <a:srgbClr val="000000"/>
              </a:solidFill>
            </a:endParaRPr>
          </a:p>
        </p:txBody>
      </p:sp>
      <p:cxnSp>
        <p:nvCxnSpPr>
          <p:cNvPr id="7" name="Straight Connector 6">
            <a:extLst>
              <a:ext uri="{FF2B5EF4-FFF2-40B4-BE49-F238E27FC236}">
                <a16:creationId xmlns:a16="http://schemas.microsoft.com/office/drawing/2014/main" id="{DBE31EEC-3CEF-B769-AC8E-17B82D8957EE}"/>
              </a:ext>
            </a:extLst>
          </p:cNvPr>
          <p:cNvCxnSpPr>
            <a:cxnSpLocks/>
          </p:cNvCxnSpPr>
          <p:nvPr/>
        </p:nvCxnSpPr>
        <p:spPr>
          <a:xfrm>
            <a:off x="2450123" y="2579077"/>
            <a:ext cx="7315200" cy="0"/>
          </a:xfrm>
          <a:prstGeom prst="line">
            <a:avLst/>
          </a:prstGeom>
          <a:ln w="76200">
            <a:solidFill>
              <a:schemeClr val="accent1"/>
            </a:solidFill>
          </a:ln>
        </p:spPr>
        <p:style>
          <a:lnRef idx="1">
            <a:schemeClr val="dk1"/>
          </a:lnRef>
          <a:fillRef idx="0">
            <a:schemeClr val="dk1"/>
          </a:fillRef>
          <a:effectRef idx="0">
            <a:schemeClr val="dk1"/>
          </a:effectRef>
          <a:fontRef idx="minor">
            <a:schemeClr val="tx1"/>
          </a:fontRef>
        </p:style>
      </p:cxnSp>
      <p:cxnSp>
        <p:nvCxnSpPr>
          <p:cNvPr id="8" name="Straight Connector 7">
            <a:extLst>
              <a:ext uri="{FF2B5EF4-FFF2-40B4-BE49-F238E27FC236}">
                <a16:creationId xmlns:a16="http://schemas.microsoft.com/office/drawing/2014/main" id="{9786369C-C331-7E30-41DA-90BDF5E4B130}"/>
              </a:ext>
            </a:extLst>
          </p:cNvPr>
          <p:cNvCxnSpPr>
            <a:cxnSpLocks/>
          </p:cNvCxnSpPr>
          <p:nvPr/>
        </p:nvCxnSpPr>
        <p:spPr>
          <a:xfrm>
            <a:off x="5884984" y="1690688"/>
            <a:ext cx="0" cy="4757004"/>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65219AAF-5589-D322-3389-83485A9D5321}"/>
              </a:ext>
            </a:extLst>
          </p:cNvPr>
          <p:cNvSpPr txBox="1"/>
          <p:nvPr/>
        </p:nvSpPr>
        <p:spPr>
          <a:xfrm>
            <a:off x="6775939" y="1842495"/>
            <a:ext cx="2497014" cy="584775"/>
          </a:xfrm>
          <a:prstGeom prst="rect">
            <a:avLst/>
          </a:prstGeom>
          <a:noFill/>
        </p:spPr>
        <p:txBody>
          <a:bodyPr wrap="square">
            <a:spAutoFit/>
          </a:bodyPr>
          <a:lstStyle/>
          <a:p>
            <a:r>
              <a:rPr lang="en-US" sz="3200" dirty="0">
                <a:solidFill>
                  <a:srgbClr val="4D5156"/>
                </a:solidFill>
              </a:rPr>
              <a:t>Liabilities</a:t>
            </a:r>
            <a:endParaRPr lang="en-US" sz="3200" dirty="0"/>
          </a:p>
        </p:txBody>
      </p:sp>
      <p:sp>
        <p:nvSpPr>
          <p:cNvPr id="10" name="TextBox 9">
            <a:extLst>
              <a:ext uri="{FF2B5EF4-FFF2-40B4-BE49-F238E27FC236}">
                <a16:creationId xmlns:a16="http://schemas.microsoft.com/office/drawing/2014/main" id="{6E5165A3-00BF-96F4-497F-585517D5AD86}"/>
              </a:ext>
            </a:extLst>
          </p:cNvPr>
          <p:cNvSpPr txBox="1"/>
          <p:nvPr/>
        </p:nvSpPr>
        <p:spPr>
          <a:xfrm>
            <a:off x="2919047" y="1842495"/>
            <a:ext cx="2497014" cy="584775"/>
          </a:xfrm>
          <a:prstGeom prst="rect">
            <a:avLst/>
          </a:prstGeom>
          <a:noFill/>
        </p:spPr>
        <p:txBody>
          <a:bodyPr wrap="square">
            <a:spAutoFit/>
          </a:bodyPr>
          <a:lstStyle/>
          <a:p>
            <a:r>
              <a:rPr lang="en-US" sz="3200" dirty="0">
                <a:solidFill>
                  <a:srgbClr val="4D5156"/>
                </a:solidFill>
              </a:rPr>
              <a:t>Assets</a:t>
            </a:r>
            <a:endParaRPr lang="en-US" sz="3200" dirty="0"/>
          </a:p>
        </p:txBody>
      </p:sp>
      <p:sp>
        <p:nvSpPr>
          <p:cNvPr id="11" name="TextBox 10">
            <a:extLst>
              <a:ext uri="{FF2B5EF4-FFF2-40B4-BE49-F238E27FC236}">
                <a16:creationId xmlns:a16="http://schemas.microsoft.com/office/drawing/2014/main" id="{6C1D0CFE-D0D9-DD06-E27B-099663CE8D07}"/>
              </a:ext>
            </a:extLst>
          </p:cNvPr>
          <p:cNvSpPr txBox="1"/>
          <p:nvPr/>
        </p:nvSpPr>
        <p:spPr>
          <a:xfrm>
            <a:off x="2450122" y="2876045"/>
            <a:ext cx="3259011" cy="3139321"/>
          </a:xfrm>
          <a:prstGeom prst="rect">
            <a:avLst/>
          </a:prstGeom>
          <a:noFill/>
        </p:spPr>
        <p:txBody>
          <a:bodyPr wrap="square">
            <a:spAutoFit/>
          </a:bodyPr>
          <a:lstStyle/>
          <a:p>
            <a:r>
              <a:rPr lang="en-US" sz="2200" dirty="0">
                <a:solidFill>
                  <a:srgbClr val="4D5156">
                    <a:alpha val="49861"/>
                  </a:srgbClr>
                </a:solidFill>
              </a:rPr>
              <a:t>Reserve balances and vault cash </a:t>
            </a:r>
          </a:p>
          <a:p>
            <a:endParaRPr lang="en-US" sz="2200" dirty="0">
              <a:solidFill>
                <a:srgbClr val="4D5156">
                  <a:alpha val="49861"/>
                </a:srgbClr>
              </a:solidFill>
            </a:endParaRPr>
          </a:p>
          <a:p>
            <a:r>
              <a:rPr lang="en-US" sz="2200" dirty="0">
                <a:solidFill>
                  <a:srgbClr val="4D5156">
                    <a:alpha val="49861"/>
                  </a:srgbClr>
                </a:solidFill>
              </a:rPr>
              <a:t>Loans and leases</a:t>
            </a:r>
          </a:p>
          <a:p>
            <a:endParaRPr lang="en-US" sz="2200" dirty="0">
              <a:solidFill>
                <a:srgbClr val="4D5156">
                  <a:alpha val="49861"/>
                </a:srgbClr>
              </a:solidFill>
            </a:endParaRPr>
          </a:p>
          <a:p>
            <a:r>
              <a:rPr lang="en-US" sz="2200" dirty="0">
                <a:solidFill>
                  <a:srgbClr val="4D5156">
                    <a:alpha val="49861"/>
                  </a:srgbClr>
                </a:solidFill>
              </a:rPr>
              <a:t>Trading account assets (securities)</a:t>
            </a:r>
          </a:p>
          <a:p>
            <a:endParaRPr lang="en-US" sz="2200" dirty="0">
              <a:solidFill>
                <a:srgbClr val="4D5156">
                  <a:alpha val="49861"/>
                </a:srgbClr>
              </a:solidFill>
            </a:endParaRPr>
          </a:p>
          <a:p>
            <a:r>
              <a:rPr lang="en-US" sz="2200" dirty="0">
                <a:solidFill>
                  <a:srgbClr val="4D5156">
                    <a:alpha val="49861"/>
                  </a:srgbClr>
                </a:solidFill>
              </a:rPr>
              <a:t>Nonfinancial assets</a:t>
            </a:r>
            <a:endParaRPr lang="en-US" sz="2200" dirty="0">
              <a:solidFill>
                <a:schemeClr val="tx1">
                  <a:alpha val="49861"/>
                </a:schemeClr>
              </a:solidFill>
            </a:endParaRPr>
          </a:p>
        </p:txBody>
      </p:sp>
      <p:sp>
        <p:nvSpPr>
          <p:cNvPr id="14" name="TextBox 13">
            <a:extLst>
              <a:ext uri="{FF2B5EF4-FFF2-40B4-BE49-F238E27FC236}">
                <a16:creationId xmlns:a16="http://schemas.microsoft.com/office/drawing/2014/main" id="{D7861E11-9E78-8134-F7A4-430252C561F3}"/>
              </a:ext>
            </a:extLst>
          </p:cNvPr>
          <p:cNvSpPr txBox="1"/>
          <p:nvPr/>
        </p:nvSpPr>
        <p:spPr>
          <a:xfrm>
            <a:off x="6394940" y="2950202"/>
            <a:ext cx="3259011" cy="1107996"/>
          </a:xfrm>
          <a:prstGeom prst="rect">
            <a:avLst/>
          </a:prstGeom>
          <a:noFill/>
        </p:spPr>
        <p:txBody>
          <a:bodyPr wrap="square">
            <a:spAutoFit/>
          </a:bodyPr>
          <a:lstStyle/>
          <a:p>
            <a:r>
              <a:rPr lang="en-US" sz="2200" dirty="0">
                <a:solidFill>
                  <a:srgbClr val="4D5156">
                    <a:alpha val="50000"/>
                  </a:srgbClr>
                </a:solidFill>
              </a:rPr>
              <a:t>Deposits</a:t>
            </a:r>
          </a:p>
          <a:p>
            <a:endParaRPr lang="en-US" sz="2200" dirty="0">
              <a:solidFill>
                <a:srgbClr val="4D5156"/>
              </a:solidFill>
            </a:endParaRPr>
          </a:p>
          <a:p>
            <a:r>
              <a:rPr lang="en-US" sz="2200" dirty="0">
                <a:solidFill>
                  <a:schemeClr val="accent2"/>
                </a:solidFill>
              </a:rPr>
              <a:t>Bonds</a:t>
            </a:r>
          </a:p>
        </p:txBody>
      </p:sp>
    </p:spTree>
    <p:extLst>
      <p:ext uri="{BB962C8B-B14F-4D97-AF65-F5344CB8AC3E}">
        <p14:creationId xmlns:p14="http://schemas.microsoft.com/office/powerpoint/2010/main" val="318302170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4ADDFC-F901-B30B-2A10-6DB80EAB725F}"/>
              </a:ext>
            </a:extLst>
          </p:cNvPr>
          <p:cNvSpPr>
            <a:spLocks noGrp="1"/>
          </p:cNvSpPr>
          <p:nvPr>
            <p:ph type="title"/>
          </p:nvPr>
        </p:nvSpPr>
        <p:spPr/>
        <p:txBody>
          <a:bodyPr/>
          <a:lstStyle/>
          <a:p>
            <a:r>
              <a:rPr lang="en-US" b="1" dirty="0"/>
              <a:t>A Typical Bank Balance Sheet</a:t>
            </a:r>
          </a:p>
        </p:txBody>
      </p:sp>
      <p:sp>
        <p:nvSpPr>
          <p:cNvPr id="5" name="Connecteur droit 8">
            <a:extLst>
              <a:ext uri="{FF2B5EF4-FFF2-40B4-BE49-F238E27FC236}">
                <a16:creationId xmlns:a16="http://schemas.microsoft.com/office/drawing/2014/main" id="{17989230-A7A7-94B3-B74F-0BE27F983574}"/>
              </a:ext>
            </a:extLst>
          </p:cNvPr>
          <p:cNvSpPr/>
          <p:nvPr/>
        </p:nvSpPr>
        <p:spPr>
          <a:xfrm rot="5400000">
            <a:off x="6060830" y="5079460"/>
            <a:ext cx="1" cy="0"/>
          </a:xfrm>
          <a:prstGeom prst="line">
            <a:avLst/>
          </a:prstGeom>
          <a:solidFill>
            <a:srgbClr val="000000">
              <a:alpha val="5000"/>
            </a:srgbClr>
          </a:solidFill>
          <a:ln w="18000">
            <a:solidFill>
              <a:srgbClr val="000000"/>
            </a:solidFill>
          </a:ln>
        </p:spPr>
        <p:style>
          <a:lnRef idx="1">
            <a:schemeClr val="accent1"/>
          </a:lnRef>
          <a:fillRef idx="0">
            <a:schemeClr val="accent1"/>
          </a:fillRef>
          <a:effectRef idx="0">
            <a:schemeClr val="accent1"/>
          </a:effectRef>
          <a:fontRef idx="minor">
            <a:schemeClr val="tx1"/>
          </a:fontRef>
        </p:style>
        <p:txBody>
          <a:bodyPr wrap="none" rtlCol="0" anchor="ctr" anchorCtr="1"/>
          <a:lstStyle/>
          <a:p>
            <a:endParaRPr lang="en-US">
              <a:solidFill>
                <a:srgbClr val="000000"/>
              </a:solidFill>
            </a:endParaRPr>
          </a:p>
        </p:txBody>
      </p:sp>
      <p:cxnSp>
        <p:nvCxnSpPr>
          <p:cNvPr id="7" name="Straight Connector 6">
            <a:extLst>
              <a:ext uri="{FF2B5EF4-FFF2-40B4-BE49-F238E27FC236}">
                <a16:creationId xmlns:a16="http://schemas.microsoft.com/office/drawing/2014/main" id="{DBE31EEC-3CEF-B769-AC8E-17B82D8957EE}"/>
              </a:ext>
            </a:extLst>
          </p:cNvPr>
          <p:cNvCxnSpPr>
            <a:cxnSpLocks/>
          </p:cNvCxnSpPr>
          <p:nvPr/>
        </p:nvCxnSpPr>
        <p:spPr>
          <a:xfrm>
            <a:off x="2450123" y="2579077"/>
            <a:ext cx="7315200" cy="0"/>
          </a:xfrm>
          <a:prstGeom prst="line">
            <a:avLst/>
          </a:prstGeom>
          <a:ln w="76200">
            <a:solidFill>
              <a:schemeClr val="accent1"/>
            </a:solidFill>
          </a:ln>
        </p:spPr>
        <p:style>
          <a:lnRef idx="1">
            <a:schemeClr val="dk1"/>
          </a:lnRef>
          <a:fillRef idx="0">
            <a:schemeClr val="dk1"/>
          </a:fillRef>
          <a:effectRef idx="0">
            <a:schemeClr val="dk1"/>
          </a:effectRef>
          <a:fontRef idx="minor">
            <a:schemeClr val="tx1"/>
          </a:fontRef>
        </p:style>
      </p:cxnSp>
      <p:cxnSp>
        <p:nvCxnSpPr>
          <p:cNvPr id="8" name="Straight Connector 7">
            <a:extLst>
              <a:ext uri="{FF2B5EF4-FFF2-40B4-BE49-F238E27FC236}">
                <a16:creationId xmlns:a16="http://schemas.microsoft.com/office/drawing/2014/main" id="{9786369C-C331-7E30-41DA-90BDF5E4B130}"/>
              </a:ext>
            </a:extLst>
          </p:cNvPr>
          <p:cNvCxnSpPr>
            <a:cxnSpLocks/>
          </p:cNvCxnSpPr>
          <p:nvPr/>
        </p:nvCxnSpPr>
        <p:spPr>
          <a:xfrm>
            <a:off x="5884984" y="1690688"/>
            <a:ext cx="0" cy="4757004"/>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65219AAF-5589-D322-3389-83485A9D5321}"/>
              </a:ext>
            </a:extLst>
          </p:cNvPr>
          <p:cNvSpPr txBox="1"/>
          <p:nvPr/>
        </p:nvSpPr>
        <p:spPr>
          <a:xfrm>
            <a:off x="6775939" y="1842495"/>
            <a:ext cx="2497014" cy="584775"/>
          </a:xfrm>
          <a:prstGeom prst="rect">
            <a:avLst/>
          </a:prstGeom>
          <a:noFill/>
        </p:spPr>
        <p:txBody>
          <a:bodyPr wrap="square">
            <a:spAutoFit/>
          </a:bodyPr>
          <a:lstStyle/>
          <a:p>
            <a:r>
              <a:rPr lang="en-US" sz="3200" dirty="0">
                <a:solidFill>
                  <a:srgbClr val="4D5156"/>
                </a:solidFill>
              </a:rPr>
              <a:t>Liabilities</a:t>
            </a:r>
            <a:endParaRPr lang="en-US" sz="3200" dirty="0"/>
          </a:p>
        </p:txBody>
      </p:sp>
      <p:sp>
        <p:nvSpPr>
          <p:cNvPr id="10" name="TextBox 9">
            <a:extLst>
              <a:ext uri="{FF2B5EF4-FFF2-40B4-BE49-F238E27FC236}">
                <a16:creationId xmlns:a16="http://schemas.microsoft.com/office/drawing/2014/main" id="{6E5165A3-00BF-96F4-497F-585517D5AD86}"/>
              </a:ext>
            </a:extLst>
          </p:cNvPr>
          <p:cNvSpPr txBox="1"/>
          <p:nvPr/>
        </p:nvSpPr>
        <p:spPr>
          <a:xfrm>
            <a:off x="2919047" y="1842495"/>
            <a:ext cx="2497014" cy="584775"/>
          </a:xfrm>
          <a:prstGeom prst="rect">
            <a:avLst/>
          </a:prstGeom>
          <a:noFill/>
        </p:spPr>
        <p:txBody>
          <a:bodyPr wrap="square">
            <a:spAutoFit/>
          </a:bodyPr>
          <a:lstStyle/>
          <a:p>
            <a:r>
              <a:rPr lang="en-US" sz="3200" dirty="0">
                <a:solidFill>
                  <a:srgbClr val="4D5156"/>
                </a:solidFill>
              </a:rPr>
              <a:t>Assets</a:t>
            </a:r>
            <a:endParaRPr lang="en-US" sz="3200" dirty="0"/>
          </a:p>
        </p:txBody>
      </p:sp>
      <p:sp>
        <p:nvSpPr>
          <p:cNvPr id="11" name="TextBox 10">
            <a:extLst>
              <a:ext uri="{FF2B5EF4-FFF2-40B4-BE49-F238E27FC236}">
                <a16:creationId xmlns:a16="http://schemas.microsoft.com/office/drawing/2014/main" id="{6C1D0CFE-D0D9-DD06-E27B-099663CE8D07}"/>
              </a:ext>
            </a:extLst>
          </p:cNvPr>
          <p:cNvSpPr txBox="1"/>
          <p:nvPr/>
        </p:nvSpPr>
        <p:spPr>
          <a:xfrm>
            <a:off x="2450122" y="2876045"/>
            <a:ext cx="3259011" cy="3139321"/>
          </a:xfrm>
          <a:prstGeom prst="rect">
            <a:avLst/>
          </a:prstGeom>
          <a:noFill/>
        </p:spPr>
        <p:txBody>
          <a:bodyPr wrap="square">
            <a:spAutoFit/>
          </a:bodyPr>
          <a:lstStyle/>
          <a:p>
            <a:r>
              <a:rPr lang="en-US" sz="2200" dirty="0">
                <a:solidFill>
                  <a:srgbClr val="4D5156">
                    <a:alpha val="49861"/>
                  </a:srgbClr>
                </a:solidFill>
              </a:rPr>
              <a:t>Reserve balances and vault cash </a:t>
            </a:r>
          </a:p>
          <a:p>
            <a:endParaRPr lang="en-US" sz="2200" dirty="0">
              <a:solidFill>
                <a:srgbClr val="4D5156">
                  <a:alpha val="49861"/>
                </a:srgbClr>
              </a:solidFill>
            </a:endParaRPr>
          </a:p>
          <a:p>
            <a:r>
              <a:rPr lang="en-US" sz="2200" dirty="0">
                <a:solidFill>
                  <a:srgbClr val="4D5156">
                    <a:alpha val="49861"/>
                  </a:srgbClr>
                </a:solidFill>
              </a:rPr>
              <a:t>Loans and leases</a:t>
            </a:r>
          </a:p>
          <a:p>
            <a:endParaRPr lang="en-US" sz="2200" dirty="0">
              <a:solidFill>
                <a:srgbClr val="4D5156">
                  <a:alpha val="49861"/>
                </a:srgbClr>
              </a:solidFill>
            </a:endParaRPr>
          </a:p>
          <a:p>
            <a:r>
              <a:rPr lang="en-US" sz="2200" dirty="0">
                <a:solidFill>
                  <a:srgbClr val="4D5156">
                    <a:alpha val="49861"/>
                  </a:srgbClr>
                </a:solidFill>
              </a:rPr>
              <a:t>Trading account assets (securities)</a:t>
            </a:r>
          </a:p>
          <a:p>
            <a:endParaRPr lang="en-US" sz="2200" dirty="0">
              <a:solidFill>
                <a:srgbClr val="4D5156">
                  <a:alpha val="49861"/>
                </a:srgbClr>
              </a:solidFill>
            </a:endParaRPr>
          </a:p>
          <a:p>
            <a:r>
              <a:rPr lang="en-US" sz="2200" dirty="0">
                <a:solidFill>
                  <a:srgbClr val="4D5156">
                    <a:alpha val="49861"/>
                  </a:srgbClr>
                </a:solidFill>
              </a:rPr>
              <a:t>Nonfinancial assets</a:t>
            </a:r>
            <a:endParaRPr lang="en-US" sz="2200" dirty="0">
              <a:solidFill>
                <a:schemeClr val="tx1">
                  <a:alpha val="49861"/>
                </a:schemeClr>
              </a:solidFill>
            </a:endParaRPr>
          </a:p>
        </p:txBody>
      </p:sp>
      <p:sp>
        <p:nvSpPr>
          <p:cNvPr id="14" name="TextBox 13">
            <a:extLst>
              <a:ext uri="{FF2B5EF4-FFF2-40B4-BE49-F238E27FC236}">
                <a16:creationId xmlns:a16="http://schemas.microsoft.com/office/drawing/2014/main" id="{D7861E11-9E78-8134-F7A4-430252C561F3}"/>
              </a:ext>
            </a:extLst>
          </p:cNvPr>
          <p:cNvSpPr txBox="1"/>
          <p:nvPr/>
        </p:nvSpPr>
        <p:spPr>
          <a:xfrm>
            <a:off x="6394940" y="2950202"/>
            <a:ext cx="3259011" cy="1107996"/>
          </a:xfrm>
          <a:prstGeom prst="rect">
            <a:avLst/>
          </a:prstGeom>
          <a:noFill/>
        </p:spPr>
        <p:txBody>
          <a:bodyPr wrap="square">
            <a:spAutoFit/>
          </a:bodyPr>
          <a:lstStyle/>
          <a:p>
            <a:r>
              <a:rPr lang="en-US" sz="2200" dirty="0">
                <a:solidFill>
                  <a:srgbClr val="4D5156">
                    <a:alpha val="50000"/>
                  </a:srgbClr>
                </a:solidFill>
              </a:rPr>
              <a:t>Deposits</a:t>
            </a:r>
          </a:p>
          <a:p>
            <a:endParaRPr lang="en-US" sz="2200" dirty="0">
              <a:solidFill>
                <a:srgbClr val="4D5156"/>
              </a:solidFill>
            </a:endParaRPr>
          </a:p>
          <a:p>
            <a:r>
              <a:rPr lang="en-US" sz="2200" dirty="0">
                <a:solidFill>
                  <a:schemeClr val="tx1">
                    <a:alpha val="49804"/>
                  </a:schemeClr>
                </a:solidFill>
              </a:rPr>
              <a:t>Bonds</a:t>
            </a:r>
          </a:p>
        </p:txBody>
      </p:sp>
      <p:sp>
        <p:nvSpPr>
          <p:cNvPr id="3" name="TextBox 2">
            <a:extLst>
              <a:ext uri="{FF2B5EF4-FFF2-40B4-BE49-F238E27FC236}">
                <a16:creationId xmlns:a16="http://schemas.microsoft.com/office/drawing/2014/main" id="{852280D1-D529-95B0-F8C6-1A039DC2B148}"/>
              </a:ext>
            </a:extLst>
          </p:cNvPr>
          <p:cNvSpPr txBox="1"/>
          <p:nvPr/>
        </p:nvSpPr>
        <p:spPr>
          <a:xfrm>
            <a:off x="6394940" y="5584479"/>
            <a:ext cx="3624516" cy="430887"/>
          </a:xfrm>
          <a:prstGeom prst="rect">
            <a:avLst/>
          </a:prstGeom>
          <a:noFill/>
        </p:spPr>
        <p:txBody>
          <a:bodyPr wrap="square">
            <a:spAutoFit/>
          </a:bodyPr>
          <a:lstStyle/>
          <a:p>
            <a:r>
              <a:rPr lang="en-US" sz="2200" dirty="0">
                <a:solidFill>
                  <a:schemeClr val="accent2"/>
                </a:solidFill>
              </a:rPr>
              <a:t>Net worth/equity/capital</a:t>
            </a:r>
          </a:p>
        </p:txBody>
      </p:sp>
    </p:spTree>
    <p:extLst>
      <p:ext uri="{BB962C8B-B14F-4D97-AF65-F5344CB8AC3E}">
        <p14:creationId xmlns:p14="http://schemas.microsoft.com/office/powerpoint/2010/main" val="101542969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4ADDFC-F901-B30B-2A10-6DB80EAB725F}"/>
              </a:ext>
            </a:extLst>
          </p:cNvPr>
          <p:cNvSpPr>
            <a:spLocks noGrp="1"/>
          </p:cNvSpPr>
          <p:nvPr>
            <p:ph type="title"/>
          </p:nvPr>
        </p:nvSpPr>
        <p:spPr/>
        <p:txBody>
          <a:bodyPr/>
          <a:lstStyle/>
          <a:p>
            <a:r>
              <a:rPr lang="en-US" b="1" dirty="0"/>
              <a:t>A Typical Bank Balance Sheet</a:t>
            </a:r>
          </a:p>
        </p:txBody>
      </p:sp>
      <p:sp>
        <p:nvSpPr>
          <p:cNvPr id="5" name="Connecteur droit 8">
            <a:extLst>
              <a:ext uri="{FF2B5EF4-FFF2-40B4-BE49-F238E27FC236}">
                <a16:creationId xmlns:a16="http://schemas.microsoft.com/office/drawing/2014/main" id="{17989230-A7A7-94B3-B74F-0BE27F983574}"/>
              </a:ext>
            </a:extLst>
          </p:cNvPr>
          <p:cNvSpPr/>
          <p:nvPr/>
        </p:nvSpPr>
        <p:spPr>
          <a:xfrm rot="5400000">
            <a:off x="6060830" y="5079460"/>
            <a:ext cx="1" cy="0"/>
          </a:xfrm>
          <a:prstGeom prst="line">
            <a:avLst/>
          </a:prstGeom>
          <a:solidFill>
            <a:srgbClr val="000000">
              <a:alpha val="5000"/>
            </a:srgbClr>
          </a:solidFill>
          <a:ln w="18000">
            <a:solidFill>
              <a:srgbClr val="000000"/>
            </a:solidFill>
          </a:ln>
        </p:spPr>
        <p:style>
          <a:lnRef idx="1">
            <a:schemeClr val="accent1"/>
          </a:lnRef>
          <a:fillRef idx="0">
            <a:schemeClr val="accent1"/>
          </a:fillRef>
          <a:effectRef idx="0">
            <a:schemeClr val="accent1"/>
          </a:effectRef>
          <a:fontRef idx="minor">
            <a:schemeClr val="tx1"/>
          </a:fontRef>
        </p:style>
        <p:txBody>
          <a:bodyPr wrap="none" rtlCol="0" anchor="ctr" anchorCtr="1"/>
          <a:lstStyle/>
          <a:p>
            <a:endParaRPr lang="en-US">
              <a:solidFill>
                <a:srgbClr val="000000"/>
              </a:solidFill>
            </a:endParaRPr>
          </a:p>
        </p:txBody>
      </p:sp>
      <p:cxnSp>
        <p:nvCxnSpPr>
          <p:cNvPr id="7" name="Straight Connector 6">
            <a:extLst>
              <a:ext uri="{FF2B5EF4-FFF2-40B4-BE49-F238E27FC236}">
                <a16:creationId xmlns:a16="http://schemas.microsoft.com/office/drawing/2014/main" id="{DBE31EEC-3CEF-B769-AC8E-17B82D8957EE}"/>
              </a:ext>
            </a:extLst>
          </p:cNvPr>
          <p:cNvCxnSpPr>
            <a:cxnSpLocks/>
          </p:cNvCxnSpPr>
          <p:nvPr/>
        </p:nvCxnSpPr>
        <p:spPr>
          <a:xfrm>
            <a:off x="2450123" y="2579077"/>
            <a:ext cx="7315200" cy="0"/>
          </a:xfrm>
          <a:prstGeom prst="line">
            <a:avLst/>
          </a:prstGeom>
          <a:ln w="76200">
            <a:solidFill>
              <a:schemeClr val="accent1"/>
            </a:solidFill>
          </a:ln>
        </p:spPr>
        <p:style>
          <a:lnRef idx="1">
            <a:schemeClr val="dk1"/>
          </a:lnRef>
          <a:fillRef idx="0">
            <a:schemeClr val="dk1"/>
          </a:fillRef>
          <a:effectRef idx="0">
            <a:schemeClr val="dk1"/>
          </a:effectRef>
          <a:fontRef idx="minor">
            <a:schemeClr val="tx1"/>
          </a:fontRef>
        </p:style>
      </p:cxnSp>
      <p:cxnSp>
        <p:nvCxnSpPr>
          <p:cNvPr id="8" name="Straight Connector 7">
            <a:extLst>
              <a:ext uri="{FF2B5EF4-FFF2-40B4-BE49-F238E27FC236}">
                <a16:creationId xmlns:a16="http://schemas.microsoft.com/office/drawing/2014/main" id="{9786369C-C331-7E30-41DA-90BDF5E4B130}"/>
              </a:ext>
            </a:extLst>
          </p:cNvPr>
          <p:cNvCxnSpPr>
            <a:cxnSpLocks/>
          </p:cNvCxnSpPr>
          <p:nvPr/>
        </p:nvCxnSpPr>
        <p:spPr>
          <a:xfrm>
            <a:off x="5884984" y="1690688"/>
            <a:ext cx="0" cy="4757004"/>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65219AAF-5589-D322-3389-83485A9D5321}"/>
              </a:ext>
            </a:extLst>
          </p:cNvPr>
          <p:cNvSpPr txBox="1"/>
          <p:nvPr/>
        </p:nvSpPr>
        <p:spPr>
          <a:xfrm>
            <a:off x="6775939" y="1842495"/>
            <a:ext cx="2497014" cy="584775"/>
          </a:xfrm>
          <a:prstGeom prst="rect">
            <a:avLst/>
          </a:prstGeom>
          <a:noFill/>
        </p:spPr>
        <p:txBody>
          <a:bodyPr wrap="square">
            <a:spAutoFit/>
          </a:bodyPr>
          <a:lstStyle/>
          <a:p>
            <a:r>
              <a:rPr lang="en-US" sz="3200" dirty="0">
                <a:solidFill>
                  <a:srgbClr val="4D5156"/>
                </a:solidFill>
              </a:rPr>
              <a:t>Liabilities</a:t>
            </a:r>
            <a:endParaRPr lang="en-US" sz="3200" dirty="0"/>
          </a:p>
        </p:txBody>
      </p:sp>
      <p:sp>
        <p:nvSpPr>
          <p:cNvPr id="10" name="TextBox 9">
            <a:extLst>
              <a:ext uri="{FF2B5EF4-FFF2-40B4-BE49-F238E27FC236}">
                <a16:creationId xmlns:a16="http://schemas.microsoft.com/office/drawing/2014/main" id="{6E5165A3-00BF-96F4-497F-585517D5AD86}"/>
              </a:ext>
            </a:extLst>
          </p:cNvPr>
          <p:cNvSpPr txBox="1"/>
          <p:nvPr/>
        </p:nvSpPr>
        <p:spPr>
          <a:xfrm>
            <a:off x="2919047" y="1842495"/>
            <a:ext cx="2497014" cy="584775"/>
          </a:xfrm>
          <a:prstGeom prst="rect">
            <a:avLst/>
          </a:prstGeom>
          <a:noFill/>
        </p:spPr>
        <p:txBody>
          <a:bodyPr wrap="square">
            <a:spAutoFit/>
          </a:bodyPr>
          <a:lstStyle/>
          <a:p>
            <a:r>
              <a:rPr lang="en-US" sz="3200" dirty="0">
                <a:solidFill>
                  <a:srgbClr val="4D5156"/>
                </a:solidFill>
              </a:rPr>
              <a:t>Assets</a:t>
            </a:r>
            <a:endParaRPr lang="en-US" sz="3200" dirty="0"/>
          </a:p>
        </p:txBody>
      </p:sp>
      <p:sp>
        <p:nvSpPr>
          <p:cNvPr id="11" name="TextBox 10">
            <a:extLst>
              <a:ext uri="{FF2B5EF4-FFF2-40B4-BE49-F238E27FC236}">
                <a16:creationId xmlns:a16="http://schemas.microsoft.com/office/drawing/2014/main" id="{6C1D0CFE-D0D9-DD06-E27B-099663CE8D07}"/>
              </a:ext>
            </a:extLst>
          </p:cNvPr>
          <p:cNvSpPr txBox="1"/>
          <p:nvPr/>
        </p:nvSpPr>
        <p:spPr>
          <a:xfrm>
            <a:off x="2450122" y="2876045"/>
            <a:ext cx="3259011" cy="3139321"/>
          </a:xfrm>
          <a:prstGeom prst="rect">
            <a:avLst/>
          </a:prstGeom>
          <a:noFill/>
        </p:spPr>
        <p:txBody>
          <a:bodyPr wrap="square">
            <a:spAutoFit/>
          </a:bodyPr>
          <a:lstStyle/>
          <a:p>
            <a:r>
              <a:rPr lang="en-US" sz="2200" dirty="0">
                <a:solidFill>
                  <a:srgbClr val="4D5156">
                    <a:alpha val="49861"/>
                  </a:srgbClr>
                </a:solidFill>
              </a:rPr>
              <a:t>Reserve balances and vault cash </a:t>
            </a:r>
          </a:p>
          <a:p>
            <a:endParaRPr lang="en-US" sz="2200" dirty="0">
              <a:solidFill>
                <a:srgbClr val="4D5156">
                  <a:alpha val="49861"/>
                </a:srgbClr>
              </a:solidFill>
            </a:endParaRPr>
          </a:p>
          <a:p>
            <a:r>
              <a:rPr lang="en-US" sz="2200" dirty="0">
                <a:solidFill>
                  <a:srgbClr val="4D5156">
                    <a:alpha val="49861"/>
                  </a:srgbClr>
                </a:solidFill>
              </a:rPr>
              <a:t>Loans and leases</a:t>
            </a:r>
          </a:p>
          <a:p>
            <a:endParaRPr lang="en-US" sz="2200" dirty="0">
              <a:solidFill>
                <a:srgbClr val="4D5156">
                  <a:alpha val="49861"/>
                </a:srgbClr>
              </a:solidFill>
            </a:endParaRPr>
          </a:p>
          <a:p>
            <a:r>
              <a:rPr lang="en-US" sz="2200" dirty="0">
                <a:solidFill>
                  <a:srgbClr val="4D5156">
                    <a:alpha val="49861"/>
                  </a:srgbClr>
                </a:solidFill>
              </a:rPr>
              <a:t>Trading account assets (securities)</a:t>
            </a:r>
          </a:p>
          <a:p>
            <a:endParaRPr lang="en-US" sz="2200" dirty="0">
              <a:solidFill>
                <a:srgbClr val="4D5156">
                  <a:alpha val="49861"/>
                </a:srgbClr>
              </a:solidFill>
            </a:endParaRPr>
          </a:p>
          <a:p>
            <a:r>
              <a:rPr lang="en-US" sz="2200" dirty="0">
                <a:solidFill>
                  <a:srgbClr val="4D5156">
                    <a:alpha val="49861"/>
                  </a:srgbClr>
                </a:solidFill>
              </a:rPr>
              <a:t>Nonfinancial assets</a:t>
            </a:r>
            <a:endParaRPr lang="en-US" sz="2200" dirty="0">
              <a:solidFill>
                <a:schemeClr val="tx1">
                  <a:alpha val="49861"/>
                </a:schemeClr>
              </a:solidFill>
            </a:endParaRPr>
          </a:p>
        </p:txBody>
      </p:sp>
      <p:sp>
        <p:nvSpPr>
          <p:cNvPr id="14" name="TextBox 13">
            <a:extLst>
              <a:ext uri="{FF2B5EF4-FFF2-40B4-BE49-F238E27FC236}">
                <a16:creationId xmlns:a16="http://schemas.microsoft.com/office/drawing/2014/main" id="{D7861E11-9E78-8134-F7A4-430252C561F3}"/>
              </a:ext>
            </a:extLst>
          </p:cNvPr>
          <p:cNvSpPr txBox="1"/>
          <p:nvPr/>
        </p:nvSpPr>
        <p:spPr>
          <a:xfrm>
            <a:off x="6394940" y="2950202"/>
            <a:ext cx="3259011" cy="1107996"/>
          </a:xfrm>
          <a:prstGeom prst="rect">
            <a:avLst/>
          </a:prstGeom>
          <a:noFill/>
        </p:spPr>
        <p:txBody>
          <a:bodyPr wrap="square">
            <a:spAutoFit/>
          </a:bodyPr>
          <a:lstStyle/>
          <a:p>
            <a:r>
              <a:rPr lang="en-US" sz="2200" dirty="0">
                <a:solidFill>
                  <a:srgbClr val="4D5156">
                    <a:alpha val="50000"/>
                  </a:srgbClr>
                </a:solidFill>
              </a:rPr>
              <a:t>Deposits</a:t>
            </a:r>
          </a:p>
          <a:p>
            <a:endParaRPr lang="en-US" sz="2200" dirty="0">
              <a:solidFill>
                <a:srgbClr val="4D5156"/>
              </a:solidFill>
            </a:endParaRPr>
          </a:p>
          <a:p>
            <a:r>
              <a:rPr lang="en-US" sz="2200" dirty="0">
                <a:solidFill>
                  <a:schemeClr val="tx1">
                    <a:alpha val="49804"/>
                  </a:schemeClr>
                </a:solidFill>
              </a:rPr>
              <a:t>Bonds</a:t>
            </a:r>
          </a:p>
        </p:txBody>
      </p:sp>
      <p:sp>
        <p:nvSpPr>
          <p:cNvPr id="3" name="TextBox 2">
            <a:extLst>
              <a:ext uri="{FF2B5EF4-FFF2-40B4-BE49-F238E27FC236}">
                <a16:creationId xmlns:a16="http://schemas.microsoft.com/office/drawing/2014/main" id="{852280D1-D529-95B0-F8C6-1A039DC2B148}"/>
              </a:ext>
            </a:extLst>
          </p:cNvPr>
          <p:cNvSpPr txBox="1"/>
          <p:nvPr/>
        </p:nvSpPr>
        <p:spPr>
          <a:xfrm>
            <a:off x="6394940" y="5584479"/>
            <a:ext cx="3624516" cy="430887"/>
          </a:xfrm>
          <a:prstGeom prst="rect">
            <a:avLst/>
          </a:prstGeom>
          <a:noFill/>
        </p:spPr>
        <p:txBody>
          <a:bodyPr wrap="square">
            <a:spAutoFit/>
          </a:bodyPr>
          <a:lstStyle/>
          <a:p>
            <a:r>
              <a:rPr lang="en-US" sz="2200" dirty="0">
                <a:solidFill>
                  <a:schemeClr val="accent2"/>
                </a:solidFill>
              </a:rPr>
              <a:t>Net worth/equity/capital</a:t>
            </a:r>
          </a:p>
        </p:txBody>
      </p:sp>
    </p:spTree>
    <p:extLst>
      <p:ext uri="{BB962C8B-B14F-4D97-AF65-F5344CB8AC3E}">
        <p14:creationId xmlns:p14="http://schemas.microsoft.com/office/powerpoint/2010/main" val="206618800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4ADDFC-F901-B30B-2A10-6DB80EAB725F}"/>
              </a:ext>
            </a:extLst>
          </p:cNvPr>
          <p:cNvSpPr>
            <a:spLocks noGrp="1"/>
          </p:cNvSpPr>
          <p:nvPr>
            <p:ph type="title"/>
          </p:nvPr>
        </p:nvSpPr>
        <p:spPr/>
        <p:txBody>
          <a:bodyPr/>
          <a:lstStyle/>
          <a:p>
            <a:r>
              <a:rPr lang="en-US" b="1" dirty="0"/>
              <a:t>How Banks Make Money</a:t>
            </a:r>
          </a:p>
        </p:txBody>
      </p:sp>
      <p:sp>
        <p:nvSpPr>
          <p:cNvPr id="4" name="Object 5">
            <a:extLst>
              <a:ext uri="{FF2B5EF4-FFF2-40B4-BE49-F238E27FC236}">
                <a16:creationId xmlns:a16="http://schemas.microsoft.com/office/drawing/2014/main" id="{D9BDA3CD-6488-7968-A5B8-2DA2702101C3}"/>
              </a:ext>
            </a:extLst>
          </p:cNvPr>
          <p:cNvSpPr txBox="1">
            <a:spLocks noGrp="1"/>
          </p:cNvSpPr>
          <p:nvPr>
            <p:ph idx="1"/>
          </p:nvPr>
        </p:nvSpPr>
        <p:spPr>
          <a:xfrm>
            <a:off x="838200" y="1825625"/>
            <a:ext cx="10515600" cy="4351338"/>
          </a:xfrm>
          <a:prstGeom prst="rect">
            <a:avLst/>
          </a:prstGeom>
        </p:spPr>
        <p:txBody>
          <a:bodyPr>
            <a:noAutofit/>
          </a:bodyPr>
          <a:lstStyle/>
          <a:p>
            <a:pPr marL="0" indent="0">
              <a:lnSpc>
                <a:spcPct val="100000"/>
              </a:lnSpc>
              <a:buNone/>
            </a:pPr>
            <a:r>
              <a:rPr lang="en-US" sz="3200" b="0" i="0" dirty="0">
                <a:solidFill>
                  <a:srgbClr val="4D5156"/>
                </a:solidFill>
                <a:effectLst/>
              </a:rPr>
              <a:t>Banks earn profits when: </a:t>
            </a:r>
          </a:p>
          <a:p>
            <a:pPr marL="0" indent="0">
              <a:lnSpc>
                <a:spcPct val="100000"/>
              </a:lnSpc>
              <a:buNone/>
            </a:pPr>
            <a:endParaRPr lang="en-US" sz="3200" dirty="0">
              <a:solidFill>
                <a:srgbClr val="4D5156"/>
              </a:solidFill>
            </a:endParaRPr>
          </a:p>
          <a:p>
            <a:pPr marL="0" indent="0" algn="ctr">
              <a:lnSpc>
                <a:spcPct val="100000"/>
              </a:lnSpc>
              <a:buNone/>
            </a:pPr>
            <a:r>
              <a:rPr lang="en-US" sz="3200" dirty="0">
                <a:solidFill>
                  <a:srgbClr val="4D5156"/>
                </a:solidFill>
              </a:rPr>
              <a:t>Interest rate on assets &gt; interest rate on liabilities</a:t>
            </a:r>
            <a:endParaRPr lang="en-US" sz="3200" b="0" i="0" dirty="0">
              <a:solidFill>
                <a:srgbClr val="4D5156"/>
              </a:solidFill>
              <a:effectLst/>
            </a:endParaRPr>
          </a:p>
          <a:p>
            <a:pPr marL="0" indent="0">
              <a:lnSpc>
                <a:spcPct val="100000"/>
              </a:lnSpc>
              <a:buNone/>
            </a:pPr>
            <a:endParaRPr lang="en-US" sz="1200" dirty="0">
              <a:solidFill>
                <a:srgbClr val="4D5156"/>
              </a:solidFill>
            </a:endParaRPr>
          </a:p>
        </p:txBody>
      </p:sp>
      <p:sp>
        <p:nvSpPr>
          <p:cNvPr id="6" name="Connecteur droit 8">
            <a:extLst>
              <a:ext uri="{FF2B5EF4-FFF2-40B4-BE49-F238E27FC236}">
                <a16:creationId xmlns:a16="http://schemas.microsoft.com/office/drawing/2014/main" id="{A68210B8-B978-3FAE-2114-3556D17FD130}"/>
              </a:ext>
            </a:extLst>
          </p:cNvPr>
          <p:cNvSpPr/>
          <p:nvPr/>
        </p:nvSpPr>
        <p:spPr>
          <a:xfrm rot="5400000">
            <a:off x="6169318" y="4147980"/>
            <a:ext cx="1" cy="0"/>
          </a:xfrm>
          <a:prstGeom prst="line">
            <a:avLst/>
          </a:prstGeom>
          <a:solidFill>
            <a:srgbClr val="000000">
              <a:alpha val="5000"/>
            </a:srgbClr>
          </a:solidFill>
          <a:ln w="18000">
            <a:solidFill>
              <a:srgbClr val="000000"/>
            </a:solidFill>
          </a:ln>
        </p:spPr>
        <p:style>
          <a:lnRef idx="1">
            <a:schemeClr val="accent1"/>
          </a:lnRef>
          <a:fillRef idx="0">
            <a:schemeClr val="accent1"/>
          </a:fillRef>
          <a:effectRef idx="0">
            <a:schemeClr val="accent1"/>
          </a:effectRef>
          <a:fontRef idx="minor">
            <a:schemeClr val="tx1"/>
          </a:fontRef>
        </p:style>
        <p:txBody>
          <a:bodyPr wrap="none" rtlCol="0" anchor="ctr" anchorCtr="1"/>
          <a:lstStyle/>
          <a:p>
            <a:endParaRPr lang="en-US">
              <a:solidFill>
                <a:srgbClr val="000000"/>
              </a:solidFill>
            </a:endParaRPr>
          </a:p>
        </p:txBody>
      </p:sp>
      <p:cxnSp>
        <p:nvCxnSpPr>
          <p:cNvPr id="12" name="Straight Connector 11">
            <a:extLst>
              <a:ext uri="{FF2B5EF4-FFF2-40B4-BE49-F238E27FC236}">
                <a16:creationId xmlns:a16="http://schemas.microsoft.com/office/drawing/2014/main" id="{0A3C49CA-B9B2-D471-4A7C-7C3304F1430D}"/>
              </a:ext>
            </a:extLst>
          </p:cNvPr>
          <p:cNvCxnSpPr>
            <a:cxnSpLocks/>
          </p:cNvCxnSpPr>
          <p:nvPr/>
        </p:nvCxnSpPr>
        <p:spPr>
          <a:xfrm>
            <a:off x="2438400" y="4855746"/>
            <a:ext cx="7315200" cy="0"/>
          </a:xfrm>
          <a:prstGeom prst="line">
            <a:avLst/>
          </a:prstGeom>
          <a:ln w="76200">
            <a:solidFill>
              <a:schemeClr val="accent1"/>
            </a:solidFill>
          </a:ln>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DF2D136F-8457-3889-6580-B544FC751389}"/>
              </a:ext>
            </a:extLst>
          </p:cNvPr>
          <p:cNvCxnSpPr>
            <a:cxnSpLocks/>
          </p:cNvCxnSpPr>
          <p:nvPr/>
        </p:nvCxnSpPr>
        <p:spPr>
          <a:xfrm>
            <a:off x="6096000" y="4147979"/>
            <a:ext cx="0" cy="2163921"/>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4CECD763-AE3B-2E14-668B-9E3FC0B5C480}"/>
              </a:ext>
            </a:extLst>
          </p:cNvPr>
          <p:cNvSpPr txBox="1"/>
          <p:nvPr/>
        </p:nvSpPr>
        <p:spPr>
          <a:xfrm>
            <a:off x="3395273" y="4136034"/>
            <a:ext cx="2497014" cy="584775"/>
          </a:xfrm>
          <a:prstGeom prst="rect">
            <a:avLst/>
          </a:prstGeom>
          <a:noFill/>
        </p:spPr>
        <p:txBody>
          <a:bodyPr wrap="square">
            <a:spAutoFit/>
          </a:bodyPr>
          <a:lstStyle/>
          <a:p>
            <a:r>
              <a:rPr lang="en-US" sz="3200" dirty="0">
                <a:solidFill>
                  <a:srgbClr val="4D5156"/>
                </a:solidFill>
              </a:rPr>
              <a:t>Assets</a:t>
            </a:r>
            <a:endParaRPr lang="en-US" sz="3200" dirty="0"/>
          </a:p>
        </p:txBody>
      </p:sp>
      <p:sp>
        <p:nvSpPr>
          <p:cNvPr id="17" name="TextBox 16">
            <a:extLst>
              <a:ext uri="{FF2B5EF4-FFF2-40B4-BE49-F238E27FC236}">
                <a16:creationId xmlns:a16="http://schemas.microsoft.com/office/drawing/2014/main" id="{F70EDD86-0D2F-05CD-63FB-29D4002FEB11}"/>
              </a:ext>
            </a:extLst>
          </p:cNvPr>
          <p:cNvSpPr txBox="1"/>
          <p:nvPr/>
        </p:nvSpPr>
        <p:spPr>
          <a:xfrm>
            <a:off x="3040703" y="5058494"/>
            <a:ext cx="3259011" cy="430887"/>
          </a:xfrm>
          <a:prstGeom prst="rect">
            <a:avLst/>
          </a:prstGeom>
          <a:noFill/>
        </p:spPr>
        <p:txBody>
          <a:bodyPr wrap="square">
            <a:spAutoFit/>
          </a:bodyPr>
          <a:lstStyle/>
          <a:p>
            <a:r>
              <a:rPr lang="en-US" sz="2200" dirty="0">
                <a:solidFill>
                  <a:srgbClr val="4D5156"/>
                </a:solidFill>
              </a:rPr>
              <a:t>Loans at 6%</a:t>
            </a:r>
          </a:p>
        </p:txBody>
      </p:sp>
      <p:sp>
        <p:nvSpPr>
          <p:cNvPr id="23" name="TextBox 22">
            <a:extLst>
              <a:ext uri="{FF2B5EF4-FFF2-40B4-BE49-F238E27FC236}">
                <a16:creationId xmlns:a16="http://schemas.microsoft.com/office/drawing/2014/main" id="{E5BAFE62-308E-D687-26EC-0E396D708307}"/>
              </a:ext>
            </a:extLst>
          </p:cNvPr>
          <p:cNvSpPr txBox="1"/>
          <p:nvPr/>
        </p:nvSpPr>
        <p:spPr>
          <a:xfrm>
            <a:off x="6567140" y="5058494"/>
            <a:ext cx="3259011" cy="430887"/>
          </a:xfrm>
          <a:prstGeom prst="rect">
            <a:avLst/>
          </a:prstGeom>
          <a:noFill/>
        </p:spPr>
        <p:txBody>
          <a:bodyPr wrap="square">
            <a:spAutoFit/>
          </a:bodyPr>
          <a:lstStyle/>
          <a:p>
            <a:r>
              <a:rPr lang="en-US" sz="2200" dirty="0">
                <a:solidFill>
                  <a:srgbClr val="4D5156"/>
                </a:solidFill>
              </a:rPr>
              <a:t>Deposits at 0.1%</a:t>
            </a:r>
          </a:p>
        </p:txBody>
      </p:sp>
      <p:sp>
        <p:nvSpPr>
          <p:cNvPr id="24" name="TextBox 23">
            <a:extLst>
              <a:ext uri="{FF2B5EF4-FFF2-40B4-BE49-F238E27FC236}">
                <a16:creationId xmlns:a16="http://schemas.microsoft.com/office/drawing/2014/main" id="{08A0E8CC-D5AA-45CD-041D-9E9B28D6C620}"/>
              </a:ext>
            </a:extLst>
          </p:cNvPr>
          <p:cNvSpPr txBox="1"/>
          <p:nvPr/>
        </p:nvSpPr>
        <p:spPr>
          <a:xfrm>
            <a:off x="6884426" y="4164439"/>
            <a:ext cx="2497014" cy="584775"/>
          </a:xfrm>
          <a:prstGeom prst="rect">
            <a:avLst/>
          </a:prstGeom>
          <a:noFill/>
        </p:spPr>
        <p:txBody>
          <a:bodyPr wrap="square">
            <a:spAutoFit/>
          </a:bodyPr>
          <a:lstStyle/>
          <a:p>
            <a:r>
              <a:rPr lang="en-US" sz="3200" dirty="0">
                <a:solidFill>
                  <a:srgbClr val="4D5156"/>
                </a:solidFill>
              </a:rPr>
              <a:t>Liabilities</a:t>
            </a:r>
            <a:endParaRPr lang="en-US" sz="3200" dirty="0"/>
          </a:p>
        </p:txBody>
      </p:sp>
    </p:spTree>
    <p:extLst>
      <p:ext uri="{BB962C8B-B14F-4D97-AF65-F5344CB8AC3E}">
        <p14:creationId xmlns:p14="http://schemas.microsoft.com/office/powerpoint/2010/main" val="76444518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6E8EDF-81B5-DC78-E5E3-0911D763002A}"/>
              </a:ext>
            </a:extLst>
          </p:cNvPr>
          <p:cNvSpPr>
            <a:spLocks noGrp="1"/>
          </p:cNvSpPr>
          <p:nvPr>
            <p:ph type="title"/>
          </p:nvPr>
        </p:nvSpPr>
        <p:spPr/>
        <p:txBody>
          <a:bodyPr/>
          <a:lstStyle/>
          <a:p>
            <a:r>
              <a:rPr lang="en-US" b="1" dirty="0"/>
              <a:t>Bank Problems</a:t>
            </a:r>
          </a:p>
        </p:txBody>
      </p:sp>
      <p:sp>
        <p:nvSpPr>
          <p:cNvPr id="3" name="Content Placeholder 2">
            <a:extLst>
              <a:ext uri="{FF2B5EF4-FFF2-40B4-BE49-F238E27FC236}">
                <a16:creationId xmlns:a16="http://schemas.microsoft.com/office/drawing/2014/main" id="{B35E9ED1-495B-A039-2249-DFB694454C1E}"/>
              </a:ext>
            </a:extLst>
          </p:cNvPr>
          <p:cNvSpPr>
            <a:spLocks noGrp="1"/>
          </p:cNvSpPr>
          <p:nvPr>
            <p:ph sz="half" idx="1"/>
          </p:nvPr>
        </p:nvSpPr>
        <p:spPr/>
        <p:txBody>
          <a:bodyPr/>
          <a:lstStyle/>
          <a:p>
            <a:pPr marL="0" indent="0" algn="ctr">
              <a:buNone/>
            </a:pPr>
            <a:r>
              <a:rPr lang="en-US" b="1" dirty="0"/>
              <a:t>Solvency </a:t>
            </a:r>
          </a:p>
          <a:p>
            <a:pPr marL="0" indent="0" algn="ctr">
              <a:buNone/>
            </a:pPr>
            <a:endParaRPr lang="en-US" dirty="0"/>
          </a:p>
          <a:p>
            <a:pPr marL="0" indent="0" algn="ctr">
              <a:buNone/>
            </a:pPr>
            <a:r>
              <a:rPr lang="en-US" dirty="0"/>
              <a:t>Is net worth &lt; 0 ? </a:t>
            </a:r>
          </a:p>
          <a:p>
            <a:pPr marL="0" indent="0" algn="ctr">
              <a:buNone/>
            </a:pPr>
            <a:endParaRPr lang="en-US" dirty="0"/>
          </a:p>
          <a:p>
            <a:pPr marL="0" indent="0" algn="ctr">
              <a:buNone/>
            </a:pPr>
            <a:r>
              <a:rPr lang="en-US" dirty="0"/>
              <a:t>or </a:t>
            </a:r>
          </a:p>
          <a:p>
            <a:pPr marL="0" indent="0" algn="ctr">
              <a:buNone/>
            </a:pPr>
            <a:endParaRPr lang="en-US" dirty="0"/>
          </a:p>
          <a:p>
            <a:pPr marL="0" indent="0" algn="ctr">
              <a:buNone/>
            </a:pPr>
            <a:r>
              <a:rPr lang="en-US" dirty="0"/>
              <a:t>Are assets &gt; liabilities?</a:t>
            </a:r>
          </a:p>
          <a:p>
            <a:pPr marL="0" indent="0">
              <a:buNone/>
            </a:pPr>
            <a:endParaRPr lang="en-US" dirty="0"/>
          </a:p>
        </p:txBody>
      </p:sp>
      <p:sp>
        <p:nvSpPr>
          <p:cNvPr id="4" name="Content Placeholder 3">
            <a:extLst>
              <a:ext uri="{FF2B5EF4-FFF2-40B4-BE49-F238E27FC236}">
                <a16:creationId xmlns:a16="http://schemas.microsoft.com/office/drawing/2014/main" id="{9EF7C2F1-2361-1FD9-5D10-86316BD1883D}"/>
              </a:ext>
            </a:extLst>
          </p:cNvPr>
          <p:cNvSpPr>
            <a:spLocks noGrp="1"/>
          </p:cNvSpPr>
          <p:nvPr>
            <p:ph sz="half" idx="2"/>
          </p:nvPr>
        </p:nvSpPr>
        <p:spPr/>
        <p:txBody>
          <a:bodyPr/>
          <a:lstStyle/>
          <a:p>
            <a:pPr marL="0" indent="0" algn="ctr">
              <a:buNone/>
            </a:pPr>
            <a:r>
              <a:rPr lang="en-US" b="1" dirty="0"/>
              <a:t>Liquidity</a:t>
            </a:r>
          </a:p>
          <a:p>
            <a:pPr marL="0" indent="0" algn="ctr">
              <a:buNone/>
            </a:pPr>
            <a:endParaRPr lang="en-US" b="1" dirty="0"/>
          </a:p>
          <a:p>
            <a:pPr marL="0" indent="0" algn="ctr">
              <a:buNone/>
            </a:pPr>
            <a:r>
              <a:rPr lang="en-US" dirty="0"/>
              <a:t>Does the bank have cash reserves to make good on payments? </a:t>
            </a:r>
          </a:p>
          <a:p>
            <a:pPr marL="0" indent="0" algn="ctr">
              <a:buNone/>
            </a:pPr>
            <a:endParaRPr lang="en-US" dirty="0"/>
          </a:p>
          <a:p>
            <a:pPr marL="0" indent="0" algn="ctr">
              <a:buNone/>
            </a:pPr>
            <a:r>
              <a:rPr lang="en-US" dirty="0"/>
              <a:t>If not, what are consequences for solvency?</a:t>
            </a:r>
          </a:p>
        </p:txBody>
      </p:sp>
    </p:spTree>
    <p:extLst>
      <p:ext uri="{BB962C8B-B14F-4D97-AF65-F5344CB8AC3E}">
        <p14:creationId xmlns:p14="http://schemas.microsoft.com/office/powerpoint/2010/main" val="363448057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4ADDFC-F901-B30B-2A10-6DB80EAB725F}"/>
              </a:ext>
            </a:extLst>
          </p:cNvPr>
          <p:cNvSpPr>
            <a:spLocks noGrp="1"/>
          </p:cNvSpPr>
          <p:nvPr>
            <p:ph type="title"/>
          </p:nvPr>
        </p:nvSpPr>
        <p:spPr/>
        <p:txBody>
          <a:bodyPr/>
          <a:lstStyle/>
          <a:p>
            <a:r>
              <a:rPr lang="en-US" b="1" dirty="0"/>
              <a:t>Bank Money Creation Example</a:t>
            </a:r>
          </a:p>
        </p:txBody>
      </p:sp>
      <p:sp>
        <p:nvSpPr>
          <p:cNvPr id="6" name="Object 5">
            <a:extLst>
              <a:ext uri="{FF2B5EF4-FFF2-40B4-BE49-F238E27FC236}">
                <a16:creationId xmlns:a16="http://schemas.microsoft.com/office/drawing/2014/main" id="{9196006C-514D-ABB2-524B-C0F8251A22A3}"/>
              </a:ext>
            </a:extLst>
          </p:cNvPr>
          <p:cNvSpPr txBox="1">
            <a:spLocks noGrp="1"/>
          </p:cNvSpPr>
          <p:nvPr>
            <p:ph idx="1"/>
          </p:nvPr>
        </p:nvSpPr>
        <p:spPr>
          <a:xfrm>
            <a:off x="838200" y="1825625"/>
            <a:ext cx="10515600" cy="4351338"/>
          </a:xfrm>
          <a:prstGeom prst="rect">
            <a:avLst/>
          </a:prstGeom>
        </p:spPr>
        <p:txBody>
          <a:bodyPr anchor="ctr">
            <a:noAutofit/>
          </a:bodyPr>
          <a:lstStyle/>
          <a:p>
            <a:pPr marL="0" indent="0" algn="ctr">
              <a:lnSpc>
                <a:spcPct val="100000"/>
              </a:lnSpc>
              <a:buNone/>
            </a:pPr>
            <a:r>
              <a:rPr lang="en-US" sz="4000" b="0" i="0" dirty="0">
                <a:solidFill>
                  <a:srgbClr val="4D5156"/>
                </a:solidFill>
                <a:effectLst/>
              </a:rPr>
              <a:t>Olivia would like to purchase a </a:t>
            </a:r>
            <a:r>
              <a:rPr lang="en-US" sz="4000" b="1" i="0" dirty="0">
                <a:solidFill>
                  <a:srgbClr val="4D5156"/>
                </a:solidFill>
                <a:effectLst/>
              </a:rPr>
              <a:t>$600,000 </a:t>
            </a:r>
            <a:r>
              <a:rPr lang="en-US" sz="4000" b="0" i="0" dirty="0">
                <a:solidFill>
                  <a:srgbClr val="4D5156"/>
                </a:solidFill>
                <a:effectLst/>
              </a:rPr>
              <a:t>house </a:t>
            </a:r>
          </a:p>
          <a:p>
            <a:pPr marL="0" indent="0">
              <a:lnSpc>
                <a:spcPct val="100000"/>
              </a:lnSpc>
              <a:buNone/>
            </a:pPr>
            <a:r>
              <a:rPr lang="en-US" sz="4000" b="0" i="0" dirty="0">
                <a:solidFill>
                  <a:srgbClr val="4D5156"/>
                </a:solidFill>
                <a:effectLst/>
              </a:rPr>
              <a:t>$60,000 “down” </a:t>
            </a:r>
          </a:p>
          <a:p>
            <a:pPr marL="0" indent="0">
              <a:lnSpc>
                <a:spcPct val="100000"/>
              </a:lnSpc>
              <a:buNone/>
            </a:pPr>
            <a:r>
              <a:rPr lang="en-US" sz="4000" b="0" i="0" dirty="0">
                <a:solidFill>
                  <a:srgbClr val="4D5156"/>
                </a:solidFill>
                <a:effectLst/>
              </a:rPr>
              <a:t>$540,000 mortgage</a:t>
            </a:r>
          </a:p>
        </p:txBody>
      </p:sp>
    </p:spTree>
    <p:extLst>
      <p:ext uri="{BB962C8B-B14F-4D97-AF65-F5344CB8AC3E}">
        <p14:creationId xmlns:p14="http://schemas.microsoft.com/office/powerpoint/2010/main" val="302586161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necteur droit 8">
            <a:extLst>
              <a:ext uri="{FF2B5EF4-FFF2-40B4-BE49-F238E27FC236}">
                <a16:creationId xmlns:a16="http://schemas.microsoft.com/office/drawing/2014/main" id="{8B1143CD-5ADA-9094-1D95-F226527375FE}"/>
              </a:ext>
            </a:extLst>
          </p:cNvPr>
          <p:cNvSpPr/>
          <p:nvPr/>
        </p:nvSpPr>
        <p:spPr>
          <a:xfrm rot="5400000">
            <a:off x="4641443" y="2827766"/>
            <a:ext cx="1" cy="0"/>
          </a:xfrm>
          <a:prstGeom prst="line">
            <a:avLst/>
          </a:prstGeom>
          <a:solidFill>
            <a:srgbClr val="000000">
              <a:alpha val="5000"/>
            </a:srgbClr>
          </a:solidFill>
          <a:ln w="18000">
            <a:solidFill>
              <a:srgbClr val="000000"/>
            </a:solidFill>
          </a:ln>
        </p:spPr>
        <p:style>
          <a:lnRef idx="1">
            <a:schemeClr val="accent1"/>
          </a:lnRef>
          <a:fillRef idx="0">
            <a:schemeClr val="accent1"/>
          </a:fillRef>
          <a:effectRef idx="0">
            <a:schemeClr val="accent1"/>
          </a:effectRef>
          <a:fontRef idx="minor">
            <a:schemeClr val="tx1"/>
          </a:fontRef>
        </p:style>
        <p:txBody>
          <a:bodyPr wrap="none" rtlCol="0" anchor="ctr" anchorCtr="1"/>
          <a:lstStyle/>
          <a:p>
            <a:endParaRPr lang="en-US">
              <a:solidFill>
                <a:srgbClr val="000000"/>
              </a:solidFill>
            </a:endParaRPr>
          </a:p>
        </p:txBody>
      </p:sp>
      <p:cxnSp>
        <p:nvCxnSpPr>
          <p:cNvPr id="7" name="Straight Connector 6">
            <a:extLst>
              <a:ext uri="{FF2B5EF4-FFF2-40B4-BE49-F238E27FC236}">
                <a16:creationId xmlns:a16="http://schemas.microsoft.com/office/drawing/2014/main" id="{9D6279A3-3F56-E143-925E-D8916928DB33}"/>
              </a:ext>
            </a:extLst>
          </p:cNvPr>
          <p:cNvCxnSpPr>
            <a:cxnSpLocks/>
          </p:cNvCxnSpPr>
          <p:nvPr/>
        </p:nvCxnSpPr>
        <p:spPr>
          <a:xfrm>
            <a:off x="619935" y="3535532"/>
            <a:ext cx="5207428" cy="0"/>
          </a:xfrm>
          <a:prstGeom prst="line">
            <a:avLst/>
          </a:prstGeom>
          <a:ln w="76200">
            <a:solidFill>
              <a:schemeClr val="accent1"/>
            </a:solidFill>
          </a:ln>
        </p:spPr>
        <p:style>
          <a:lnRef idx="1">
            <a:schemeClr val="dk1"/>
          </a:lnRef>
          <a:fillRef idx="0">
            <a:schemeClr val="dk1"/>
          </a:fillRef>
          <a:effectRef idx="0">
            <a:schemeClr val="dk1"/>
          </a:effectRef>
          <a:fontRef idx="minor">
            <a:schemeClr val="tx1"/>
          </a:fontRef>
        </p:style>
      </p:cxnSp>
      <p:cxnSp>
        <p:nvCxnSpPr>
          <p:cNvPr id="8" name="Straight Connector 7">
            <a:extLst>
              <a:ext uri="{FF2B5EF4-FFF2-40B4-BE49-F238E27FC236}">
                <a16:creationId xmlns:a16="http://schemas.microsoft.com/office/drawing/2014/main" id="{4E66EF77-ED8E-2ABD-B557-4E8DE676C060}"/>
              </a:ext>
            </a:extLst>
          </p:cNvPr>
          <p:cNvCxnSpPr>
            <a:cxnSpLocks/>
          </p:cNvCxnSpPr>
          <p:nvPr/>
        </p:nvCxnSpPr>
        <p:spPr>
          <a:xfrm>
            <a:off x="3097473" y="2882883"/>
            <a:ext cx="0" cy="2163921"/>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596C92BC-3CA5-86FA-1631-20DE5BB31B1A}"/>
              </a:ext>
            </a:extLst>
          </p:cNvPr>
          <p:cNvSpPr txBox="1"/>
          <p:nvPr/>
        </p:nvSpPr>
        <p:spPr>
          <a:xfrm>
            <a:off x="1219198" y="2844225"/>
            <a:ext cx="2497014" cy="584775"/>
          </a:xfrm>
          <a:prstGeom prst="rect">
            <a:avLst/>
          </a:prstGeom>
          <a:noFill/>
        </p:spPr>
        <p:txBody>
          <a:bodyPr wrap="square">
            <a:spAutoFit/>
          </a:bodyPr>
          <a:lstStyle/>
          <a:p>
            <a:r>
              <a:rPr lang="en-US" sz="3200" dirty="0">
                <a:solidFill>
                  <a:srgbClr val="4D5156"/>
                </a:solidFill>
              </a:rPr>
              <a:t>Assets</a:t>
            </a:r>
            <a:endParaRPr lang="en-US" sz="3200" dirty="0"/>
          </a:p>
        </p:txBody>
      </p:sp>
      <p:sp>
        <p:nvSpPr>
          <p:cNvPr id="10" name="TextBox 9">
            <a:extLst>
              <a:ext uri="{FF2B5EF4-FFF2-40B4-BE49-F238E27FC236}">
                <a16:creationId xmlns:a16="http://schemas.microsoft.com/office/drawing/2014/main" id="{2969EE73-8FB2-4469-E310-BDA96A56D96B}"/>
              </a:ext>
            </a:extLst>
          </p:cNvPr>
          <p:cNvSpPr txBox="1"/>
          <p:nvPr/>
        </p:nvSpPr>
        <p:spPr>
          <a:xfrm>
            <a:off x="619935" y="3738280"/>
            <a:ext cx="2460750" cy="707886"/>
          </a:xfrm>
          <a:prstGeom prst="rect">
            <a:avLst/>
          </a:prstGeom>
          <a:noFill/>
        </p:spPr>
        <p:txBody>
          <a:bodyPr wrap="square">
            <a:spAutoFit/>
          </a:bodyPr>
          <a:lstStyle/>
          <a:p>
            <a:r>
              <a:rPr lang="en-US" sz="2000" dirty="0">
                <a:solidFill>
                  <a:srgbClr val="4D5156"/>
                </a:solidFill>
              </a:rPr>
              <a:t>$60,000 savings</a:t>
            </a:r>
          </a:p>
          <a:p>
            <a:endParaRPr lang="en-US" sz="2000" dirty="0">
              <a:solidFill>
                <a:srgbClr val="4D5156"/>
              </a:solidFill>
            </a:endParaRPr>
          </a:p>
        </p:txBody>
      </p:sp>
      <p:sp>
        <p:nvSpPr>
          <p:cNvPr id="12" name="TextBox 11">
            <a:extLst>
              <a:ext uri="{FF2B5EF4-FFF2-40B4-BE49-F238E27FC236}">
                <a16:creationId xmlns:a16="http://schemas.microsoft.com/office/drawing/2014/main" id="{0B1517F6-B0A1-1742-1800-8FEE1B09B8D5}"/>
              </a:ext>
            </a:extLst>
          </p:cNvPr>
          <p:cNvSpPr txBox="1"/>
          <p:nvPr/>
        </p:nvSpPr>
        <p:spPr>
          <a:xfrm>
            <a:off x="3392936" y="2858906"/>
            <a:ext cx="2497014" cy="584775"/>
          </a:xfrm>
          <a:prstGeom prst="rect">
            <a:avLst/>
          </a:prstGeom>
          <a:noFill/>
        </p:spPr>
        <p:txBody>
          <a:bodyPr wrap="square">
            <a:spAutoFit/>
          </a:bodyPr>
          <a:lstStyle/>
          <a:p>
            <a:r>
              <a:rPr lang="en-US" sz="3200" dirty="0">
                <a:solidFill>
                  <a:srgbClr val="4D5156"/>
                </a:solidFill>
              </a:rPr>
              <a:t>Liabilities</a:t>
            </a:r>
            <a:endParaRPr lang="en-US" sz="3200" dirty="0"/>
          </a:p>
        </p:txBody>
      </p:sp>
      <p:sp>
        <p:nvSpPr>
          <p:cNvPr id="15" name="TextBox 14">
            <a:extLst>
              <a:ext uri="{FF2B5EF4-FFF2-40B4-BE49-F238E27FC236}">
                <a16:creationId xmlns:a16="http://schemas.microsoft.com/office/drawing/2014/main" id="{37A08FAC-963C-BF70-0644-3CA16C983197}"/>
              </a:ext>
            </a:extLst>
          </p:cNvPr>
          <p:cNvSpPr txBox="1"/>
          <p:nvPr/>
        </p:nvSpPr>
        <p:spPr>
          <a:xfrm>
            <a:off x="2375366" y="2196734"/>
            <a:ext cx="1410637" cy="584775"/>
          </a:xfrm>
          <a:prstGeom prst="rect">
            <a:avLst/>
          </a:prstGeom>
          <a:noFill/>
        </p:spPr>
        <p:txBody>
          <a:bodyPr wrap="square">
            <a:spAutoFit/>
          </a:bodyPr>
          <a:lstStyle/>
          <a:p>
            <a:r>
              <a:rPr lang="en-US" sz="3200" b="1" u="sng" dirty="0">
                <a:solidFill>
                  <a:srgbClr val="4D5156"/>
                </a:solidFill>
              </a:rPr>
              <a:t>Olivia</a:t>
            </a:r>
            <a:endParaRPr lang="en-US" sz="3200" b="1" u="sng" dirty="0"/>
          </a:p>
        </p:txBody>
      </p:sp>
      <p:sp>
        <p:nvSpPr>
          <p:cNvPr id="28" name="Connecteur droit 8">
            <a:extLst>
              <a:ext uri="{FF2B5EF4-FFF2-40B4-BE49-F238E27FC236}">
                <a16:creationId xmlns:a16="http://schemas.microsoft.com/office/drawing/2014/main" id="{3D7826FF-CE67-1BF7-4D36-EB2D55FF4C23}"/>
              </a:ext>
            </a:extLst>
          </p:cNvPr>
          <p:cNvSpPr/>
          <p:nvPr/>
        </p:nvSpPr>
        <p:spPr>
          <a:xfrm rot="5400000">
            <a:off x="10323560" y="2827341"/>
            <a:ext cx="1" cy="0"/>
          </a:xfrm>
          <a:prstGeom prst="line">
            <a:avLst/>
          </a:prstGeom>
          <a:solidFill>
            <a:srgbClr val="000000">
              <a:alpha val="5000"/>
            </a:srgbClr>
          </a:solidFill>
          <a:ln w="18000">
            <a:solidFill>
              <a:srgbClr val="000000"/>
            </a:solidFill>
          </a:ln>
        </p:spPr>
        <p:style>
          <a:lnRef idx="1">
            <a:schemeClr val="accent1"/>
          </a:lnRef>
          <a:fillRef idx="0">
            <a:schemeClr val="accent1"/>
          </a:fillRef>
          <a:effectRef idx="0">
            <a:schemeClr val="accent1"/>
          </a:effectRef>
          <a:fontRef idx="minor">
            <a:schemeClr val="tx1"/>
          </a:fontRef>
        </p:style>
        <p:txBody>
          <a:bodyPr wrap="none" rtlCol="0" anchor="ctr" anchorCtr="1"/>
          <a:lstStyle/>
          <a:p>
            <a:endParaRPr lang="en-US">
              <a:solidFill>
                <a:srgbClr val="000000"/>
              </a:solidFill>
            </a:endParaRPr>
          </a:p>
        </p:txBody>
      </p:sp>
      <p:cxnSp>
        <p:nvCxnSpPr>
          <p:cNvPr id="29" name="Straight Connector 28">
            <a:extLst>
              <a:ext uri="{FF2B5EF4-FFF2-40B4-BE49-F238E27FC236}">
                <a16:creationId xmlns:a16="http://schemas.microsoft.com/office/drawing/2014/main" id="{7771DE6D-E766-0519-7CA0-2A0D1F872338}"/>
              </a:ext>
            </a:extLst>
          </p:cNvPr>
          <p:cNvCxnSpPr>
            <a:cxnSpLocks/>
          </p:cNvCxnSpPr>
          <p:nvPr/>
        </p:nvCxnSpPr>
        <p:spPr>
          <a:xfrm>
            <a:off x="6302052" y="3535107"/>
            <a:ext cx="5207428" cy="0"/>
          </a:xfrm>
          <a:prstGeom prst="line">
            <a:avLst/>
          </a:prstGeom>
          <a:ln w="76200">
            <a:solidFill>
              <a:schemeClr val="accent1"/>
            </a:solidFill>
          </a:ln>
        </p:spPr>
        <p:style>
          <a:lnRef idx="1">
            <a:schemeClr val="dk1"/>
          </a:lnRef>
          <a:fillRef idx="0">
            <a:schemeClr val="dk1"/>
          </a:fillRef>
          <a:effectRef idx="0">
            <a:schemeClr val="dk1"/>
          </a:effectRef>
          <a:fontRef idx="minor">
            <a:schemeClr val="tx1"/>
          </a:fontRef>
        </p:style>
      </p:cxnSp>
      <p:cxnSp>
        <p:nvCxnSpPr>
          <p:cNvPr id="30" name="Straight Connector 29">
            <a:extLst>
              <a:ext uri="{FF2B5EF4-FFF2-40B4-BE49-F238E27FC236}">
                <a16:creationId xmlns:a16="http://schemas.microsoft.com/office/drawing/2014/main" id="{F3773EF7-CF1F-AC3B-7A1B-EA5815A513C0}"/>
              </a:ext>
            </a:extLst>
          </p:cNvPr>
          <p:cNvCxnSpPr>
            <a:cxnSpLocks/>
          </p:cNvCxnSpPr>
          <p:nvPr/>
        </p:nvCxnSpPr>
        <p:spPr>
          <a:xfrm>
            <a:off x="9051605" y="2882882"/>
            <a:ext cx="0" cy="2163921"/>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50538CAF-E277-E849-1EC2-C10D3509FB57}"/>
              </a:ext>
            </a:extLst>
          </p:cNvPr>
          <p:cNvSpPr txBox="1"/>
          <p:nvPr/>
        </p:nvSpPr>
        <p:spPr>
          <a:xfrm>
            <a:off x="6901315" y="2843800"/>
            <a:ext cx="2497014" cy="584775"/>
          </a:xfrm>
          <a:prstGeom prst="rect">
            <a:avLst/>
          </a:prstGeom>
          <a:noFill/>
        </p:spPr>
        <p:txBody>
          <a:bodyPr wrap="square">
            <a:spAutoFit/>
          </a:bodyPr>
          <a:lstStyle/>
          <a:p>
            <a:r>
              <a:rPr lang="en-US" sz="3200" dirty="0">
                <a:solidFill>
                  <a:srgbClr val="4D5156"/>
                </a:solidFill>
              </a:rPr>
              <a:t>Assets</a:t>
            </a:r>
            <a:endParaRPr lang="en-US" sz="3200" dirty="0"/>
          </a:p>
        </p:txBody>
      </p:sp>
      <p:sp>
        <p:nvSpPr>
          <p:cNvPr id="33" name="TextBox 32">
            <a:extLst>
              <a:ext uri="{FF2B5EF4-FFF2-40B4-BE49-F238E27FC236}">
                <a16:creationId xmlns:a16="http://schemas.microsoft.com/office/drawing/2014/main" id="{EB25B4A0-1E49-3F19-FEF4-5A853792C4EF}"/>
              </a:ext>
            </a:extLst>
          </p:cNvPr>
          <p:cNvSpPr txBox="1"/>
          <p:nvPr/>
        </p:nvSpPr>
        <p:spPr>
          <a:xfrm>
            <a:off x="9307625" y="2874421"/>
            <a:ext cx="2497014" cy="584775"/>
          </a:xfrm>
          <a:prstGeom prst="rect">
            <a:avLst/>
          </a:prstGeom>
          <a:noFill/>
        </p:spPr>
        <p:txBody>
          <a:bodyPr wrap="square">
            <a:spAutoFit/>
          </a:bodyPr>
          <a:lstStyle/>
          <a:p>
            <a:r>
              <a:rPr lang="en-US" sz="3200" dirty="0">
                <a:solidFill>
                  <a:srgbClr val="4D5156"/>
                </a:solidFill>
              </a:rPr>
              <a:t>Liabilities</a:t>
            </a:r>
            <a:endParaRPr lang="en-US" sz="3200" dirty="0"/>
          </a:p>
        </p:txBody>
      </p:sp>
      <p:sp>
        <p:nvSpPr>
          <p:cNvPr id="34" name="TextBox 33">
            <a:extLst>
              <a:ext uri="{FF2B5EF4-FFF2-40B4-BE49-F238E27FC236}">
                <a16:creationId xmlns:a16="http://schemas.microsoft.com/office/drawing/2014/main" id="{692E7724-C6E4-2906-BE62-B742B2673898}"/>
              </a:ext>
            </a:extLst>
          </p:cNvPr>
          <p:cNvSpPr txBox="1"/>
          <p:nvPr/>
        </p:nvSpPr>
        <p:spPr>
          <a:xfrm>
            <a:off x="7742897" y="2178127"/>
            <a:ext cx="2617416" cy="584775"/>
          </a:xfrm>
          <a:prstGeom prst="rect">
            <a:avLst/>
          </a:prstGeom>
          <a:noFill/>
        </p:spPr>
        <p:txBody>
          <a:bodyPr wrap="square">
            <a:spAutoFit/>
          </a:bodyPr>
          <a:lstStyle/>
          <a:p>
            <a:r>
              <a:rPr lang="en-US" sz="3200" b="1" u="sng" dirty="0">
                <a:solidFill>
                  <a:srgbClr val="4D5156"/>
                </a:solidFill>
              </a:rPr>
              <a:t>Chase Bank</a:t>
            </a:r>
            <a:endParaRPr lang="en-US" sz="3200" b="1" u="sng" dirty="0"/>
          </a:p>
        </p:txBody>
      </p:sp>
      <p:sp>
        <p:nvSpPr>
          <p:cNvPr id="35" name="TextBox 34">
            <a:extLst>
              <a:ext uri="{FF2B5EF4-FFF2-40B4-BE49-F238E27FC236}">
                <a16:creationId xmlns:a16="http://schemas.microsoft.com/office/drawing/2014/main" id="{21F7F845-AD00-CB2E-1751-BE75F4F36011}"/>
              </a:ext>
            </a:extLst>
          </p:cNvPr>
          <p:cNvSpPr txBox="1"/>
          <p:nvPr/>
        </p:nvSpPr>
        <p:spPr>
          <a:xfrm>
            <a:off x="9158115" y="3676379"/>
            <a:ext cx="2450920" cy="400110"/>
          </a:xfrm>
          <a:prstGeom prst="rect">
            <a:avLst/>
          </a:prstGeom>
          <a:noFill/>
        </p:spPr>
        <p:txBody>
          <a:bodyPr wrap="square">
            <a:spAutoFit/>
          </a:bodyPr>
          <a:lstStyle/>
          <a:p>
            <a:r>
              <a:rPr lang="en-US" sz="2000" dirty="0">
                <a:solidFill>
                  <a:srgbClr val="4D5156"/>
                </a:solidFill>
              </a:rPr>
              <a:t>$60,00 savings</a:t>
            </a:r>
          </a:p>
        </p:txBody>
      </p:sp>
    </p:spTree>
    <p:extLst>
      <p:ext uri="{BB962C8B-B14F-4D97-AF65-F5344CB8AC3E}">
        <p14:creationId xmlns:p14="http://schemas.microsoft.com/office/powerpoint/2010/main" val="17924775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B6EF4C-BE4F-D206-9B8C-CFEA9DF2EA0D}"/>
              </a:ext>
            </a:extLst>
          </p:cNvPr>
          <p:cNvSpPr>
            <a:spLocks noGrp="1"/>
          </p:cNvSpPr>
          <p:nvPr>
            <p:ph type="title"/>
          </p:nvPr>
        </p:nvSpPr>
        <p:spPr>
          <a:solidFill>
            <a:srgbClr val="EBE8E5"/>
          </a:solidFill>
        </p:spPr>
        <p:txBody>
          <a:bodyPr>
            <a:normAutofit/>
          </a:bodyPr>
          <a:lstStyle/>
          <a:p>
            <a:r>
              <a:rPr lang="en-US" sz="5400" b="1" dirty="0">
                <a:solidFill>
                  <a:srgbClr val="494644"/>
                </a:solidFill>
                <a:latin typeface="Century Gothic" panose="020B0502020202020204" pitchFamily="34" charset="0"/>
              </a:rPr>
              <a:t>Four Prices of Money</a:t>
            </a:r>
          </a:p>
        </p:txBody>
      </p:sp>
      <p:sp>
        <p:nvSpPr>
          <p:cNvPr id="13" name="Content Placeholder 12">
            <a:extLst>
              <a:ext uri="{FF2B5EF4-FFF2-40B4-BE49-F238E27FC236}">
                <a16:creationId xmlns:a16="http://schemas.microsoft.com/office/drawing/2014/main" id="{0AB007FD-C202-B46B-FDCD-D84244AE8977}"/>
              </a:ext>
            </a:extLst>
          </p:cNvPr>
          <p:cNvSpPr>
            <a:spLocks noGrp="1"/>
          </p:cNvSpPr>
          <p:nvPr>
            <p:ph idx="1"/>
          </p:nvPr>
        </p:nvSpPr>
        <p:spPr>
          <a:xfrm>
            <a:off x="838200" y="1825625"/>
            <a:ext cx="10515600" cy="4351338"/>
          </a:xfrm>
        </p:spPr>
        <p:txBody>
          <a:bodyPr anchor="t">
            <a:noAutofit/>
          </a:bodyPr>
          <a:lstStyle/>
          <a:p>
            <a:pPr marL="0" indent="0">
              <a:lnSpc>
                <a:spcPct val="200000"/>
              </a:lnSpc>
              <a:buNone/>
            </a:pPr>
            <a:r>
              <a:rPr lang="en-US" dirty="0">
                <a:solidFill>
                  <a:schemeClr val="accent2"/>
                </a:solidFill>
              </a:rPr>
              <a:t>Interest rate: money today in terms of money tomorrow</a:t>
            </a:r>
          </a:p>
        </p:txBody>
      </p:sp>
    </p:spTree>
    <p:extLst>
      <p:ext uri="{BB962C8B-B14F-4D97-AF65-F5344CB8AC3E}">
        <p14:creationId xmlns:p14="http://schemas.microsoft.com/office/powerpoint/2010/main" val="141943939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necteur droit 8">
            <a:extLst>
              <a:ext uri="{FF2B5EF4-FFF2-40B4-BE49-F238E27FC236}">
                <a16:creationId xmlns:a16="http://schemas.microsoft.com/office/drawing/2014/main" id="{8B1143CD-5ADA-9094-1D95-F226527375FE}"/>
              </a:ext>
            </a:extLst>
          </p:cNvPr>
          <p:cNvSpPr/>
          <p:nvPr/>
        </p:nvSpPr>
        <p:spPr>
          <a:xfrm rot="5400000">
            <a:off x="4641443" y="2827766"/>
            <a:ext cx="1" cy="0"/>
          </a:xfrm>
          <a:prstGeom prst="line">
            <a:avLst/>
          </a:prstGeom>
          <a:solidFill>
            <a:srgbClr val="000000">
              <a:alpha val="5000"/>
            </a:srgbClr>
          </a:solidFill>
          <a:ln w="18000">
            <a:solidFill>
              <a:srgbClr val="000000"/>
            </a:solidFill>
          </a:ln>
        </p:spPr>
        <p:style>
          <a:lnRef idx="1">
            <a:schemeClr val="accent1"/>
          </a:lnRef>
          <a:fillRef idx="0">
            <a:schemeClr val="accent1"/>
          </a:fillRef>
          <a:effectRef idx="0">
            <a:schemeClr val="accent1"/>
          </a:effectRef>
          <a:fontRef idx="minor">
            <a:schemeClr val="tx1"/>
          </a:fontRef>
        </p:style>
        <p:txBody>
          <a:bodyPr wrap="none" rtlCol="0" anchor="ctr" anchorCtr="1"/>
          <a:lstStyle/>
          <a:p>
            <a:endParaRPr lang="en-US">
              <a:solidFill>
                <a:srgbClr val="000000"/>
              </a:solidFill>
            </a:endParaRPr>
          </a:p>
        </p:txBody>
      </p:sp>
      <p:cxnSp>
        <p:nvCxnSpPr>
          <p:cNvPr id="7" name="Straight Connector 6">
            <a:extLst>
              <a:ext uri="{FF2B5EF4-FFF2-40B4-BE49-F238E27FC236}">
                <a16:creationId xmlns:a16="http://schemas.microsoft.com/office/drawing/2014/main" id="{9D6279A3-3F56-E143-925E-D8916928DB33}"/>
              </a:ext>
            </a:extLst>
          </p:cNvPr>
          <p:cNvCxnSpPr>
            <a:cxnSpLocks/>
          </p:cNvCxnSpPr>
          <p:nvPr/>
        </p:nvCxnSpPr>
        <p:spPr>
          <a:xfrm>
            <a:off x="619935" y="3535532"/>
            <a:ext cx="5207428" cy="0"/>
          </a:xfrm>
          <a:prstGeom prst="line">
            <a:avLst/>
          </a:prstGeom>
          <a:ln w="76200">
            <a:solidFill>
              <a:schemeClr val="accent1"/>
            </a:solidFill>
          </a:ln>
        </p:spPr>
        <p:style>
          <a:lnRef idx="1">
            <a:schemeClr val="dk1"/>
          </a:lnRef>
          <a:fillRef idx="0">
            <a:schemeClr val="dk1"/>
          </a:fillRef>
          <a:effectRef idx="0">
            <a:schemeClr val="dk1"/>
          </a:effectRef>
          <a:fontRef idx="minor">
            <a:schemeClr val="tx1"/>
          </a:fontRef>
        </p:style>
      </p:cxnSp>
      <p:cxnSp>
        <p:nvCxnSpPr>
          <p:cNvPr id="8" name="Straight Connector 7">
            <a:extLst>
              <a:ext uri="{FF2B5EF4-FFF2-40B4-BE49-F238E27FC236}">
                <a16:creationId xmlns:a16="http://schemas.microsoft.com/office/drawing/2014/main" id="{4E66EF77-ED8E-2ABD-B557-4E8DE676C060}"/>
              </a:ext>
            </a:extLst>
          </p:cNvPr>
          <p:cNvCxnSpPr>
            <a:cxnSpLocks/>
          </p:cNvCxnSpPr>
          <p:nvPr/>
        </p:nvCxnSpPr>
        <p:spPr>
          <a:xfrm>
            <a:off x="3097473" y="2882883"/>
            <a:ext cx="0" cy="2163921"/>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596C92BC-3CA5-86FA-1631-20DE5BB31B1A}"/>
              </a:ext>
            </a:extLst>
          </p:cNvPr>
          <p:cNvSpPr txBox="1"/>
          <p:nvPr/>
        </p:nvSpPr>
        <p:spPr>
          <a:xfrm>
            <a:off x="1219198" y="2844225"/>
            <a:ext cx="2497014" cy="584775"/>
          </a:xfrm>
          <a:prstGeom prst="rect">
            <a:avLst/>
          </a:prstGeom>
          <a:noFill/>
        </p:spPr>
        <p:txBody>
          <a:bodyPr wrap="square">
            <a:spAutoFit/>
          </a:bodyPr>
          <a:lstStyle/>
          <a:p>
            <a:r>
              <a:rPr lang="en-US" sz="3200" dirty="0">
                <a:solidFill>
                  <a:srgbClr val="4D5156"/>
                </a:solidFill>
              </a:rPr>
              <a:t>Assets</a:t>
            </a:r>
            <a:endParaRPr lang="en-US" sz="3200" dirty="0"/>
          </a:p>
        </p:txBody>
      </p:sp>
      <p:sp>
        <p:nvSpPr>
          <p:cNvPr id="10" name="TextBox 9">
            <a:extLst>
              <a:ext uri="{FF2B5EF4-FFF2-40B4-BE49-F238E27FC236}">
                <a16:creationId xmlns:a16="http://schemas.microsoft.com/office/drawing/2014/main" id="{2969EE73-8FB2-4469-E310-BDA96A56D96B}"/>
              </a:ext>
            </a:extLst>
          </p:cNvPr>
          <p:cNvSpPr txBox="1"/>
          <p:nvPr/>
        </p:nvSpPr>
        <p:spPr>
          <a:xfrm>
            <a:off x="619935" y="3738280"/>
            <a:ext cx="2460750" cy="707886"/>
          </a:xfrm>
          <a:prstGeom prst="rect">
            <a:avLst/>
          </a:prstGeom>
          <a:noFill/>
        </p:spPr>
        <p:txBody>
          <a:bodyPr wrap="square">
            <a:spAutoFit/>
          </a:bodyPr>
          <a:lstStyle/>
          <a:p>
            <a:r>
              <a:rPr lang="en-US" sz="2000" dirty="0">
                <a:solidFill>
                  <a:srgbClr val="4D5156"/>
                </a:solidFill>
              </a:rPr>
              <a:t>$60,000 savings</a:t>
            </a:r>
          </a:p>
          <a:p>
            <a:endParaRPr lang="en-US" sz="2000" dirty="0">
              <a:solidFill>
                <a:srgbClr val="4D5156"/>
              </a:solidFill>
            </a:endParaRPr>
          </a:p>
        </p:txBody>
      </p:sp>
      <p:sp>
        <p:nvSpPr>
          <p:cNvPr id="12" name="TextBox 11">
            <a:extLst>
              <a:ext uri="{FF2B5EF4-FFF2-40B4-BE49-F238E27FC236}">
                <a16:creationId xmlns:a16="http://schemas.microsoft.com/office/drawing/2014/main" id="{0B1517F6-B0A1-1742-1800-8FEE1B09B8D5}"/>
              </a:ext>
            </a:extLst>
          </p:cNvPr>
          <p:cNvSpPr txBox="1"/>
          <p:nvPr/>
        </p:nvSpPr>
        <p:spPr>
          <a:xfrm>
            <a:off x="3392936" y="2858906"/>
            <a:ext cx="2497014" cy="584775"/>
          </a:xfrm>
          <a:prstGeom prst="rect">
            <a:avLst/>
          </a:prstGeom>
          <a:noFill/>
        </p:spPr>
        <p:txBody>
          <a:bodyPr wrap="square">
            <a:spAutoFit/>
          </a:bodyPr>
          <a:lstStyle/>
          <a:p>
            <a:r>
              <a:rPr lang="en-US" sz="3200" dirty="0">
                <a:solidFill>
                  <a:srgbClr val="4D5156"/>
                </a:solidFill>
              </a:rPr>
              <a:t>Liabilities</a:t>
            </a:r>
            <a:endParaRPr lang="en-US" sz="3200" dirty="0"/>
          </a:p>
        </p:txBody>
      </p:sp>
      <p:sp>
        <p:nvSpPr>
          <p:cNvPr id="16" name="TextBox 15">
            <a:extLst>
              <a:ext uri="{FF2B5EF4-FFF2-40B4-BE49-F238E27FC236}">
                <a16:creationId xmlns:a16="http://schemas.microsoft.com/office/drawing/2014/main" id="{FC96AE06-C3EA-7706-89F8-CAE2A68B28C5}"/>
              </a:ext>
            </a:extLst>
          </p:cNvPr>
          <p:cNvSpPr txBox="1"/>
          <p:nvPr/>
        </p:nvSpPr>
        <p:spPr>
          <a:xfrm>
            <a:off x="3124092" y="3706706"/>
            <a:ext cx="3095677" cy="400110"/>
          </a:xfrm>
          <a:prstGeom prst="rect">
            <a:avLst/>
          </a:prstGeom>
          <a:noFill/>
        </p:spPr>
        <p:txBody>
          <a:bodyPr wrap="square">
            <a:spAutoFit/>
          </a:bodyPr>
          <a:lstStyle/>
          <a:p>
            <a:r>
              <a:rPr lang="en-US" sz="2000" dirty="0">
                <a:solidFill>
                  <a:schemeClr val="accent2"/>
                </a:solidFill>
              </a:rPr>
              <a:t>+ $540,000 mortgage</a:t>
            </a:r>
          </a:p>
        </p:txBody>
      </p:sp>
      <p:sp>
        <p:nvSpPr>
          <p:cNvPr id="28" name="Connecteur droit 8">
            <a:extLst>
              <a:ext uri="{FF2B5EF4-FFF2-40B4-BE49-F238E27FC236}">
                <a16:creationId xmlns:a16="http://schemas.microsoft.com/office/drawing/2014/main" id="{3D7826FF-CE67-1BF7-4D36-EB2D55FF4C23}"/>
              </a:ext>
            </a:extLst>
          </p:cNvPr>
          <p:cNvSpPr/>
          <p:nvPr/>
        </p:nvSpPr>
        <p:spPr>
          <a:xfrm rot="5400000">
            <a:off x="10323560" y="2827341"/>
            <a:ext cx="1" cy="0"/>
          </a:xfrm>
          <a:prstGeom prst="line">
            <a:avLst/>
          </a:prstGeom>
          <a:solidFill>
            <a:srgbClr val="000000">
              <a:alpha val="5000"/>
            </a:srgbClr>
          </a:solidFill>
          <a:ln w="18000">
            <a:solidFill>
              <a:srgbClr val="000000"/>
            </a:solidFill>
          </a:ln>
        </p:spPr>
        <p:style>
          <a:lnRef idx="1">
            <a:schemeClr val="accent1"/>
          </a:lnRef>
          <a:fillRef idx="0">
            <a:schemeClr val="accent1"/>
          </a:fillRef>
          <a:effectRef idx="0">
            <a:schemeClr val="accent1"/>
          </a:effectRef>
          <a:fontRef idx="minor">
            <a:schemeClr val="tx1"/>
          </a:fontRef>
        </p:style>
        <p:txBody>
          <a:bodyPr wrap="none" rtlCol="0" anchor="ctr" anchorCtr="1"/>
          <a:lstStyle/>
          <a:p>
            <a:endParaRPr lang="en-US">
              <a:solidFill>
                <a:srgbClr val="000000"/>
              </a:solidFill>
            </a:endParaRPr>
          </a:p>
        </p:txBody>
      </p:sp>
      <p:cxnSp>
        <p:nvCxnSpPr>
          <p:cNvPr id="29" name="Straight Connector 28">
            <a:extLst>
              <a:ext uri="{FF2B5EF4-FFF2-40B4-BE49-F238E27FC236}">
                <a16:creationId xmlns:a16="http://schemas.microsoft.com/office/drawing/2014/main" id="{7771DE6D-E766-0519-7CA0-2A0D1F872338}"/>
              </a:ext>
            </a:extLst>
          </p:cNvPr>
          <p:cNvCxnSpPr>
            <a:cxnSpLocks/>
          </p:cNvCxnSpPr>
          <p:nvPr/>
        </p:nvCxnSpPr>
        <p:spPr>
          <a:xfrm>
            <a:off x="6302052" y="3535107"/>
            <a:ext cx="5207428" cy="0"/>
          </a:xfrm>
          <a:prstGeom prst="line">
            <a:avLst/>
          </a:prstGeom>
          <a:ln w="76200">
            <a:solidFill>
              <a:schemeClr val="accent1"/>
            </a:solidFill>
          </a:ln>
        </p:spPr>
        <p:style>
          <a:lnRef idx="1">
            <a:schemeClr val="dk1"/>
          </a:lnRef>
          <a:fillRef idx="0">
            <a:schemeClr val="dk1"/>
          </a:fillRef>
          <a:effectRef idx="0">
            <a:schemeClr val="dk1"/>
          </a:effectRef>
          <a:fontRef idx="minor">
            <a:schemeClr val="tx1"/>
          </a:fontRef>
        </p:style>
      </p:cxnSp>
      <p:cxnSp>
        <p:nvCxnSpPr>
          <p:cNvPr id="30" name="Straight Connector 29">
            <a:extLst>
              <a:ext uri="{FF2B5EF4-FFF2-40B4-BE49-F238E27FC236}">
                <a16:creationId xmlns:a16="http://schemas.microsoft.com/office/drawing/2014/main" id="{F3773EF7-CF1F-AC3B-7A1B-EA5815A513C0}"/>
              </a:ext>
            </a:extLst>
          </p:cNvPr>
          <p:cNvCxnSpPr>
            <a:cxnSpLocks/>
          </p:cNvCxnSpPr>
          <p:nvPr/>
        </p:nvCxnSpPr>
        <p:spPr>
          <a:xfrm>
            <a:off x="9051605" y="2882882"/>
            <a:ext cx="0" cy="2163921"/>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50538CAF-E277-E849-1EC2-C10D3509FB57}"/>
              </a:ext>
            </a:extLst>
          </p:cNvPr>
          <p:cNvSpPr txBox="1"/>
          <p:nvPr/>
        </p:nvSpPr>
        <p:spPr>
          <a:xfrm>
            <a:off x="6901315" y="2843800"/>
            <a:ext cx="2497014" cy="584775"/>
          </a:xfrm>
          <a:prstGeom prst="rect">
            <a:avLst/>
          </a:prstGeom>
          <a:noFill/>
        </p:spPr>
        <p:txBody>
          <a:bodyPr wrap="square">
            <a:spAutoFit/>
          </a:bodyPr>
          <a:lstStyle/>
          <a:p>
            <a:r>
              <a:rPr lang="en-US" sz="3200" dirty="0">
                <a:solidFill>
                  <a:srgbClr val="4D5156"/>
                </a:solidFill>
              </a:rPr>
              <a:t>Assets</a:t>
            </a:r>
            <a:endParaRPr lang="en-US" sz="3200" dirty="0"/>
          </a:p>
        </p:txBody>
      </p:sp>
      <p:sp>
        <p:nvSpPr>
          <p:cNvPr id="32" name="TextBox 31">
            <a:extLst>
              <a:ext uri="{FF2B5EF4-FFF2-40B4-BE49-F238E27FC236}">
                <a16:creationId xmlns:a16="http://schemas.microsoft.com/office/drawing/2014/main" id="{CBEBE87E-E1EA-EC64-2932-64F65D815BAE}"/>
              </a:ext>
            </a:extLst>
          </p:cNvPr>
          <p:cNvSpPr txBox="1"/>
          <p:nvPr/>
        </p:nvSpPr>
        <p:spPr>
          <a:xfrm>
            <a:off x="6219769" y="3690790"/>
            <a:ext cx="2792477" cy="400110"/>
          </a:xfrm>
          <a:prstGeom prst="rect">
            <a:avLst/>
          </a:prstGeom>
          <a:noFill/>
        </p:spPr>
        <p:txBody>
          <a:bodyPr wrap="square">
            <a:spAutoFit/>
          </a:bodyPr>
          <a:lstStyle/>
          <a:p>
            <a:r>
              <a:rPr lang="en-US" sz="2000" dirty="0">
                <a:solidFill>
                  <a:schemeClr val="accent2"/>
                </a:solidFill>
              </a:rPr>
              <a:t>+ $540,000 mortgage</a:t>
            </a:r>
          </a:p>
        </p:txBody>
      </p:sp>
      <p:sp>
        <p:nvSpPr>
          <p:cNvPr id="33" name="TextBox 32">
            <a:extLst>
              <a:ext uri="{FF2B5EF4-FFF2-40B4-BE49-F238E27FC236}">
                <a16:creationId xmlns:a16="http://schemas.microsoft.com/office/drawing/2014/main" id="{EB25B4A0-1E49-3F19-FEF4-5A853792C4EF}"/>
              </a:ext>
            </a:extLst>
          </p:cNvPr>
          <p:cNvSpPr txBox="1"/>
          <p:nvPr/>
        </p:nvSpPr>
        <p:spPr>
          <a:xfrm>
            <a:off x="9307625" y="2874421"/>
            <a:ext cx="2497014" cy="584775"/>
          </a:xfrm>
          <a:prstGeom prst="rect">
            <a:avLst/>
          </a:prstGeom>
          <a:noFill/>
        </p:spPr>
        <p:txBody>
          <a:bodyPr wrap="square">
            <a:spAutoFit/>
          </a:bodyPr>
          <a:lstStyle/>
          <a:p>
            <a:r>
              <a:rPr lang="en-US" sz="3200" dirty="0">
                <a:solidFill>
                  <a:srgbClr val="4D5156"/>
                </a:solidFill>
              </a:rPr>
              <a:t>Liabilities</a:t>
            </a:r>
            <a:endParaRPr lang="en-US" sz="3200" dirty="0"/>
          </a:p>
        </p:txBody>
      </p:sp>
      <p:sp>
        <p:nvSpPr>
          <p:cNvPr id="35" name="TextBox 34">
            <a:extLst>
              <a:ext uri="{FF2B5EF4-FFF2-40B4-BE49-F238E27FC236}">
                <a16:creationId xmlns:a16="http://schemas.microsoft.com/office/drawing/2014/main" id="{21F7F845-AD00-CB2E-1751-BE75F4F36011}"/>
              </a:ext>
            </a:extLst>
          </p:cNvPr>
          <p:cNvSpPr txBox="1"/>
          <p:nvPr/>
        </p:nvSpPr>
        <p:spPr>
          <a:xfrm>
            <a:off x="9158115" y="3676379"/>
            <a:ext cx="2450920" cy="707886"/>
          </a:xfrm>
          <a:prstGeom prst="rect">
            <a:avLst/>
          </a:prstGeom>
          <a:noFill/>
        </p:spPr>
        <p:txBody>
          <a:bodyPr wrap="square">
            <a:spAutoFit/>
          </a:bodyPr>
          <a:lstStyle/>
          <a:p>
            <a:r>
              <a:rPr lang="en-US" sz="2000" dirty="0">
                <a:solidFill>
                  <a:srgbClr val="4D5156"/>
                </a:solidFill>
              </a:rPr>
              <a:t>$60,00 savings</a:t>
            </a:r>
          </a:p>
          <a:p>
            <a:endParaRPr lang="en-US" sz="2000" dirty="0">
              <a:solidFill>
                <a:srgbClr val="4D5156"/>
              </a:solidFill>
            </a:endParaRPr>
          </a:p>
        </p:txBody>
      </p:sp>
      <p:sp>
        <p:nvSpPr>
          <p:cNvPr id="3" name="TextBox 2">
            <a:extLst>
              <a:ext uri="{FF2B5EF4-FFF2-40B4-BE49-F238E27FC236}">
                <a16:creationId xmlns:a16="http://schemas.microsoft.com/office/drawing/2014/main" id="{8D65256D-A9BF-E3E7-BCEB-2C7B2EAF7603}"/>
              </a:ext>
            </a:extLst>
          </p:cNvPr>
          <p:cNvSpPr txBox="1"/>
          <p:nvPr/>
        </p:nvSpPr>
        <p:spPr>
          <a:xfrm>
            <a:off x="7742897" y="2178127"/>
            <a:ext cx="2617416" cy="584775"/>
          </a:xfrm>
          <a:prstGeom prst="rect">
            <a:avLst/>
          </a:prstGeom>
          <a:noFill/>
        </p:spPr>
        <p:txBody>
          <a:bodyPr wrap="square">
            <a:spAutoFit/>
          </a:bodyPr>
          <a:lstStyle/>
          <a:p>
            <a:r>
              <a:rPr lang="en-US" sz="3200" b="1" u="sng" dirty="0">
                <a:solidFill>
                  <a:srgbClr val="4D5156"/>
                </a:solidFill>
              </a:rPr>
              <a:t>Chase Bank</a:t>
            </a:r>
            <a:endParaRPr lang="en-US" sz="3200" b="1" u="sng" dirty="0"/>
          </a:p>
        </p:txBody>
      </p:sp>
      <p:sp>
        <p:nvSpPr>
          <p:cNvPr id="11" name="TextBox 10">
            <a:extLst>
              <a:ext uri="{FF2B5EF4-FFF2-40B4-BE49-F238E27FC236}">
                <a16:creationId xmlns:a16="http://schemas.microsoft.com/office/drawing/2014/main" id="{9230D3EB-CDA6-FBA7-BE43-582ECF5139BB}"/>
              </a:ext>
            </a:extLst>
          </p:cNvPr>
          <p:cNvSpPr txBox="1"/>
          <p:nvPr/>
        </p:nvSpPr>
        <p:spPr>
          <a:xfrm>
            <a:off x="2375366" y="2196734"/>
            <a:ext cx="1410637" cy="584775"/>
          </a:xfrm>
          <a:prstGeom prst="rect">
            <a:avLst/>
          </a:prstGeom>
          <a:noFill/>
        </p:spPr>
        <p:txBody>
          <a:bodyPr wrap="square">
            <a:spAutoFit/>
          </a:bodyPr>
          <a:lstStyle/>
          <a:p>
            <a:r>
              <a:rPr lang="en-US" sz="3200" b="1" u="sng" dirty="0">
                <a:solidFill>
                  <a:srgbClr val="4D5156"/>
                </a:solidFill>
              </a:rPr>
              <a:t>Olivia</a:t>
            </a:r>
            <a:endParaRPr lang="en-US" sz="3200" b="1" u="sng" dirty="0"/>
          </a:p>
        </p:txBody>
      </p:sp>
    </p:spTree>
    <p:extLst>
      <p:ext uri="{BB962C8B-B14F-4D97-AF65-F5344CB8AC3E}">
        <p14:creationId xmlns:p14="http://schemas.microsoft.com/office/powerpoint/2010/main" val="145710587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necteur droit 8">
            <a:extLst>
              <a:ext uri="{FF2B5EF4-FFF2-40B4-BE49-F238E27FC236}">
                <a16:creationId xmlns:a16="http://schemas.microsoft.com/office/drawing/2014/main" id="{8B1143CD-5ADA-9094-1D95-F226527375FE}"/>
              </a:ext>
            </a:extLst>
          </p:cNvPr>
          <p:cNvSpPr/>
          <p:nvPr/>
        </p:nvSpPr>
        <p:spPr>
          <a:xfrm rot="5400000">
            <a:off x="4641443" y="2827766"/>
            <a:ext cx="1" cy="0"/>
          </a:xfrm>
          <a:prstGeom prst="line">
            <a:avLst/>
          </a:prstGeom>
          <a:solidFill>
            <a:srgbClr val="000000">
              <a:alpha val="5000"/>
            </a:srgbClr>
          </a:solidFill>
          <a:ln w="18000">
            <a:solidFill>
              <a:srgbClr val="000000"/>
            </a:solidFill>
          </a:ln>
        </p:spPr>
        <p:style>
          <a:lnRef idx="1">
            <a:schemeClr val="accent1"/>
          </a:lnRef>
          <a:fillRef idx="0">
            <a:schemeClr val="accent1"/>
          </a:fillRef>
          <a:effectRef idx="0">
            <a:schemeClr val="accent1"/>
          </a:effectRef>
          <a:fontRef idx="minor">
            <a:schemeClr val="tx1"/>
          </a:fontRef>
        </p:style>
        <p:txBody>
          <a:bodyPr wrap="none" rtlCol="0" anchor="ctr" anchorCtr="1"/>
          <a:lstStyle/>
          <a:p>
            <a:endParaRPr lang="en-US">
              <a:solidFill>
                <a:srgbClr val="000000"/>
              </a:solidFill>
            </a:endParaRPr>
          </a:p>
        </p:txBody>
      </p:sp>
      <p:cxnSp>
        <p:nvCxnSpPr>
          <p:cNvPr id="7" name="Straight Connector 6">
            <a:extLst>
              <a:ext uri="{FF2B5EF4-FFF2-40B4-BE49-F238E27FC236}">
                <a16:creationId xmlns:a16="http://schemas.microsoft.com/office/drawing/2014/main" id="{9D6279A3-3F56-E143-925E-D8916928DB33}"/>
              </a:ext>
            </a:extLst>
          </p:cNvPr>
          <p:cNvCxnSpPr>
            <a:cxnSpLocks/>
          </p:cNvCxnSpPr>
          <p:nvPr/>
        </p:nvCxnSpPr>
        <p:spPr>
          <a:xfrm>
            <a:off x="619935" y="3535532"/>
            <a:ext cx="5207428" cy="0"/>
          </a:xfrm>
          <a:prstGeom prst="line">
            <a:avLst/>
          </a:prstGeom>
          <a:ln w="76200">
            <a:solidFill>
              <a:schemeClr val="accent1"/>
            </a:solidFill>
          </a:ln>
        </p:spPr>
        <p:style>
          <a:lnRef idx="1">
            <a:schemeClr val="dk1"/>
          </a:lnRef>
          <a:fillRef idx="0">
            <a:schemeClr val="dk1"/>
          </a:fillRef>
          <a:effectRef idx="0">
            <a:schemeClr val="dk1"/>
          </a:effectRef>
          <a:fontRef idx="minor">
            <a:schemeClr val="tx1"/>
          </a:fontRef>
        </p:style>
      </p:cxnSp>
      <p:cxnSp>
        <p:nvCxnSpPr>
          <p:cNvPr id="8" name="Straight Connector 7">
            <a:extLst>
              <a:ext uri="{FF2B5EF4-FFF2-40B4-BE49-F238E27FC236}">
                <a16:creationId xmlns:a16="http://schemas.microsoft.com/office/drawing/2014/main" id="{4E66EF77-ED8E-2ABD-B557-4E8DE676C060}"/>
              </a:ext>
            </a:extLst>
          </p:cNvPr>
          <p:cNvCxnSpPr>
            <a:cxnSpLocks/>
          </p:cNvCxnSpPr>
          <p:nvPr/>
        </p:nvCxnSpPr>
        <p:spPr>
          <a:xfrm>
            <a:off x="3097473" y="2882883"/>
            <a:ext cx="0" cy="2163921"/>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596C92BC-3CA5-86FA-1631-20DE5BB31B1A}"/>
              </a:ext>
            </a:extLst>
          </p:cNvPr>
          <p:cNvSpPr txBox="1"/>
          <p:nvPr/>
        </p:nvSpPr>
        <p:spPr>
          <a:xfrm>
            <a:off x="1219198" y="2844225"/>
            <a:ext cx="2497014" cy="584775"/>
          </a:xfrm>
          <a:prstGeom prst="rect">
            <a:avLst/>
          </a:prstGeom>
          <a:noFill/>
        </p:spPr>
        <p:txBody>
          <a:bodyPr wrap="square">
            <a:spAutoFit/>
          </a:bodyPr>
          <a:lstStyle/>
          <a:p>
            <a:r>
              <a:rPr lang="en-US" sz="3200" dirty="0">
                <a:solidFill>
                  <a:srgbClr val="4D5156"/>
                </a:solidFill>
              </a:rPr>
              <a:t>Assets</a:t>
            </a:r>
            <a:endParaRPr lang="en-US" sz="3200" dirty="0"/>
          </a:p>
        </p:txBody>
      </p:sp>
      <p:sp>
        <p:nvSpPr>
          <p:cNvPr id="10" name="TextBox 9">
            <a:extLst>
              <a:ext uri="{FF2B5EF4-FFF2-40B4-BE49-F238E27FC236}">
                <a16:creationId xmlns:a16="http://schemas.microsoft.com/office/drawing/2014/main" id="{2969EE73-8FB2-4469-E310-BDA96A56D96B}"/>
              </a:ext>
            </a:extLst>
          </p:cNvPr>
          <p:cNvSpPr txBox="1"/>
          <p:nvPr/>
        </p:nvSpPr>
        <p:spPr>
          <a:xfrm>
            <a:off x="619935" y="3738280"/>
            <a:ext cx="2061268" cy="707886"/>
          </a:xfrm>
          <a:prstGeom prst="rect">
            <a:avLst/>
          </a:prstGeom>
          <a:noFill/>
        </p:spPr>
        <p:txBody>
          <a:bodyPr wrap="square">
            <a:spAutoFit/>
          </a:bodyPr>
          <a:lstStyle/>
          <a:p>
            <a:r>
              <a:rPr lang="en-US" sz="2000" dirty="0">
                <a:solidFill>
                  <a:srgbClr val="4D5156"/>
                </a:solidFill>
              </a:rPr>
              <a:t>$60,000 savings</a:t>
            </a:r>
          </a:p>
          <a:p>
            <a:endParaRPr lang="en-US" sz="2000" dirty="0">
              <a:solidFill>
                <a:srgbClr val="4D5156"/>
              </a:solidFill>
            </a:endParaRPr>
          </a:p>
        </p:txBody>
      </p:sp>
      <p:sp>
        <p:nvSpPr>
          <p:cNvPr id="12" name="TextBox 11">
            <a:extLst>
              <a:ext uri="{FF2B5EF4-FFF2-40B4-BE49-F238E27FC236}">
                <a16:creationId xmlns:a16="http://schemas.microsoft.com/office/drawing/2014/main" id="{0B1517F6-B0A1-1742-1800-8FEE1B09B8D5}"/>
              </a:ext>
            </a:extLst>
          </p:cNvPr>
          <p:cNvSpPr txBox="1"/>
          <p:nvPr/>
        </p:nvSpPr>
        <p:spPr>
          <a:xfrm>
            <a:off x="3392936" y="2858906"/>
            <a:ext cx="2497014" cy="584775"/>
          </a:xfrm>
          <a:prstGeom prst="rect">
            <a:avLst/>
          </a:prstGeom>
          <a:noFill/>
        </p:spPr>
        <p:txBody>
          <a:bodyPr wrap="square">
            <a:spAutoFit/>
          </a:bodyPr>
          <a:lstStyle/>
          <a:p>
            <a:r>
              <a:rPr lang="en-US" sz="3200" dirty="0">
                <a:solidFill>
                  <a:srgbClr val="4D5156"/>
                </a:solidFill>
              </a:rPr>
              <a:t>Liabilities</a:t>
            </a:r>
            <a:endParaRPr lang="en-US" sz="3200" dirty="0"/>
          </a:p>
        </p:txBody>
      </p:sp>
      <p:sp>
        <p:nvSpPr>
          <p:cNvPr id="16" name="TextBox 15">
            <a:extLst>
              <a:ext uri="{FF2B5EF4-FFF2-40B4-BE49-F238E27FC236}">
                <a16:creationId xmlns:a16="http://schemas.microsoft.com/office/drawing/2014/main" id="{FC96AE06-C3EA-7706-89F8-CAE2A68B28C5}"/>
              </a:ext>
            </a:extLst>
          </p:cNvPr>
          <p:cNvSpPr txBox="1"/>
          <p:nvPr/>
        </p:nvSpPr>
        <p:spPr>
          <a:xfrm>
            <a:off x="3124092" y="3706706"/>
            <a:ext cx="3095677" cy="400110"/>
          </a:xfrm>
          <a:prstGeom prst="rect">
            <a:avLst/>
          </a:prstGeom>
          <a:noFill/>
        </p:spPr>
        <p:txBody>
          <a:bodyPr wrap="square">
            <a:spAutoFit/>
          </a:bodyPr>
          <a:lstStyle/>
          <a:p>
            <a:r>
              <a:rPr lang="en-US" sz="2000" dirty="0"/>
              <a:t>+ $540,000 mortgage</a:t>
            </a:r>
          </a:p>
        </p:txBody>
      </p:sp>
      <p:sp>
        <p:nvSpPr>
          <p:cNvPr id="28" name="Connecteur droit 8">
            <a:extLst>
              <a:ext uri="{FF2B5EF4-FFF2-40B4-BE49-F238E27FC236}">
                <a16:creationId xmlns:a16="http://schemas.microsoft.com/office/drawing/2014/main" id="{3D7826FF-CE67-1BF7-4D36-EB2D55FF4C23}"/>
              </a:ext>
            </a:extLst>
          </p:cNvPr>
          <p:cNvSpPr/>
          <p:nvPr/>
        </p:nvSpPr>
        <p:spPr>
          <a:xfrm rot="5400000">
            <a:off x="10323560" y="2827341"/>
            <a:ext cx="1" cy="0"/>
          </a:xfrm>
          <a:prstGeom prst="line">
            <a:avLst/>
          </a:prstGeom>
          <a:solidFill>
            <a:srgbClr val="000000">
              <a:alpha val="5000"/>
            </a:srgbClr>
          </a:solidFill>
          <a:ln w="18000">
            <a:solidFill>
              <a:srgbClr val="000000"/>
            </a:solidFill>
          </a:ln>
        </p:spPr>
        <p:style>
          <a:lnRef idx="1">
            <a:schemeClr val="accent1"/>
          </a:lnRef>
          <a:fillRef idx="0">
            <a:schemeClr val="accent1"/>
          </a:fillRef>
          <a:effectRef idx="0">
            <a:schemeClr val="accent1"/>
          </a:effectRef>
          <a:fontRef idx="minor">
            <a:schemeClr val="tx1"/>
          </a:fontRef>
        </p:style>
        <p:txBody>
          <a:bodyPr wrap="none" rtlCol="0" anchor="ctr" anchorCtr="1"/>
          <a:lstStyle/>
          <a:p>
            <a:endParaRPr lang="en-US">
              <a:solidFill>
                <a:srgbClr val="000000"/>
              </a:solidFill>
            </a:endParaRPr>
          </a:p>
        </p:txBody>
      </p:sp>
      <p:cxnSp>
        <p:nvCxnSpPr>
          <p:cNvPr id="29" name="Straight Connector 28">
            <a:extLst>
              <a:ext uri="{FF2B5EF4-FFF2-40B4-BE49-F238E27FC236}">
                <a16:creationId xmlns:a16="http://schemas.microsoft.com/office/drawing/2014/main" id="{7771DE6D-E766-0519-7CA0-2A0D1F872338}"/>
              </a:ext>
            </a:extLst>
          </p:cNvPr>
          <p:cNvCxnSpPr>
            <a:cxnSpLocks/>
          </p:cNvCxnSpPr>
          <p:nvPr/>
        </p:nvCxnSpPr>
        <p:spPr>
          <a:xfrm>
            <a:off x="6302052" y="3535107"/>
            <a:ext cx="5207428" cy="0"/>
          </a:xfrm>
          <a:prstGeom prst="line">
            <a:avLst/>
          </a:prstGeom>
          <a:ln w="76200">
            <a:solidFill>
              <a:schemeClr val="accent1"/>
            </a:solidFill>
          </a:ln>
        </p:spPr>
        <p:style>
          <a:lnRef idx="1">
            <a:schemeClr val="dk1"/>
          </a:lnRef>
          <a:fillRef idx="0">
            <a:schemeClr val="dk1"/>
          </a:fillRef>
          <a:effectRef idx="0">
            <a:schemeClr val="dk1"/>
          </a:effectRef>
          <a:fontRef idx="minor">
            <a:schemeClr val="tx1"/>
          </a:fontRef>
        </p:style>
      </p:cxnSp>
      <p:cxnSp>
        <p:nvCxnSpPr>
          <p:cNvPr id="30" name="Straight Connector 29">
            <a:extLst>
              <a:ext uri="{FF2B5EF4-FFF2-40B4-BE49-F238E27FC236}">
                <a16:creationId xmlns:a16="http://schemas.microsoft.com/office/drawing/2014/main" id="{F3773EF7-CF1F-AC3B-7A1B-EA5815A513C0}"/>
              </a:ext>
            </a:extLst>
          </p:cNvPr>
          <p:cNvCxnSpPr>
            <a:cxnSpLocks/>
          </p:cNvCxnSpPr>
          <p:nvPr/>
        </p:nvCxnSpPr>
        <p:spPr>
          <a:xfrm>
            <a:off x="9051605" y="2882882"/>
            <a:ext cx="0" cy="2163921"/>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50538CAF-E277-E849-1EC2-C10D3509FB57}"/>
              </a:ext>
            </a:extLst>
          </p:cNvPr>
          <p:cNvSpPr txBox="1"/>
          <p:nvPr/>
        </p:nvSpPr>
        <p:spPr>
          <a:xfrm>
            <a:off x="6901315" y="2843800"/>
            <a:ext cx="2497014" cy="584775"/>
          </a:xfrm>
          <a:prstGeom prst="rect">
            <a:avLst/>
          </a:prstGeom>
          <a:noFill/>
        </p:spPr>
        <p:txBody>
          <a:bodyPr wrap="square">
            <a:spAutoFit/>
          </a:bodyPr>
          <a:lstStyle/>
          <a:p>
            <a:r>
              <a:rPr lang="en-US" sz="3200" dirty="0">
                <a:solidFill>
                  <a:srgbClr val="4D5156"/>
                </a:solidFill>
              </a:rPr>
              <a:t>Assets</a:t>
            </a:r>
            <a:endParaRPr lang="en-US" sz="3200" dirty="0"/>
          </a:p>
        </p:txBody>
      </p:sp>
      <p:sp>
        <p:nvSpPr>
          <p:cNvPr id="32" name="TextBox 31">
            <a:extLst>
              <a:ext uri="{FF2B5EF4-FFF2-40B4-BE49-F238E27FC236}">
                <a16:creationId xmlns:a16="http://schemas.microsoft.com/office/drawing/2014/main" id="{CBEBE87E-E1EA-EC64-2932-64F65D815BAE}"/>
              </a:ext>
            </a:extLst>
          </p:cNvPr>
          <p:cNvSpPr txBox="1"/>
          <p:nvPr/>
        </p:nvSpPr>
        <p:spPr>
          <a:xfrm>
            <a:off x="6219769" y="3690790"/>
            <a:ext cx="2792477" cy="400110"/>
          </a:xfrm>
          <a:prstGeom prst="rect">
            <a:avLst/>
          </a:prstGeom>
          <a:noFill/>
        </p:spPr>
        <p:txBody>
          <a:bodyPr wrap="square">
            <a:spAutoFit/>
          </a:bodyPr>
          <a:lstStyle/>
          <a:p>
            <a:r>
              <a:rPr lang="en-US" sz="2000" dirty="0"/>
              <a:t>+ $540,000 mortgage</a:t>
            </a:r>
          </a:p>
        </p:txBody>
      </p:sp>
      <p:sp>
        <p:nvSpPr>
          <p:cNvPr id="33" name="TextBox 32">
            <a:extLst>
              <a:ext uri="{FF2B5EF4-FFF2-40B4-BE49-F238E27FC236}">
                <a16:creationId xmlns:a16="http://schemas.microsoft.com/office/drawing/2014/main" id="{EB25B4A0-1E49-3F19-FEF4-5A853792C4EF}"/>
              </a:ext>
            </a:extLst>
          </p:cNvPr>
          <p:cNvSpPr txBox="1"/>
          <p:nvPr/>
        </p:nvSpPr>
        <p:spPr>
          <a:xfrm>
            <a:off x="9307625" y="2874421"/>
            <a:ext cx="2497014" cy="584775"/>
          </a:xfrm>
          <a:prstGeom prst="rect">
            <a:avLst/>
          </a:prstGeom>
          <a:noFill/>
        </p:spPr>
        <p:txBody>
          <a:bodyPr wrap="square">
            <a:spAutoFit/>
          </a:bodyPr>
          <a:lstStyle/>
          <a:p>
            <a:r>
              <a:rPr lang="en-US" sz="3200" dirty="0">
                <a:solidFill>
                  <a:srgbClr val="4D5156"/>
                </a:solidFill>
              </a:rPr>
              <a:t>Liabilities</a:t>
            </a:r>
            <a:endParaRPr lang="en-US" sz="3200" dirty="0"/>
          </a:p>
        </p:txBody>
      </p:sp>
      <p:sp>
        <p:nvSpPr>
          <p:cNvPr id="35" name="TextBox 34">
            <a:extLst>
              <a:ext uri="{FF2B5EF4-FFF2-40B4-BE49-F238E27FC236}">
                <a16:creationId xmlns:a16="http://schemas.microsoft.com/office/drawing/2014/main" id="{21F7F845-AD00-CB2E-1751-BE75F4F36011}"/>
              </a:ext>
            </a:extLst>
          </p:cNvPr>
          <p:cNvSpPr txBox="1"/>
          <p:nvPr/>
        </p:nvSpPr>
        <p:spPr>
          <a:xfrm>
            <a:off x="9158115" y="3676379"/>
            <a:ext cx="2450920" cy="707886"/>
          </a:xfrm>
          <a:prstGeom prst="rect">
            <a:avLst/>
          </a:prstGeom>
          <a:noFill/>
        </p:spPr>
        <p:txBody>
          <a:bodyPr wrap="square">
            <a:spAutoFit/>
          </a:bodyPr>
          <a:lstStyle/>
          <a:p>
            <a:r>
              <a:rPr lang="en-US" sz="2000" dirty="0">
                <a:solidFill>
                  <a:srgbClr val="4D5156"/>
                </a:solidFill>
              </a:rPr>
              <a:t>$60,00 savings</a:t>
            </a:r>
          </a:p>
          <a:p>
            <a:endParaRPr lang="en-US" sz="2000" dirty="0">
              <a:solidFill>
                <a:srgbClr val="4D5156"/>
              </a:solidFill>
            </a:endParaRPr>
          </a:p>
        </p:txBody>
      </p:sp>
      <p:sp>
        <p:nvSpPr>
          <p:cNvPr id="3" name="TextBox 2">
            <a:extLst>
              <a:ext uri="{FF2B5EF4-FFF2-40B4-BE49-F238E27FC236}">
                <a16:creationId xmlns:a16="http://schemas.microsoft.com/office/drawing/2014/main" id="{8D65256D-A9BF-E3E7-BCEB-2C7B2EAF7603}"/>
              </a:ext>
            </a:extLst>
          </p:cNvPr>
          <p:cNvSpPr txBox="1"/>
          <p:nvPr/>
        </p:nvSpPr>
        <p:spPr>
          <a:xfrm>
            <a:off x="7742897" y="2178127"/>
            <a:ext cx="2617416" cy="584775"/>
          </a:xfrm>
          <a:prstGeom prst="rect">
            <a:avLst/>
          </a:prstGeom>
          <a:noFill/>
        </p:spPr>
        <p:txBody>
          <a:bodyPr wrap="square">
            <a:spAutoFit/>
          </a:bodyPr>
          <a:lstStyle/>
          <a:p>
            <a:r>
              <a:rPr lang="en-US" sz="3200" b="1" u="sng" dirty="0">
                <a:solidFill>
                  <a:srgbClr val="4D5156"/>
                </a:solidFill>
              </a:rPr>
              <a:t>Chase Bank</a:t>
            </a:r>
            <a:endParaRPr lang="en-US" sz="3200" b="1" u="sng" dirty="0"/>
          </a:p>
        </p:txBody>
      </p:sp>
      <p:sp>
        <p:nvSpPr>
          <p:cNvPr id="4" name="TextBox 3">
            <a:extLst>
              <a:ext uri="{FF2B5EF4-FFF2-40B4-BE49-F238E27FC236}">
                <a16:creationId xmlns:a16="http://schemas.microsoft.com/office/drawing/2014/main" id="{B8BDC0DE-939C-73A7-4EC7-3E75C483502E}"/>
              </a:ext>
            </a:extLst>
          </p:cNvPr>
          <p:cNvSpPr txBox="1"/>
          <p:nvPr/>
        </p:nvSpPr>
        <p:spPr>
          <a:xfrm>
            <a:off x="451180" y="4382482"/>
            <a:ext cx="2460750" cy="400110"/>
          </a:xfrm>
          <a:prstGeom prst="rect">
            <a:avLst/>
          </a:prstGeom>
          <a:noFill/>
        </p:spPr>
        <p:txBody>
          <a:bodyPr wrap="square">
            <a:spAutoFit/>
          </a:bodyPr>
          <a:lstStyle/>
          <a:p>
            <a:r>
              <a:rPr lang="en-US" sz="2000" dirty="0">
                <a:solidFill>
                  <a:schemeClr val="accent2"/>
                </a:solidFill>
              </a:rPr>
              <a:t>+ $540,000 deposit</a:t>
            </a:r>
          </a:p>
        </p:txBody>
      </p:sp>
      <p:sp>
        <p:nvSpPr>
          <p:cNvPr id="6" name="TextBox 5">
            <a:extLst>
              <a:ext uri="{FF2B5EF4-FFF2-40B4-BE49-F238E27FC236}">
                <a16:creationId xmlns:a16="http://schemas.microsoft.com/office/drawing/2014/main" id="{57783996-DE2B-D932-3A66-9D3AC6316621}"/>
              </a:ext>
            </a:extLst>
          </p:cNvPr>
          <p:cNvSpPr txBox="1"/>
          <p:nvPr/>
        </p:nvSpPr>
        <p:spPr>
          <a:xfrm>
            <a:off x="9146677" y="4381632"/>
            <a:ext cx="2460750" cy="400110"/>
          </a:xfrm>
          <a:prstGeom prst="rect">
            <a:avLst/>
          </a:prstGeom>
          <a:noFill/>
        </p:spPr>
        <p:txBody>
          <a:bodyPr wrap="square">
            <a:spAutoFit/>
          </a:bodyPr>
          <a:lstStyle/>
          <a:p>
            <a:r>
              <a:rPr lang="en-US" sz="2000" dirty="0">
                <a:solidFill>
                  <a:schemeClr val="accent2"/>
                </a:solidFill>
              </a:rPr>
              <a:t>+ $540,000 deposit</a:t>
            </a:r>
          </a:p>
        </p:txBody>
      </p:sp>
      <p:sp>
        <p:nvSpPr>
          <p:cNvPr id="14" name="TextBox 13">
            <a:extLst>
              <a:ext uri="{FF2B5EF4-FFF2-40B4-BE49-F238E27FC236}">
                <a16:creationId xmlns:a16="http://schemas.microsoft.com/office/drawing/2014/main" id="{E326FF2E-0327-4CC8-04DE-0D465703963C}"/>
              </a:ext>
            </a:extLst>
          </p:cNvPr>
          <p:cNvSpPr txBox="1"/>
          <p:nvPr/>
        </p:nvSpPr>
        <p:spPr>
          <a:xfrm>
            <a:off x="2375366" y="2196734"/>
            <a:ext cx="1410637" cy="584775"/>
          </a:xfrm>
          <a:prstGeom prst="rect">
            <a:avLst/>
          </a:prstGeom>
          <a:noFill/>
        </p:spPr>
        <p:txBody>
          <a:bodyPr wrap="square">
            <a:spAutoFit/>
          </a:bodyPr>
          <a:lstStyle/>
          <a:p>
            <a:r>
              <a:rPr lang="en-US" sz="3200" b="1" u="sng" dirty="0">
                <a:solidFill>
                  <a:srgbClr val="4D5156"/>
                </a:solidFill>
              </a:rPr>
              <a:t>Olivia</a:t>
            </a:r>
            <a:endParaRPr lang="en-US" sz="3200" b="1" u="sng" dirty="0"/>
          </a:p>
        </p:txBody>
      </p:sp>
    </p:spTree>
    <p:extLst>
      <p:ext uri="{BB962C8B-B14F-4D97-AF65-F5344CB8AC3E}">
        <p14:creationId xmlns:p14="http://schemas.microsoft.com/office/powerpoint/2010/main" val="303404793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necteur droit 8">
            <a:extLst>
              <a:ext uri="{FF2B5EF4-FFF2-40B4-BE49-F238E27FC236}">
                <a16:creationId xmlns:a16="http://schemas.microsoft.com/office/drawing/2014/main" id="{8B1143CD-5ADA-9094-1D95-F226527375FE}"/>
              </a:ext>
            </a:extLst>
          </p:cNvPr>
          <p:cNvSpPr/>
          <p:nvPr/>
        </p:nvSpPr>
        <p:spPr>
          <a:xfrm rot="5400000">
            <a:off x="4672440" y="1091956"/>
            <a:ext cx="1" cy="0"/>
          </a:xfrm>
          <a:prstGeom prst="line">
            <a:avLst/>
          </a:prstGeom>
          <a:solidFill>
            <a:srgbClr val="000000">
              <a:alpha val="5000"/>
            </a:srgbClr>
          </a:solidFill>
          <a:ln w="18000">
            <a:solidFill>
              <a:srgbClr val="000000"/>
            </a:solidFill>
          </a:ln>
        </p:spPr>
        <p:style>
          <a:lnRef idx="1">
            <a:schemeClr val="accent1"/>
          </a:lnRef>
          <a:fillRef idx="0">
            <a:schemeClr val="accent1"/>
          </a:fillRef>
          <a:effectRef idx="0">
            <a:schemeClr val="accent1"/>
          </a:effectRef>
          <a:fontRef idx="minor">
            <a:schemeClr val="tx1"/>
          </a:fontRef>
        </p:style>
        <p:txBody>
          <a:bodyPr wrap="none" rtlCol="0" anchor="ctr" anchorCtr="1"/>
          <a:lstStyle/>
          <a:p>
            <a:endParaRPr lang="en-US">
              <a:solidFill>
                <a:srgbClr val="000000"/>
              </a:solidFill>
            </a:endParaRPr>
          </a:p>
        </p:txBody>
      </p:sp>
      <p:cxnSp>
        <p:nvCxnSpPr>
          <p:cNvPr id="7" name="Straight Connector 6">
            <a:extLst>
              <a:ext uri="{FF2B5EF4-FFF2-40B4-BE49-F238E27FC236}">
                <a16:creationId xmlns:a16="http://schemas.microsoft.com/office/drawing/2014/main" id="{9D6279A3-3F56-E143-925E-D8916928DB33}"/>
              </a:ext>
            </a:extLst>
          </p:cNvPr>
          <p:cNvCxnSpPr>
            <a:cxnSpLocks/>
          </p:cNvCxnSpPr>
          <p:nvPr/>
        </p:nvCxnSpPr>
        <p:spPr>
          <a:xfrm>
            <a:off x="650932" y="1799722"/>
            <a:ext cx="5207428" cy="0"/>
          </a:xfrm>
          <a:prstGeom prst="line">
            <a:avLst/>
          </a:prstGeom>
          <a:ln w="76200">
            <a:solidFill>
              <a:schemeClr val="accent1"/>
            </a:solidFill>
          </a:ln>
        </p:spPr>
        <p:style>
          <a:lnRef idx="1">
            <a:schemeClr val="dk1"/>
          </a:lnRef>
          <a:fillRef idx="0">
            <a:schemeClr val="dk1"/>
          </a:fillRef>
          <a:effectRef idx="0">
            <a:schemeClr val="dk1"/>
          </a:effectRef>
          <a:fontRef idx="minor">
            <a:schemeClr val="tx1"/>
          </a:fontRef>
        </p:style>
      </p:cxnSp>
      <p:cxnSp>
        <p:nvCxnSpPr>
          <p:cNvPr id="8" name="Straight Connector 7">
            <a:extLst>
              <a:ext uri="{FF2B5EF4-FFF2-40B4-BE49-F238E27FC236}">
                <a16:creationId xmlns:a16="http://schemas.microsoft.com/office/drawing/2014/main" id="{4E66EF77-ED8E-2ABD-B557-4E8DE676C060}"/>
              </a:ext>
            </a:extLst>
          </p:cNvPr>
          <p:cNvCxnSpPr>
            <a:cxnSpLocks/>
          </p:cNvCxnSpPr>
          <p:nvPr/>
        </p:nvCxnSpPr>
        <p:spPr>
          <a:xfrm>
            <a:off x="3128470" y="1147073"/>
            <a:ext cx="0" cy="2163921"/>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596C92BC-3CA5-86FA-1631-20DE5BB31B1A}"/>
              </a:ext>
            </a:extLst>
          </p:cNvPr>
          <p:cNvSpPr txBox="1"/>
          <p:nvPr/>
        </p:nvSpPr>
        <p:spPr>
          <a:xfrm>
            <a:off x="1250195" y="1108415"/>
            <a:ext cx="2497014" cy="584775"/>
          </a:xfrm>
          <a:prstGeom prst="rect">
            <a:avLst/>
          </a:prstGeom>
          <a:noFill/>
        </p:spPr>
        <p:txBody>
          <a:bodyPr wrap="square">
            <a:spAutoFit/>
          </a:bodyPr>
          <a:lstStyle/>
          <a:p>
            <a:r>
              <a:rPr lang="en-US" sz="3200" dirty="0">
                <a:solidFill>
                  <a:srgbClr val="4D5156"/>
                </a:solidFill>
              </a:rPr>
              <a:t>Assets</a:t>
            </a:r>
            <a:endParaRPr lang="en-US" sz="3200" dirty="0"/>
          </a:p>
        </p:txBody>
      </p:sp>
      <p:sp>
        <p:nvSpPr>
          <p:cNvPr id="10" name="TextBox 9">
            <a:extLst>
              <a:ext uri="{FF2B5EF4-FFF2-40B4-BE49-F238E27FC236}">
                <a16:creationId xmlns:a16="http://schemas.microsoft.com/office/drawing/2014/main" id="{2969EE73-8FB2-4469-E310-BDA96A56D96B}"/>
              </a:ext>
            </a:extLst>
          </p:cNvPr>
          <p:cNvSpPr txBox="1"/>
          <p:nvPr/>
        </p:nvSpPr>
        <p:spPr>
          <a:xfrm>
            <a:off x="650932" y="2001147"/>
            <a:ext cx="2231631" cy="707886"/>
          </a:xfrm>
          <a:prstGeom prst="rect">
            <a:avLst/>
          </a:prstGeom>
          <a:noFill/>
        </p:spPr>
        <p:txBody>
          <a:bodyPr wrap="square">
            <a:spAutoFit/>
          </a:bodyPr>
          <a:lstStyle/>
          <a:p>
            <a:pPr algn="ctr"/>
            <a:r>
              <a:rPr lang="en-US" sz="2000" dirty="0">
                <a:solidFill>
                  <a:schemeClr val="accent2"/>
                </a:solidFill>
              </a:rPr>
              <a:t>-$60,000 savings</a:t>
            </a:r>
          </a:p>
          <a:p>
            <a:endParaRPr lang="en-US" sz="2000" dirty="0">
              <a:solidFill>
                <a:srgbClr val="4D5156"/>
              </a:solidFill>
            </a:endParaRPr>
          </a:p>
        </p:txBody>
      </p:sp>
      <p:sp>
        <p:nvSpPr>
          <p:cNvPr id="12" name="TextBox 11">
            <a:extLst>
              <a:ext uri="{FF2B5EF4-FFF2-40B4-BE49-F238E27FC236}">
                <a16:creationId xmlns:a16="http://schemas.microsoft.com/office/drawing/2014/main" id="{0B1517F6-B0A1-1742-1800-8FEE1B09B8D5}"/>
              </a:ext>
            </a:extLst>
          </p:cNvPr>
          <p:cNvSpPr txBox="1"/>
          <p:nvPr/>
        </p:nvSpPr>
        <p:spPr>
          <a:xfrm>
            <a:off x="3423933" y="1123096"/>
            <a:ext cx="2497014" cy="584775"/>
          </a:xfrm>
          <a:prstGeom prst="rect">
            <a:avLst/>
          </a:prstGeom>
          <a:noFill/>
        </p:spPr>
        <p:txBody>
          <a:bodyPr wrap="square">
            <a:spAutoFit/>
          </a:bodyPr>
          <a:lstStyle/>
          <a:p>
            <a:r>
              <a:rPr lang="en-US" sz="3200" dirty="0">
                <a:solidFill>
                  <a:srgbClr val="4D5156"/>
                </a:solidFill>
              </a:rPr>
              <a:t>Liabilities</a:t>
            </a:r>
            <a:endParaRPr lang="en-US" sz="3200" dirty="0"/>
          </a:p>
        </p:txBody>
      </p:sp>
      <p:sp>
        <p:nvSpPr>
          <p:cNvPr id="15" name="TextBox 14">
            <a:extLst>
              <a:ext uri="{FF2B5EF4-FFF2-40B4-BE49-F238E27FC236}">
                <a16:creationId xmlns:a16="http://schemas.microsoft.com/office/drawing/2014/main" id="{37A08FAC-963C-BF70-0644-3CA16C983197}"/>
              </a:ext>
            </a:extLst>
          </p:cNvPr>
          <p:cNvSpPr txBox="1"/>
          <p:nvPr/>
        </p:nvSpPr>
        <p:spPr>
          <a:xfrm>
            <a:off x="2423149" y="477714"/>
            <a:ext cx="1410641" cy="584775"/>
          </a:xfrm>
          <a:prstGeom prst="rect">
            <a:avLst/>
          </a:prstGeom>
          <a:noFill/>
        </p:spPr>
        <p:txBody>
          <a:bodyPr wrap="square">
            <a:spAutoFit/>
          </a:bodyPr>
          <a:lstStyle/>
          <a:p>
            <a:r>
              <a:rPr lang="en-US" sz="3200" b="1" u="sng" dirty="0">
                <a:solidFill>
                  <a:srgbClr val="4D5156"/>
                </a:solidFill>
              </a:rPr>
              <a:t>Olivia</a:t>
            </a:r>
            <a:endParaRPr lang="en-US" sz="3200" b="1" u="sng" dirty="0"/>
          </a:p>
        </p:txBody>
      </p:sp>
      <p:sp>
        <p:nvSpPr>
          <p:cNvPr id="16" name="TextBox 15">
            <a:extLst>
              <a:ext uri="{FF2B5EF4-FFF2-40B4-BE49-F238E27FC236}">
                <a16:creationId xmlns:a16="http://schemas.microsoft.com/office/drawing/2014/main" id="{FC96AE06-C3EA-7706-89F8-CAE2A68B28C5}"/>
              </a:ext>
            </a:extLst>
          </p:cNvPr>
          <p:cNvSpPr txBox="1"/>
          <p:nvPr/>
        </p:nvSpPr>
        <p:spPr>
          <a:xfrm>
            <a:off x="3155089" y="1970896"/>
            <a:ext cx="3095677" cy="400110"/>
          </a:xfrm>
          <a:prstGeom prst="rect">
            <a:avLst/>
          </a:prstGeom>
          <a:noFill/>
        </p:spPr>
        <p:txBody>
          <a:bodyPr wrap="square">
            <a:spAutoFit/>
          </a:bodyPr>
          <a:lstStyle/>
          <a:p>
            <a:r>
              <a:rPr lang="en-US" sz="2000" dirty="0"/>
              <a:t>+ $540,000 mortgage</a:t>
            </a:r>
          </a:p>
        </p:txBody>
      </p:sp>
      <p:sp>
        <p:nvSpPr>
          <p:cNvPr id="28" name="Connecteur droit 8">
            <a:extLst>
              <a:ext uri="{FF2B5EF4-FFF2-40B4-BE49-F238E27FC236}">
                <a16:creationId xmlns:a16="http://schemas.microsoft.com/office/drawing/2014/main" id="{3D7826FF-CE67-1BF7-4D36-EB2D55FF4C23}"/>
              </a:ext>
            </a:extLst>
          </p:cNvPr>
          <p:cNvSpPr/>
          <p:nvPr/>
        </p:nvSpPr>
        <p:spPr>
          <a:xfrm rot="5400000">
            <a:off x="10354557" y="1091531"/>
            <a:ext cx="1" cy="0"/>
          </a:xfrm>
          <a:prstGeom prst="line">
            <a:avLst/>
          </a:prstGeom>
          <a:solidFill>
            <a:srgbClr val="000000">
              <a:alpha val="5000"/>
            </a:srgbClr>
          </a:solidFill>
          <a:ln w="18000">
            <a:solidFill>
              <a:srgbClr val="000000"/>
            </a:solidFill>
          </a:ln>
        </p:spPr>
        <p:style>
          <a:lnRef idx="1">
            <a:schemeClr val="accent1"/>
          </a:lnRef>
          <a:fillRef idx="0">
            <a:schemeClr val="accent1"/>
          </a:fillRef>
          <a:effectRef idx="0">
            <a:schemeClr val="accent1"/>
          </a:effectRef>
          <a:fontRef idx="minor">
            <a:schemeClr val="tx1"/>
          </a:fontRef>
        </p:style>
        <p:txBody>
          <a:bodyPr wrap="none" rtlCol="0" anchor="ctr" anchorCtr="1"/>
          <a:lstStyle/>
          <a:p>
            <a:endParaRPr lang="en-US">
              <a:solidFill>
                <a:srgbClr val="000000"/>
              </a:solidFill>
            </a:endParaRPr>
          </a:p>
        </p:txBody>
      </p:sp>
      <p:cxnSp>
        <p:nvCxnSpPr>
          <p:cNvPr id="29" name="Straight Connector 28">
            <a:extLst>
              <a:ext uri="{FF2B5EF4-FFF2-40B4-BE49-F238E27FC236}">
                <a16:creationId xmlns:a16="http://schemas.microsoft.com/office/drawing/2014/main" id="{7771DE6D-E766-0519-7CA0-2A0D1F872338}"/>
              </a:ext>
            </a:extLst>
          </p:cNvPr>
          <p:cNvCxnSpPr>
            <a:cxnSpLocks/>
          </p:cNvCxnSpPr>
          <p:nvPr/>
        </p:nvCxnSpPr>
        <p:spPr>
          <a:xfrm>
            <a:off x="6333049" y="1799297"/>
            <a:ext cx="5207428" cy="0"/>
          </a:xfrm>
          <a:prstGeom prst="line">
            <a:avLst/>
          </a:prstGeom>
          <a:ln w="76200">
            <a:solidFill>
              <a:schemeClr val="accent1"/>
            </a:solidFill>
          </a:ln>
        </p:spPr>
        <p:style>
          <a:lnRef idx="1">
            <a:schemeClr val="dk1"/>
          </a:lnRef>
          <a:fillRef idx="0">
            <a:schemeClr val="dk1"/>
          </a:fillRef>
          <a:effectRef idx="0">
            <a:schemeClr val="dk1"/>
          </a:effectRef>
          <a:fontRef idx="minor">
            <a:schemeClr val="tx1"/>
          </a:fontRef>
        </p:style>
      </p:cxnSp>
      <p:sp>
        <p:nvSpPr>
          <p:cNvPr id="31" name="TextBox 30">
            <a:extLst>
              <a:ext uri="{FF2B5EF4-FFF2-40B4-BE49-F238E27FC236}">
                <a16:creationId xmlns:a16="http://schemas.microsoft.com/office/drawing/2014/main" id="{50538CAF-E277-E849-1EC2-C10D3509FB57}"/>
              </a:ext>
            </a:extLst>
          </p:cNvPr>
          <p:cNvSpPr txBox="1"/>
          <p:nvPr/>
        </p:nvSpPr>
        <p:spPr>
          <a:xfrm>
            <a:off x="6932312" y="1107990"/>
            <a:ext cx="2497014" cy="584775"/>
          </a:xfrm>
          <a:prstGeom prst="rect">
            <a:avLst/>
          </a:prstGeom>
          <a:noFill/>
        </p:spPr>
        <p:txBody>
          <a:bodyPr wrap="square">
            <a:spAutoFit/>
          </a:bodyPr>
          <a:lstStyle/>
          <a:p>
            <a:r>
              <a:rPr lang="en-US" sz="3200" dirty="0">
                <a:solidFill>
                  <a:srgbClr val="4D5156"/>
                </a:solidFill>
              </a:rPr>
              <a:t>Assets</a:t>
            </a:r>
            <a:endParaRPr lang="en-US" sz="3200" dirty="0"/>
          </a:p>
        </p:txBody>
      </p:sp>
      <p:sp>
        <p:nvSpPr>
          <p:cNvPr id="32" name="TextBox 31">
            <a:extLst>
              <a:ext uri="{FF2B5EF4-FFF2-40B4-BE49-F238E27FC236}">
                <a16:creationId xmlns:a16="http://schemas.microsoft.com/office/drawing/2014/main" id="{CBEBE87E-E1EA-EC64-2932-64F65D815BAE}"/>
              </a:ext>
            </a:extLst>
          </p:cNvPr>
          <p:cNvSpPr txBox="1"/>
          <p:nvPr/>
        </p:nvSpPr>
        <p:spPr>
          <a:xfrm>
            <a:off x="6250766" y="1954980"/>
            <a:ext cx="2792477" cy="400110"/>
          </a:xfrm>
          <a:prstGeom prst="rect">
            <a:avLst/>
          </a:prstGeom>
          <a:noFill/>
        </p:spPr>
        <p:txBody>
          <a:bodyPr wrap="square">
            <a:spAutoFit/>
          </a:bodyPr>
          <a:lstStyle/>
          <a:p>
            <a:r>
              <a:rPr lang="en-US" sz="2000" dirty="0"/>
              <a:t>+ $540,000 mortgage</a:t>
            </a:r>
          </a:p>
        </p:txBody>
      </p:sp>
      <p:sp>
        <p:nvSpPr>
          <p:cNvPr id="33" name="TextBox 32">
            <a:extLst>
              <a:ext uri="{FF2B5EF4-FFF2-40B4-BE49-F238E27FC236}">
                <a16:creationId xmlns:a16="http://schemas.microsoft.com/office/drawing/2014/main" id="{EB25B4A0-1E49-3F19-FEF4-5A853792C4EF}"/>
              </a:ext>
            </a:extLst>
          </p:cNvPr>
          <p:cNvSpPr txBox="1"/>
          <p:nvPr/>
        </p:nvSpPr>
        <p:spPr>
          <a:xfrm>
            <a:off x="9338622" y="1138611"/>
            <a:ext cx="2497014" cy="584775"/>
          </a:xfrm>
          <a:prstGeom prst="rect">
            <a:avLst/>
          </a:prstGeom>
          <a:noFill/>
        </p:spPr>
        <p:txBody>
          <a:bodyPr wrap="square">
            <a:spAutoFit/>
          </a:bodyPr>
          <a:lstStyle/>
          <a:p>
            <a:r>
              <a:rPr lang="en-US" sz="3200" dirty="0">
                <a:solidFill>
                  <a:srgbClr val="4D5156"/>
                </a:solidFill>
              </a:rPr>
              <a:t>Liabilities</a:t>
            </a:r>
            <a:endParaRPr lang="en-US" sz="3200" dirty="0"/>
          </a:p>
        </p:txBody>
      </p:sp>
      <p:sp>
        <p:nvSpPr>
          <p:cNvPr id="35" name="TextBox 34">
            <a:extLst>
              <a:ext uri="{FF2B5EF4-FFF2-40B4-BE49-F238E27FC236}">
                <a16:creationId xmlns:a16="http://schemas.microsoft.com/office/drawing/2014/main" id="{21F7F845-AD00-CB2E-1751-BE75F4F36011}"/>
              </a:ext>
            </a:extLst>
          </p:cNvPr>
          <p:cNvSpPr txBox="1"/>
          <p:nvPr/>
        </p:nvSpPr>
        <p:spPr>
          <a:xfrm>
            <a:off x="9189112" y="1940569"/>
            <a:ext cx="2450920" cy="707886"/>
          </a:xfrm>
          <a:prstGeom prst="rect">
            <a:avLst/>
          </a:prstGeom>
          <a:noFill/>
        </p:spPr>
        <p:txBody>
          <a:bodyPr wrap="square">
            <a:spAutoFit/>
          </a:bodyPr>
          <a:lstStyle/>
          <a:p>
            <a:r>
              <a:rPr lang="en-US" sz="2000" dirty="0">
                <a:solidFill>
                  <a:schemeClr val="accent2"/>
                </a:solidFill>
              </a:rPr>
              <a:t>- 60,00 savings</a:t>
            </a:r>
          </a:p>
          <a:p>
            <a:endParaRPr lang="en-US" sz="2000" dirty="0">
              <a:solidFill>
                <a:srgbClr val="4D5156"/>
              </a:solidFill>
            </a:endParaRPr>
          </a:p>
        </p:txBody>
      </p:sp>
      <p:sp>
        <p:nvSpPr>
          <p:cNvPr id="3" name="TextBox 2">
            <a:extLst>
              <a:ext uri="{FF2B5EF4-FFF2-40B4-BE49-F238E27FC236}">
                <a16:creationId xmlns:a16="http://schemas.microsoft.com/office/drawing/2014/main" id="{8D65256D-A9BF-E3E7-BCEB-2C7B2EAF7603}"/>
              </a:ext>
            </a:extLst>
          </p:cNvPr>
          <p:cNvSpPr txBox="1"/>
          <p:nvPr/>
        </p:nvSpPr>
        <p:spPr>
          <a:xfrm>
            <a:off x="7773894" y="442317"/>
            <a:ext cx="2617416" cy="584775"/>
          </a:xfrm>
          <a:prstGeom prst="rect">
            <a:avLst/>
          </a:prstGeom>
          <a:noFill/>
        </p:spPr>
        <p:txBody>
          <a:bodyPr wrap="square">
            <a:spAutoFit/>
          </a:bodyPr>
          <a:lstStyle/>
          <a:p>
            <a:r>
              <a:rPr lang="en-US" sz="3200" b="1" u="sng" dirty="0">
                <a:solidFill>
                  <a:srgbClr val="4D5156"/>
                </a:solidFill>
              </a:rPr>
              <a:t>Chase Bank</a:t>
            </a:r>
            <a:endParaRPr lang="en-US" sz="3200" b="1" u="sng" dirty="0"/>
          </a:p>
        </p:txBody>
      </p:sp>
      <p:sp>
        <p:nvSpPr>
          <p:cNvPr id="4" name="TextBox 3">
            <a:extLst>
              <a:ext uri="{FF2B5EF4-FFF2-40B4-BE49-F238E27FC236}">
                <a16:creationId xmlns:a16="http://schemas.microsoft.com/office/drawing/2014/main" id="{B8BDC0DE-939C-73A7-4EC7-3E75C483502E}"/>
              </a:ext>
            </a:extLst>
          </p:cNvPr>
          <p:cNvSpPr txBox="1"/>
          <p:nvPr/>
        </p:nvSpPr>
        <p:spPr>
          <a:xfrm>
            <a:off x="482177" y="2646672"/>
            <a:ext cx="2460750" cy="400110"/>
          </a:xfrm>
          <a:prstGeom prst="rect">
            <a:avLst/>
          </a:prstGeom>
          <a:noFill/>
        </p:spPr>
        <p:txBody>
          <a:bodyPr wrap="square">
            <a:spAutoFit/>
          </a:bodyPr>
          <a:lstStyle/>
          <a:p>
            <a:r>
              <a:rPr lang="en-US" sz="2000" dirty="0">
                <a:solidFill>
                  <a:schemeClr val="accent2"/>
                </a:solidFill>
              </a:rPr>
              <a:t>- $540,000 deposit</a:t>
            </a:r>
          </a:p>
        </p:txBody>
      </p:sp>
      <p:sp>
        <p:nvSpPr>
          <p:cNvPr id="6" name="TextBox 5">
            <a:extLst>
              <a:ext uri="{FF2B5EF4-FFF2-40B4-BE49-F238E27FC236}">
                <a16:creationId xmlns:a16="http://schemas.microsoft.com/office/drawing/2014/main" id="{57783996-DE2B-D932-3A66-9D3AC6316621}"/>
              </a:ext>
            </a:extLst>
          </p:cNvPr>
          <p:cNvSpPr txBox="1"/>
          <p:nvPr/>
        </p:nvSpPr>
        <p:spPr>
          <a:xfrm>
            <a:off x="9121962" y="2435783"/>
            <a:ext cx="2460750" cy="707886"/>
          </a:xfrm>
          <a:prstGeom prst="rect">
            <a:avLst/>
          </a:prstGeom>
          <a:noFill/>
        </p:spPr>
        <p:txBody>
          <a:bodyPr wrap="square">
            <a:spAutoFit/>
          </a:bodyPr>
          <a:lstStyle/>
          <a:p>
            <a:pPr algn="ctr"/>
            <a:r>
              <a:rPr lang="en-US" sz="2000" dirty="0">
                <a:solidFill>
                  <a:schemeClr val="accent2"/>
                </a:solidFill>
              </a:rPr>
              <a:t>- $540,000 deposit (Nick)</a:t>
            </a:r>
          </a:p>
        </p:txBody>
      </p:sp>
      <p:sp>
        <p:nvSpPr>
          <p:cNvPr id="2" name="Connecteur droit 8">
            <a:extLst>
              <a:ext uri="{FF2B5EF4-FFF2-40B4-BE49-F238E27FC236}">
                <a16:creationId xmlns:a16="http://schemas.microsoft.com/office/drawing/2014/main" id="{935D741F-355D-998B-1FF7-33DE9A193D27}"/>
              </a:ext>
            </a:extLst>
          </p:cNvPr>
          <p:cNvSpPr/>
          <p:nvPr/>
        </p:nvSpPr>
        <p:spPr>
          <a:xfrm rot="5400000">
            <a:off x="7743406" y="4113198"/>
            <a:ext cx="1" cy="0"/>
          </a:xfrm>
          <a:prstGeom prst="line">
            <a:avLst/>
          </a:prstGeom>
          <a:solidFill>
            <a:srgbClr val="000000">
              <a:alpha val="5000"/>
            </a:srgbClr>
          </a:solidFill>
          <a:ln w="18000">
            <a:solidFill>
              <a:srgbClr val="000000"/>
            </a:solidFill>
          </a:ln>
        </p:spPr>
        <p:style>
          <a:lnRef idx="1">
            <a:schemeClr val="accent1"/>
          </a:lnRef>
          <a:fillRef idx="0">
            <a:schemeClr val="accent1"/>
          </a:fillRef>
          <a:effectRef idx="0">
            <a:schemeClr val="accent1"/>
          </a:effectRef>
          <a:fontRef idx="minor">
            <a:schemeClr val="tx1"/>
          </a:fontRef>
        </p:style>
        <p:txBody>
          <a:bodyPr wrap="none" rtlCol="0" anchor="ctr" anchorCtr="1"/>
          <a:lstStyle/>
          <a:p>
            <a:endParaRPr lang="en-US">
              <a:solidFill>
                <a:srgbClr val="000000"/>
              </a:solidFill>
            </a:endParaRPr>
          </a:p>
        </p:txBody>
      </p:sp>
      <p:cxnSp>
        <p:nvCxnSpPr>
          <p:cNvPr id="11" name="Straight Connector 10">
            <a:extLst>
              <a:ext uri="{FF2B5EF4-FFF2-40B4-BE49-F238E27FC236}">
                <a16:creationId xmlns:a16="http://schemas.microsoft.com/office/drawing/2014/main" id="{F89B6F03-9EB8-BA74-B933-3C4CA0DDDB64}"/>
              </a:ext>
            </a:extLst>
          </p:cNvPr>
          <p:cNvCxnSpPr>
            <a:cxnSpLocks/>
          </p:cNvCxnSpPr>
          <p:nvPr/>
        </p:nvCxnSpPr>
        <p:spPr>
          <a:xfrm>
            <a:off x="3721898" y="4820964"/>
            <a:ext cx="5207428" cy="0"/>
          </a:xfrm>
          <a:prstGeom prst="line">
            <a:avLst/>
          </a:prstGeom>
          <a:ln w="76200">
            <a:solidFill>
              <a:schemeClr val="accent1"/>
            </a:solidFill>
          </a:ln>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A3131C61-CC4B-7036-3466-B9D390AF00BB}"/>
              </a:ext>
            </a:extLst>
          </p:cNvPr>
          <p:cNvCxnSpPr>
            <a:cxnSpLocks/>
          </p:cNvCxnSpPr>
          <p:nvPr/>
        </p:nvCxnSpPr>
        <p:spPr>
          <a:xfrm>
            <a:off x="6199436" y="4168315"/>
            <a:ext cx="0" cy="2163921"/>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6F87FC97-6AE0-2B83-8EA3-6BA8ED828960}"/>
              </a:ext>
            </a:extLst>
          </p:cNvPr>
          <p:cNvSpPr txBox="1"/>
          <p:nvPr/>
        </p:nvSpPr>
        <p:spPr>
          <a:xfrm>
            <a:off x="4321161" y="4129657"/>
            <a:ext cx="2497014" cy="584775"/>
          </a:xfrm>
          <a:prstGeom prst="rect">
            <a:avLst/>
          </a:prstGeom>
          <a:noFill/>
        </p:spPr>
        <p:txBody>
          <a:bodyPr wrap="square">
            <a:spAutoFit/>
          </a:bodyPr>
          <a:lstStyle/>
          <a:p>
            <a:r>
              <a:rPr lang="en-US" sz="3200" dirty="0">
                <a:solidFill>
                  <a:srgbClr val="4D5156"/>
                </a:solidFill>
              </a:rPr>
              <a:t>Assets</a:t>
            </a:r>
            <a:endParaRPr lang="en-US" sz="3200" dirty="0"/>
          </a:p>
        </p:txBody>
      </p:sp>
      <p:sp>
        <p:nvSpPr>
          <p:cNvPr id="18" name="TextBox 17">
            <a:extLst>
              <a:ext uri="{FF2B5EF4-FFF2-40B4-BE49-F238E27FC236}">
                <a16:creationId xmlns:a16="http://schemas.microsoft.com/office/drawing/2014/main" id="{7601B525-A695-1511-8F2D-1CE914AF0697}"/>
              </a:ext>
            </a:extLst>
          </p:cNvPr>
          <p:cNvSpPr txBox="1"/>
          <p:nvPr/>
        </p:nvSpPr>
        <p:spPr>
          <a:xfrm>
            <a:off x="6494899" y="4144338"/>
            <a:ext cx="2497014" cy="584775"/>
          </a:xfrm>
          <a:prstGeom prst="rect">
            <a:avLst/>
          </a:prstGeom>
          <a:noFill/>
        </p:spPr>
        <p:txBody>
          <a:bodyPr wrap="square">
            <a:spAutoFit/>
          </a:bodyPr>
          <a:lstStyle/>
          <a:p>
            <a:r>
              <a:rPr lang="en-US" sz="3200" dirty="0">
                <a:solidFill>
                  <a:srgbClr val="4D5156"/>
                </a:solidFill>
              </a:rPr>
              <a:t>Liabilities</a:t>
            </a:r>
            <a:endParaRPr lang="en-US" sz="3200" dirty="0"/>
          </a:p>
        </p:txBody>
      </p:sp>
      <p:sp>
        <p:nvSpPr>
          <p:cNvPr id="19" name="TextBox 18">
            <a:extLst>
              <a:ext uri="{FF2B5EF4-FFF2-40B4-BE49-F238E27FC236}">
                <a16:creationId xmlns:a16="http://schemas.microsoft.com/office/drawing/2014/main" id="{B512EFA6-E644-D32F-EEFB-A7A400AE5955}"/>
              </a:ext>
            </a:extLst>
          </p:cNvPr>
          <p:cNvSpPr txBox="1"/>
          <p:nvPr/>
        </p:nvSpPr>
        <p:spPr>
          <a:xfrm>
            <a:off x="5569668" y="3497119"/>
            <a:ext cx="1450087" cy="584775"/>
          </a:xfrm>
          <a:prstGeom prst="rect">
            <a:avLst/>
          </a:prstGeom>
          <a:noFill/>
        </p:spPr>
        <p:txBody>
          <a:bodyPr wrap="square">
            <a:spAutoFit/>
          </a:bodyPr>
          <a:lstStyle/>
          <a:p>
            <a:r>
              <a:rPr lang="en-US" sz="3200" b="1" u="sng" dirty="0">
                <a:solidFill>
                  <a:srgbClr val="4D5156"/>
                </a:solidFill>
              </a:rPr>
              <a:t>Sarah</a:t>
            </a:r>
            <a:endParaRPr lang="en-US" sz="3200" b="1" u="sng" dirty="0"/>
          </a:p>
        </p:txBody>
      </p:sp>
      <p:cxnSp>
        <p:nvCxnSpPr>
          <p:cNvPr id="23" name="Straight Connector 22">
            <a:extLst>
              <a:ext uri="{FF2B5EF4-FFF2-40B4-BE49-F238E27FC236}">
                <a16:creationId xmlns:a16="http://schemas.microsoft.com/office/drawing/2014/main" id="{36D6F483-B2BC-CC7C-169D-2ACB99CDBA4F}"/>
              </a:ext>
            </a:extLst>
          </p:cNvPr>
          <p:cNvCxnSpPr>
            <a:cxnSpLocks/>
          </p:cNvCxnSpPr>
          <p:nvPr/>
        </p:nvCxnSpPr>
        <p:spPr>
          <a:xfrm>
            <a:off x="9082602" y="1147072"/>
            <a:ext cx="0" cy="2163922"/>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3812911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necteur droit 8">
            <a:extLst>
              <a:ext uri="{FF2B5EF4-FFF2-40B4-BE49-F238E27FC236}">
                <a16:creationId xmlns:a16="http://schemas.microsoft.com/office/drawing/2014/main" id="{8B1143CD-5ADA-9094-1D95-F226527375FE}"/>
              </a:ext>
            </a:extLst>
          </p:cNvPr>
          <p:cNvSpPr/>
          <p:nvPr/>
        </p:nvSpPr>
        <p:spPr>
          <a:xfrm rot="5400000">
            <a:off x="4672440" y="1091956"/>
            <a:ext cx="1" cy="0"/>
          </a:xfrm>
          <a:prstGeom prst="line">
            <a:avLst/>
          </a:prstGeom>
          <a:solidFill>
            <a:srgbClr val="000000">
              <a:alpha val="5000"/>
            </a:srgbClr>
          </a:solidFill>
          <a:ln w="18000">
            <a:solidFill>
              <a:srgbClr val="000000"/>
            </a:solidFill>
          </a:ln>
        </p:spPr>
        <p:style>
          <a:lnRef idx="1">
            <a:schemeClr val="accent1"/>
          </a:lnRef>
          <a:fillRef idx="0">
            <a:schemeClr val="accent1"/>
          </a:fillRef>
          <a:effectRef idx="0">
            <a:schemeClr val="accent1"/>
          </a:effectRef>
          <a:fontRef idx="minor">
            <a:schemeClr val="tx1"/>
          </a:fontRef>
        </p:style>
        <p:txBody>
          <a:bodyPr wrap="none" rtlCol="0" anchor="ctr" anchorCtr="1"/>
          <a:lstStyle/>
          <a:p>
            <a:endParaRPr lang="en-US">
              <a:solidFill>
                <a:srgbClr val="000000"/>
              </a:solidFill>
            </a:endParaRPr>
          </a:p>
        </p:txBody>
      </p:sp>
      <p:cxnSp>
        <p:nvCxnSpPr>
          <p:cNvPr id="7" name="Straight Connector 6">
            <a:extLst>
              <a:ext uri="{FF2B5EF4-FFF2-40B4-BE49-F238E27FC236}">
                <a16:creationId xmlns:a16="http://schemas.microsoft.com/office/drawing/2014/main" id="{9D6279A3-3F56-E143-925E-D8916928DB33}"/>
              </a:ext>
            </a:extLst>
          </p:cNvPr>
          <p:cNvCxnSpPr>
            <a:cxnSpLocks/>
          </p:cNvCxnSpPr>
          <p:nvPr/>
        </p:nvCxnSpPr>
        <p:spPr>
          <a:xfrm>
            <a:off x="650932" y="1799722"/>
            <a:ext cx="5207428" cy="0"/>
          </a:xfrm>
          <a:prstGeom prst="line">
            <a:avLst/>
          </a:prstGeom>
          <a:ln w="76200">
            <a:solidFill>
              <a:schemeClr val="accent1"/>
            </a:solidFill>
          </a:ln>
        </p:spPr>
        <p:style>
          <a:lnRef idx="1">
            <a:schemeClr val="dk1"/>
          </a:lnRef>
          <a:fillRef idx="0">
            <a:schemeClr val="dk1"/>
          </a:fillRef>
          <a:effectRef idx="0">
            <a:schemeClr val="dk1"/>
          </a:effectRef>
          <a:fontRef idx="minor">
            <a:schemeClr val="tx1"/>
          </a:fontRef>
        </p:style>
      </p:cxnSp>
      <p:cxnSp>
        <p:nvCxnSpPr>
          <p:cNvPr id="8" name="Straight Connector 7">
            <a:extLst>
              <a:ext uri="{FF2B5EF4-FFF2-40B4-BE49-F238E27FC236}">
                <a16:creationId xmlns:a16="http://schemas.microsoft.com/office/drawing/2014/main" id="{4E66EF77-ED8E-2ABD-B557-4E8DE676C060}"/>
              </a:ext>
            </a:extLst>
          </p:cNvPr>
          <p:cNvCxnSpPr>
            <a:cxnSpLocks/>
          </p:cNvCxnSpPr>
          <p:nvPr/>
        </p:nvCxnSpPr>
        <p:spPr>
          <a:xfrm>
            <a:off x="3128470" y="1147073"/>
            <a:ext cx="0" cy="2163921"/>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596C92BC-3CA5-86FA-1631-20DE5BB31B1A}"/>
              </a:ext>
            </a:extLst>
          </p:cNvPr>
          <p:cNvSpPr txBox="1"/>
          <p:nvPr/>
        </p:nvSpPr>
        <p:spPr>
          <a:xfrm>
            <a:off x="1250195" y="1108415"/>
            <a:ext cx="2497014" cy="584775"/>
          </a:xfrm>
          <a:prstGeom prst="rect">
            <a:avLst/>
          </a:prstGeom>
          <a:noFill/>
        </p:spPr>
        <p:txBody>
          <a:bodyPr wrap="square">
            <a:spAutoFit/>
          </a:bodyPr>
          <a:lstStyle/>
          <a:p>
            <a:r>
              <a:rPr lang="en-US" sz="3200" dirty="0">
                <a:solidFill>
                  <a:srgbClr val="4D5156"/>
                </a:solidFill>
              </a:rPr>
              <a:t>Assets</a:t>
            </a:r>
            <a:endParaRPr lang="en-US" sz="3200" dirty="0"/>
          </a:p>
        </p:txBody>
      </p:sp>
      <p:sp>
        <p:nvSpPr>
          <p:cNvPr id="10" name="TextBox 9">
            <a:extLst>
              <a:ext uri="{FF2B5EF4-FFF2-40B4-BE49-F238E27FC236}">
                <a16:creationId xmlns:a16="http://schemas.microsoft.com/office/drawing/2014/main" id="{2969EE73-8FB2-4469-E310-BDA96A56D96B}"/>
              </a:ext>
            </a:extLst>
          </p:cNvPr>
          <p:cNvSpPr txBox="1"/>
          <p:nvPr/>
        </p:nvSpPr>
        <p:spPr>
          <a:xfrm>
            <a:off x="650932" y="2001147"/>
            <a:ext cx="2231631" cy="707886"/>
          </a:xfrm>
          <a:prstGeom prst="rect">
            <a:avLst/>
          </a:prstGeom>
          <a:noFill/>
        </p:spPr>
        <p:txBody>
          <a:bodyPr wrap="square">
            <a:spAutoFit/>
          </a:bodyPr>
          <a:lstStyle/>
          <a:p>
            <a:pPr algn="ctr"/>
            <a:r>
              <a:rPr lang="en-US" sz="2000" dirty="0"/>
              <a:t>-$60,000 savings</a:t>
            </a:r>
          </a:p>
          <a:p>
            <a:endParaRPr lang="en-US" sz="2000" dirty="0">
              <a:solidFill>
                <a:srgbClr val="4D5156"/>
              </a:solidFill>
            </a:endParaRPr>
          </a:p>
        </p:txBody>
      </p:sp>
      <p:sp>
        <p:nvSpPr>
          <p:cNvPr id="12" name="TextBox 11">
            <a:extLst>
              <a:ext uri="{FF2B5EF4-FFF2-40B4-BE49-F238E27FC236}">
                <a16:creationId xmlns:a16="http://schemas.microsoft.com/office/drawing/2014/main" id="{0B1517F6-B0A1-1742-1800-8FEE1B09B8D5}"/>
              </a:ext>
            </a:extLst>
          </p:cNvPr>
          <p:cNvSpPr txBox="1"/>
          <p:nvPr/>
        </p:nvSpPr>
        <p:spPr>
          <a:xfrm>
            <a:off x="3423933" y="1123096"/>
            <a:ext cx="2497014" cy="584775"/>
          </a:xfrm>
          <a:prstGeom prst="rect">
            <a:avLst/>
          </a:prstGeom>
          <a:noFill/>
        </p:spPr>
        <p:txBody>
          <a:bodyPr wrap="square">
            <a:spAutoFit/>
          </a:bodyPr>
          <a:lstStyle/>
          <a:p>
            <a:r>
              <a:rPr lang="en-US" sz="3200" dirty="0">
                <a:solidFill>
                  <a:srgbClr val="4D5156"/>
                </a:solidFill>
              </a:rPr>
              <a:t>Liabilities</a:t>
            </a:r>
            <a:endParaRPr lang="en-US" sz="3200" dirty="0"/>
          </a:p>
        </p:txBody>
      </p:sp>
      <p:sp>
        <p:nvSpPr>
          <p:cNvPr id="16" name="TextBox 15">
            <a:extLst>
              <a:ext uri="{FF2B5EF4-FFF2-40B4-BE49-F238E27FC236}">
                <a16:creationId xmlns:a16="http://schemas.microsoft.com/office/drawing/2014/main" id="{FC96AE06-C3EA-7706-89F8-CAE2A68B28C5}"/>
              </a:ext>
            </a:extLst>
          </p:cNvPr>
          <p:cNvSpPr txBox="1"/>
          <p:nvPr/>
        </p:nvSpPr>
        <p:spPr>
          <a:xfrm>
            <a:off x="3155089" y="1970896"/>
            <a:ext cx="3095677" cy="400110"/>
          </a:xfrm>
          <a:prstGeom prst="rect">
            <a:avLst/>
          </a:prstGeom>
          <a:noFill/>
        </p:spPr>
        <p:txBody>
          <a:bodyPr wrap="square">
            <a:spAutoFit/>
          </a:bodyPr>
          <a:lstStyle/>
          <a:p>
            <a:r>
              <a:rPr lang="en-US" sz="2000" dirty="0"/>
              <a:t>+ $540,000 mortgage</a:t>
            </a:r>
          </a:p>
        </p:txBody>
      </p:sp>
      <p:sp>
        <p:nvSpPr>
          <p:cNvPr id="28" name="Connecteur droit 8">
            <a:extLst>
              <a:ext uri="{FF2B5EF4-FFF2-40B4-BE49-F238E27FC236}">
                <a16:creationId xmlns:a16="http://schemas.microsoft.com/office/drawing/2014/main" id="{3D7826FF-CE67-1BF7-4D36-EB2D55FF4C23}"/>
              </a:ext>
            </a:extLst>
          </p:cNvPr>
          <p:cNvSpPr/>
          <p:nvPr/>
        </p:nvSpPr>
        <p:spPr>
          <a:xfrm rot="5400000">
            <a:off x="10354557" y="1091531"/>
            <a:ext cx="1" cy="0"/>
          </a:xfrm>
          <a:prstGeom prst="line">
            <a:avLst/>
          </a:prstGeom>
          <a:solidFill>
            <a:srgbClr val="000000">
              <a:alpha val="5000"/>
            </a:srgbClr>
          </a:solidFill>
          <a:ln w="18000">
            <a:solidFill>
              <a:srgbClr val="000000"/>
            </a:solidFill>
          </a:ln>
        </p:spPr>
        <p:style>
          <a:lnRef idx="1">
            <a:schemeClr val="accent1"/>
          </a:lnRef>
          <a:fillRef idx="0">
            <a:schemeClr val="accent1"/>
          </a:fillRef>
          <a:effectRef idx="0">
            <a:schemeClr val="accent1"/>
          </a:effectRef>
          <a:fontRef idx="minor">
            <a:schemeClr val="tx1"/>
          </a:fontRef>
        </p:style>
        <p:txBody>
          <a:bodyPr wrap="none" rtlCol="0" anchor="ctr" anchorCtr="1"/>
          <a:lstStyle/>
          <a:p>
            <a:endParaRPr lang="en-US">
              <a:solidFill>
                <a:srgbClr val="000000"/>
              </a:solidFill>
            </a:endParaRPr>
          </a:p>
        </p:txBody>
      </p:sp>
      <p:cxnSp>
        <p:nvCxnSpPr>
          <p:cNvPr id="29" name="Straight Connector 28">
            <a:extLst>
              <a:ext uri="{FF2B5EF4-FFF2-40B4-BE49-F238E27FC236}">
                <a16:creationId xmlns:a16="http://schemas.microsoft.com/office/drawing/2014/main" id="{7771DE6D-E766-0519-7CA0-2A0D1F872338}"/>
              </a:ext>
            </a:extLst>
          </p:cNvPr>
          <p:cNvCxnSpPr>
            <a:cxnSpLocks/>
          </p:cNvCxnSpPr>
          <p:nvPr/>
        </p:nvCxnSpPr>
        <p:spPr>
          <a:xfrm>
            <a:off x="6333049" y="1799297"/>
            <a:ext cx="5207428" cy="0"/>
          </a:xfrm>
          <a:prstGeom prst="line">
            <a:avLst/>
          </a:prstGeom>
          <a:ln w="76200">
            <a:solidFill>
              <a:schemeClr val="accent1"/>
            </a:solidFill>
          </a:ln>
        </p:spPr>
        <p:style>
          <a:lnRef idx="1">
            <a:schemeClr val="dk1"/>
          </a:lnRef>
          <a:fillRef idx="0">
            <a:schemeClr val="dk1"/>
          </a:fillRef>
          <a:effectRef idx="0">
            <a:schemeClr val="dk1"/>
          </a:effectRef>
          <a:fontRef idx="minor">
            <a:schemeClr val="tx1"/>
          </a:fontRef>
        </p:style>
      </p:cxnSp>
      <p:sp>
        <p:nvSpPr>
          <p:cNvPr id="31" name="TextBox 30">
            <a:extLst>
              <a:ext uri="{FF2B5EF4-FFF2-40B4-BE49-F238E27FC236}">
                <a16:creationId xmlns:a16="http://schemas.microsoft.com/office/drawing/2014/main" id="{50538CAF-E277-E849-1EC2-C10D3509FB57}"/>
              </a:ext>
            </a:extLst>
          </p:cNvPr>
          <p:cNvSpPr txBox="1"/>
          <p:nvPr/>
        </p:nvSpPr>
        <p:spPr>
          <a:xfrm>
            <a:off x="6932312" y="1107990"/>
            <a:ext cx="2497014" cy="584775"/>
          </a:xfrm>
          <a:prstGeom prst="rect">
            <a:avLst/>
          </a:prstGeom>
          <a:noFill/>
        </p:spPr>
        <p:txBody>
          <a:bodyPr wrap="square">
            <a:spAutoFit/>
          </a:bodyPr>
          <a:lstStyle/>
          <a:p>
            <a:r>
              <a:rPr lang="en-US" sz="3200" dirty="0">
                <a:solidFill>
                  <a:srgbClr val="4D5156"/>
                </a:solidFill>
              </a:rPr>
              <a:t>Assets</a:t>
            </a:r>
            <a:endParaRPr lang="en-US" sz="3200" dirty="0"/>
          </a:p>
        </p:txBody>
      </p:sp>
      <p:sp>
        <p:nvSpPr>
          <p:cNvPr id="32" name="TextBox 31">
            <a:extLst>
              <a:ext uri="{FF2B5EF4-FFF2-40B4-BE49-F238E27FC236}">
                <a16:creationId xmlns:a16="http://schemas.microsoft.com/office/drawing/2014/main" id="{CBEBE87E-E1EA-EC64-2932-64F65D815BAE}"/>
              </a:ext>
            </a:extLst>
          </p:cNvPr>
          <p:cNvSpPr txBox="1"/>
          <p:nvPr/>
        </p:nvSpPr>
        <p:spPr>
          <a:xfrm>
            <a:off x="6250766" y="1954980"/>
            <a:ext cx="2792477" cy="400110"/>
          </a:xfrm>
          <a:prstGeom prst="rect">
            <a:avLst/>
          </a:prstGeom>
          <a:noFill/>
        </p:spPr>
        <p:txBody>
          <a:bodyPr wrap="square">
            <a:spAutoFit/>
          </a:bodyPr>
          <a:lstStyle/>
          <a:p>
            <a:r>
              <a:rPr lang="en-US" sz="2000" dirty="0"/>
              <a:t>+ $540,000 mortgage</a:t>
            </a:r>
          </a:p>
        </p:txBody>
      </p:sp>
      <p:sp>
        <p:nvSpPr>
          <p:cNvPr id="33" name="TextBox 32">
            <a:extLst>
              <a:ext uri="{FF2B5EF4-FFF2-40B4-BE49-F238E27FC236}">
                <a16:creationId xmlns:a16="http://schemas.microsoft.com/office/drawing/2014/main" id="{EB25B4A0-1E49-3F19-FEF4-5A853792C4EF}"/>
              </a:ext>
            </a:extLst>
          </p:cNvPr>
          <p:cNvSpPr txBox="1"/>
          <p:nvPr/>
        </p:nvSpPr>
        <p:spPr>
          <a:xfrm>
            <a:off x="9338622" y="1138611"/>
            <a:ext cx="2497014" cy="584775"/>
          </a:xfrm>
          <a:prstGeom prst="rect">
            <a:avLst/>
          </a:prstGeom>
          <a:noFill/>
        </p:spPr>
        <p:txBody>
          <a:bodyPr wrap="square">
            <a:spAutoFit/>
          </a:bodyPr>
          <a:lstStyle/>
          <a:p>
            <a:r>
              <a:rPr lang="en-US" sz="3200" dirty="0">
                <a:solidFill>
                  <a:srgbClr val="4D5156"/>
                </a:solidFill>
              </a:rPr>
              <a:t>Liabilities</a:t>
            </a:r>
            <a:endParaRPr lang="en-US" sz="3200" dirty="0"/>
          </a:p>
        </p:txBody>
      </p:sp>
      <p:sp>
        <p:nvSpPr>
          <p:cNvPr id="35" name="TextBox 34">
            <a:extLst>
              <a:ext uri="{FF2B5EF4-FFF2-40B4-BE49-F238E27FC236}">
                <a16:creationId xmlns:a16="http://schemas.microsoft.com/office/drawing/2014/main" id="{21F7F845-AD00-CB2E-1751-BE75F4F36011}"/>
              </a:ext>
            </a:extLst>
          </p:cNvPr>
          <p:cNvSpPr txBox="1"/>
          <p:nvPr/>
        </p:nvSpPr>
        <p:spPr>
          <a:xfrm>
            <a:off x="9189112" y="1940569"/>
            <a:ext cx="2450920" cy="707886"/>
          </a:xfrm>
          <a:prstGeom prst="rect">
            <a:avLst/>
          </a:prstGeom>
          <a:noFill/>
        </p:spPr>
        <p:txBody>
          <a:bodyPr wrap="square">
            <a:spAutoFit/>
          </a:bodyPr>
          <a:lstStyle/>
          <a:p>
            <a:r>
              <a:rPr lang="en-US" sz="2000" dirty="0">
                <a:solidFill>
                  <a:srgbClr val="4D5156"/>
                </a:solidFill>
              </a:rPr>
              <a:t>- 60,00 savings</a:t>
            </a:r>
          </a:p>
          <a:p>
            <a:endParaRPr lang="en-US" sz="2000" dirty="0">
              <a:solidFill>
                <a:srgbClr val="4D5156"/>
              </a:solidFill>
            </a:endParaRPr>
          </a:p>
        </p:txBody>
      </p:sp>
      <p:sp>
        <p:nvSpPr>
          <p:cNvPr id="3" name="TextBox 2">
            <a:extLst>
              <a:ext uri="{FF2B5EF4-FFF2-40B4-BE49-F238E27FC236}">
                <a16:creationId xmlns:a16="http://schemas.microsoft.com/office/drawing/2014/main" id="{8D65256D-A9BF-E3E7-BCEB-2C7B2EAF7603}"/>
              </a:ext>
            </a:extLst>
          </p:cNvPr>
          <p:cNvSpPr txBox="1"/>
          <p:nvPr/>
        </p:nvSpPr>
        <p:spPr>
          <a:xfrm>
            <a:off x="7773894" y="442317"/>
            <a:ext cx="2617416" cy="584775"/>
          </a:xfrm>
          <a:prstGeom prst="rect">
            <a:avLst/>
          </a:prstGeom>
          <a:noFill/>
        </p:spPr>
        <p:txBody>
          <a:bodyPr wrap="square">
            <a:spAutoFit/>
          </a:bodyPr>
          <a:lstStyle/>
          <a:p>
            <a:r>
              <a:rPr lang="en-US" sz="3200" b="1" u="sng" dirty="0">
                <a:solidFill>
                  <a:srgbClr val="4D5156"/>
                </a:solidFill>
              </a:rPr>
              <a:t>Chase Bank</a:t>
            </a:r>
            <a:endParaRPr lang="en-US" sz="3200" b="1" u="sng" dirty="0"/>
          </a:p>
        </p:txBody>
      </p:sp>
      <p:sp>
        <p:nvSpPr>
          <p:cNvPr id="4" name="TextBox 3">
            <a:extLst>
              <a:ext uri="{FF2B5EF4-FFF2-40B4-BE49-F238E27FC236}">
                <a16:creationId xmlns:a16="http://schemas.microsoft.com/office/drawing/2014/main" id="{B8BDC0DE-939C-73A7-4EC7-3E75C483502E}"/>
              </a:ext>
            </a:extLst>
          </p:cNvPr>
          <p:cNvSpPr txBox="1"/>
          <p:nvPr/>
        </p:nvSpPr>
        <p:spPr>
          <a:xfrm>
            <a:off x="482177" y="2646672"/>
            <a:ext cx="2460750" cy="400110"/>
          </a:xfrm>
          <a:prstGeom prst="rect">
            <a:avLst/>
          </a:prstGeom>
          <a:noFill/>
        </p:spPr>
        <p:txBody>
          <a:bodyPr wrap="square">
            <a:spAutoFit/>
          </a:bodyPr>
          <a:lstStyle/>
          <a:p>
            <a:r>
              <a:rPr lang="en-US" sz="2000" dirty="0"/>
              <a:t>- $540,000 deposit</a:t>
            </a:r>
          </a:p>
        </p:txBody>
      </p:sp>
      <p:sp>
        <p:nvSpPr>
          <p:cNvPr id="6" name="TextBox 5">
            <a:extLst>
              <a:ext uri="{FF2B5EF4-FFF2-40B4-BE49-F238E27FC236}">
                <a16:creationId xmlns:a16="http://schemas.microsoft.com/office/drawing/2014/main" id="{57783996-DE2B-D932-3A66-9D3AC6316621}"/>
              </a:ext>
            </a:extLst>
          </p:cNvPr>
          <p:cNvSpPr txBox="1"/>
          <p:nvPr/>
        </p:nvSpPr>
        <p:spPr>
          <a:xfrm>
            <a:off x="9121962" y="2435783"/>
            <a:ext cx="2460750" cy="707886"/>
          </a:xfrm>
          <a:prstGeom prst="rect">
            <a:avLst/>
          </a:prstGeom>
          <a:noFill/>
        </p:spPr>
        <p:txBody>
          <a:bodyPr wrap="square">
            <a:spAutoFit/>
          </a:bodyPr>
          <a:lstStyle/>
          <a:p>
            <a:pPr algn="ctr"/>
            <a:r>
              <a:rPr lang="en-US" sz="2000" dirty="0"/>
              <a:t>- $540,000 deposit (Nick)</a:t>
            </a:r>
          </a:p>
        </p:txBody>
      </p:sp>
      <p:sp>
        <p:nvSpPr>
          <p:cNvPr id="2" name="Connecteur droit 8">
            <a:extLst>
              <a:ext uri="{FF2B5EF4-FFF2-40B4-BE49-F238E27FC236}">
                <a16:creationId xmlns:a16="http://schemas.microsoft.com/office/drawing/2014/main" id="{935D741F-355D-998B-1FF7-33DE9A193D27}"/>
              </a:ext>
            </a:extLst>
          </p:cNvPr>
          <p:cNvSpPr/>
          <p:nvPr/>
        </p:nvSpPr>
        <p:spPr>
          <a:xfrm rot="5400000">
            <a:off x="7743406" y="4113198"/>
            <a:ext cx="1" cy="0"/>
          </a:xfrm>
          <a:prstGeom prst="line">
            <a:avLst/>
          </a:prstGeom>
          <a:solidFill>
            <a:srgbClr val="000000">
              <a:alpha val="5000"/>
            </a:srgbClr>
          </a:solidFill>
          <a:ln w="18000">
            <a:solidFill>
              <a:srgbClr val="000000"/>
            </a:solidFill>
          </a:ln>
        </p:spPr>
        <p:style>
          <a:lnRef idx="1">
            <a:schemeClr val="accent1"/>
          </a:lnRef>
          <a:fillRef idx="0">
            <a:schemeClr val="accent1"/>
          </a:fillRef>
          <a:effectRef idx="0">
            <a:schemeClr val="accent1"/>
          </a:effectRef>
          <a:fontRef idx="minor">
            <a:schemeClr val="tx1"/>
          </a:fontRef>
        </p:style>
        <p:txBody>
          <a:bodyPr wrap="none" rtlCol="0" anchor="ctr" anchorCtr="1"/>
          <a:lstStyle/>
          <a:p>
            <a:endParaRPr lang="en-US">
              <a:solidFill>
                <a:srgbClr val="000000"/>
              </a:solidFill>
            </a:endParaRPr>
          </a:p>
        </p:txBody>
      </p:sp>
      <p:cxnSp>
        <p:nvCxnSpPr>
          <p:cNvPr id="11" name="Straight Connector 10">
            <a:extLst>
              <a:ext uri="{FF2B5EF4-FFF2-40B4-BE49-F238E27FC236}">
                <a16:creationId xmlns:a16="http://schemas.microsoft.com/office/drawing/2014/main" id="{F89B6F03-9EB8-BA74-B933-3C4CA0DDDB64}"/>
              </a:ext>
            </a:extLst>
          </p:cNvPr>
          <p:cNvCxnSpPr>
            <a:cxnSpLocks/>
          </p:cNvCxnSpPr>
          <p:nvPr/>
        </p:nvCxnSpPr>
        <p:spPr>
          <a:xfrm>
            <a:off x="3721898" y="4820964"/>
            <a:ext cx="5207428" cy="0"/>
          </a:xfrm>
          <a:prstGeom prst="line">
            <a:avLst/>
          </a:prstGeom>
          <a:ln w="76200">
            <a:solidFill>
              <a:schemeClr val="accent1"/>
            </a:solidFill>
          </a:ln>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A3131C61-CC4B-7036-3466-B9D390AF00BB}"/>
              </a:ext>
            </a:extLst>
          </p:cNvPr>
          <p:cNvCxnSpPr>
            <a:cxnSpLocks/>
          </p:cNvCxnSpPr>
          <p:nvPr/>
        </p:nvCxnSpPr>
        <p:spPr>
          <a:xfrm>
            <a:off x="6199436" y="4168315"/>
            <a:ext cx="0" cy="2163921"/>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6F87FC97-6AE0-2B83-8EA3-6BA8ED828960}"/>
              </a:ext>
            </a:extLst>
          </p:cNvPr>
          <p:cNvSpPr txBox="1"/>
          <p:nvPr/>
        </p:nvSpPr>
        <p:spPr>
          <a:xfrm>
            <a:off x="4321161" y="4129657"/>
            <a:ext cx="2497014" cy="584775"/>
          </a:xfrm>
          <a:prstGeom prst="rect">
            <a:avLst/>
          </a:prstGeom>
          <a:noFill/>
        </p:spPr>
        <p:txBody>
          <a:bodyPr wrap="square">
            <a:spAutoFit/>
          </a:bodyPr>
          <a:lstStyle/>
          <a:p>
            <a:r>
              <a:rPr lang="en-US" sz="3200" dirty="0">
                <a:solidFill>
                  <a:srgbClr val="4D5156"/>
                </a:solidFill>
              </a:rPr>
              <a:t>Assets</a:t>
            </a:r>
            <a:endParaRPr lang="en-US" sz="3200" dirty="0"/>
          </a:p>
        </p:txBody>
      </p:sp>
      <p:sp>
        <p:nvSpPr>
          <p:cNvPr id="17" name="TextBox 16">
            <a:extLst>
              <a:ext uri="{FF2B5EF4-FFF2-40B4-BE49-F238E27FC236}">
                <a16:creationId xmlns:a16="http://schemas.microsoft.com/office/drawing/2014/main" id="{7A27F9B6-FA3C-F8DF-4027-15B63D21296F}"/>
              </a:ext>
            </a:extLst>
          </p:cNvPr>
          <p:cNvSpPr txBox="1"/>
          <p:nvPr/>
        </p:nvSpPr>
        <p:spPr>
          <a:xfrm>
            <a:off x="3673690" y="4992138"/>
            <a:ext cx="2434427" cy="1015663"/>
          </a:xfrm>
          <a:prstGeom prst="rect">
            <a:avLst/>
          </a:prstGeom>
          <a:noFill/>
        </p:spPr>
        <p:txBody>
          <a:bodyPr wrap="square">
            <a:spAutoFit/>
          </a:bodyPr>
          <a:lstStyle/>
          <a:p>
            <a:pPr algn="ctr"/>
            <a:r>
              <a:rPr lang="en-US" sz="2000" dirty="0">
                <a:solidFill>
                  <a:schemeClr val="accent2"/>
                </a:solidFill>
              </a:rPr>
              <a:t>+$600,000 deposit (Chase)</a:t>
            </a:r>
          </a:p>
          <a:p>
            <a:endParaRPr lang="en-US" sz="2000" dirty="0">
              <a:solidFill>
                <a:srgbClr val="4D5156"/>
              </a:solidFill>
            </a:endParaRPr>
          </a:p>
        </p:txBody>
      </p:sp>
      <p:sp>
        <p:nvSpPr>
          <p:cNvPr id="18" name="TextBox 17">
            <a:extLst>
              <a:ext uri="{FF2B5EF4-FFF2-40B4-BE49-F238E27FC236}">
                <a16:creationId xmlns:a16="http://schemas.microsoft.com/office/drawing/2014/main" id="{7601B525-A695-1511-8F2D-1CE914AF0697}"/>
              </a:ext>
            </a:extLst>
          </p:cNvPr>
          <p:cNvSpPr txBox="1"/>
          <p:nvPr/>
        </p:nvSpPr>
        <p:spPr>
          <a:xfrm>
            <a:off x="6494899" y="4144338"/>
            <a:ext cx="2497014" cy="584775"/>
          </a:xfrm>
          <a:prstGeom prst="rect">
            <a:avLst/>
          </a:prstGeom>
          <a:noFill/>
        </p:spPr>
        <p:txBody>
          <a:bodyPr wrap="square">
            <a:spAutoFit/>
          </a:bodyPr>
          <a:lstStyle/>
          <a:p>
            <a:r>
              <a:rPr lang="en-US" sz="3200" dirty="0">
                <a:solidFill>
                  <a:srgbClr val="4D5156"/>
                </a:solidFill>
              </a:rPr>
              <a:t>Liabilities</a:t>
            </a:r>
            <a:endParaRPr lang="en-US" sz="3200" dirty="0"/>
          </a:p>
        </p:txBody>
      </p:sp>
      <p:sp>
        <p:nvSpPr>
          <p:cNvPr id="19" name="TextBox 18">
            <a:extLst>
              <a:ext uri="{FF2B5EF4-FFF2-40B4-BE49-F238E27FC236}">
                <a16:creationId xmlns:a16="http://schemas.microsoft.com/office/drawing/2014/main" id="{B512EFA6-E644-D32F-EEFB-A7A400AE5955}"/>
              </a:ext>
            </a:extLst>
          </p:cNvPr>
          <p:cNvSpPr txBox="1"/>
          <p:nvPr/>
        </p:nvSpPr>
        <p:spPr>
          <a:xfrm>
            <a:off x="5569668" y="3497119"/>
            <a:ext cx="1450087" cy="584775"/>
          </a:xfrm>
          <a:prstGeom prst="rect">
            <a:avLst/>
          </a:prstGeom>
          <a:noFill/>
        </p:spPr>
        <p:txBody>
          <a:bodyPr wrap="square">
            <a:spAutoFit/>
          </a:bodyPr>
          <a:lstStyle/>
          <a:p>
            <a:r>
              <a:rPr lang="en-US" sz="3200" b="1" u="sng" dirty="0">
                <a:solidFill>
                  <a:srgbClr val="4D5156"/>
                </a:solidFill>
              </a:rPr>
              <a:t>Sarah</a:t>
            </a:r>
            <a:endParaRPr lang="en-US" sz="3200" b="1" u="sng" dirty="0"/>
          </a:p>
        </p:txBody>
      </p:sp>
      <p:sp>
        <p:nvSpPr>
          <p:cNvPr id="21" name="TextBox 20">
            <a:extLst>
              <a:ext uri="{FF2B5EF4-FFF2-40B4-BE49-F238E27FC236}">
                <a16:creationId xmlns:a16="http://schemas.microsoft.com/office/drawing/2014/main" id="{897EBEF4-6748-D052-8824-15731A754791}"/>
              </a:ext>
            </a:extLst>
          </p:cNvPr>
          <p:cNvSpPr txBox="1"/>
          <p:nvPr/>
        </p:nvSpPr>
        <p:spPr>
          <a:xfrm>
            <a:off x="9121962" y="3189463"/>
            <a:ext cx="2460750" cy="707886"/>
          </a:xfrm>
          <a:prstGeom prst="rect">
            <a:avLst/>
          </a:prstGeom>
          <a:noFill/>
        </p:spPr>
        <p:txBody>
          <a:bodyPr wrap="square">
            <a:spAutoFit/>
          </a:bodyPr>
          <a:lstStyle/>
          <a:p>
            <a:pPr algn="ctr"/>
            <a:r>
              <a:rPr lang="en-US" sz="2000" dirty="0">
                <a:solidFill>
                  <a:schemeClr val="accent2"/>
                </a:solidFill>
              </a:rPr>
              <a:t>+ $600,000 deposit (Sarah)</a:t>
            </a:r>
          </a:p>
        </p:txBody>
      </p:sp>
      <p:cxnSp>
        <p:nvCxnSpPr>
          <p:cNvPr id="20" name="Straight Connector 19">
            <a:extLst>
              <a:ext uri="{FF2B5EF4-FFF2-40B4-BE49-F238E27FC236}">
                <a16:creationId xmlns:a16="http://schemas.microsoft.com/office/drawing/2014/main" id="{C40440C5-CA7E-2CD0-7E4C-1BFC8D99FCD2}"/>
              </a:ext>
            </a:extLst>
          </p:cNvPr>
          <p:cNvCxnSpPr>
            <a:cxnSpLocks/>
          </p:cNvCxnSpPr>
          <p:nvPr/>
        </p:nvCxnSpPr>
        <p:spPr>
          <a:xfrm>
            <a:off x="9082602" y="1147072"/>
            <a:ext cx="0" cy="2750277"/>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24E3B5AB-C8EB-B97C-0BE8-FC7B091DB12E}"/>
              </a:ext>
            </a:extLst>
          </p:cNvPr>
          <p:cNvSpPr txBox="1"/>
          <p:nvPr/>
        </p:nvSpPr>
        <p:spPr>
          <a:xfrm>
            <a:off x="2423149" y="477714"/>
            <a:ext cx="1410641" cy="584775"/>
          </a:xfrm>
          <a:prstGeom prst="rect">
            <a:avLst/>
          </a:prstGeom>
          <a:noFill/>
        </p:spPr>
        <p:txBody>
          <a:bodyPr wrap="square">
            <a:spAutoFit/>
          </a:bodyPr>
          <a:lstStyle/>
          <a:p>
            <a:r>
              <a:rPr lang="en-US" sz="3200" b="1" u="sng" dirty="0">
                <a:solidFill>
                  <a:srgbClr val="4D5156"/>
                </a:solidFill>
              </a:rPr>
              <a:t>Olivia</a:t>
            </a:r>
            <a:endParaRPr lang="en-US" sz="3200" b="1" u="sng" dirty="0"/>
          </a:p>
        </p:txBody>
      </p:sp>
    </p:spTree>
    <p:extLst>
      <p:ext uri="{BB962C8B-B14F-4D97-AF65-F5344CB8AC3E}">
        <p14:creationId xmlns:p14="http://schemas.microsoft.com/office/powerpoint/2010/main" val="205553406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necteur droit 8">
            <a:extLst>
              <a:ext uri="{FF2B5EF4-FFF2-40B4-BE49-F238E27FC236}">
                <a16:creationId xmlns:a16="http://schemas.microsoft.com/office/drawing/2014/main" id="{8B1143CD-5ADA-9094-1D95-F226527375FE}"/>
              </a:ext>
            </a:extLst>
          </p:cNvPr>
          <p:cNvSpPr/>
          <p:nvPr/>
        </p:nvSpPr>
        <p:spPr>
          <a:xfrm rot="5400000">
            <a:off x="4672440" y="1091956"/>
            <a:ext cx="1" cy="0"/>
          </a:xfrm>
          <a:prstGeom prst="line">
            <a:avLst/>
          </a:prstGeom>
          <a:solidFill>
            <a:srgbClr val="000000">
              <a:alpha val="5000"/>
            </a:srgbClr>
          </a:solidFill>
          <a:ln w="18000">
            <a:solidFill>
              <a:srgbClr val="000000"/>
            </a:solidFill>
          </a:ln>
        </p:spPr>
        <p:style>
          <a:lnRef idx="1">
            <a:schemeClr val="accent1"/>
          </a:lnRef>
          <a:fillRef idx="0">
            <a:schemeClr val="accent1"/>
          </a:fillRef>
          <a:effectRef idx="0">
            <a:schemeClr val="accent1"/>
          </a:effectRef>
          <a:fontRef idx="minor">
            <a:schemeClr val="tx1"/>
          </a:fontRef>
        </p:style>
        <p:txBody>
          <a:bodyPr wrap="none" rtlCol="0" anchor="ctr" anchorCtr="1"/>
          <a:lstStyle/>
          <a:p>
            <a:endParaRPr lang="en-US">
              <a:solidFill>
                <a:srgbClr val="000000"/>
              </a:solidFill>
            </a:endParaRPr>
          </a:p>
        </p:txBody>
      </p:sp>
      <p:cxnSp>
        <p:nvCxnSpPr>
          <p:cNvPr id="7" name="Straight Connector 6">
            <a:extLst>
              <a:ext uri="{FF2B5EF4-FFF2-40B4-BE49-F238E27FC236}">
                <a16:creationId xmlns:a16="http://schemas.microsoft.com/office/drawing/2014/main" id="{9D6279A3-3F56-E143-925E-D8916928DB33}"/>
              </a:ext>
            </a:extLst>
          </p:cNvPr>
          <p:cNvCxnSpPr>
            <a:cxnSpLocks/>
          </p:cNvCxnSpPr>
          <p:nvPr/>
        </p:nvCxnSpPr>
        <p:spPr>
          <a:xfrm>
            <a:off x="650932" y="1799722"/>
            <a:ext cx="5207428" cy="0"/>
          </a:xfrm>
          <a:prstGeom prst="line">
            <a:avLst/>
          </a:prstGeom>
          <a:ln w="76200">
            <a:solidFill>
              <a:schemeClr val="accent1"/>
            </a:solidFill>
          </a:ln>
        </p:spPr>
        <p:style>
          <a:lnRef idx="1">
            <a:schemeClr val="dk1"/>
          </a:lnRef>
          <a:fillRef idx="0">
            <a:schemeClr val="dk1"/>
          </a:fillRef>
          <a:effectRef idx="0">
            <a:schemeClr val="dk1"/>
          </a:effectRef>
          <a:fontRef idx="minor">
            <a:schemeClr val="tx1"/>
          </a:fontRef>
        </p:style>
      </p:cxnSp>
      <p:cxnSp>
        <p:nvCxnSpPr>
          <p:cNvPr id="8" name="Straight Connector 7">
            <a:extLst>
              <a:ext uri="{FF2B5EF4-FFF2-40B4-BE49-F238E27FC236}">
                <a16:creationId xmlns:a16="http://schemas.microsoft.com/office/drawing/2014/main" id="{4E66EF77-ED8E-2ABD-B557-4E8DE676C060}"/>
              </a:ext>
            </a:extLst>
          </p:cNvPr>
          <p:cNvCxnSpPr>
            <a:cxnSpLocks/>
          </p:cNvCxnSpPr>
          <p:nvPr/>
        </p:nvCxnSpPr>
        <p:spPr>
          <a:xfrm>
            <a:off x="3128470" y="1147073"/>
            <a:ext cx="0" cy="2436718"/>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596C92BC-3CA5-86FA-1631-20DE5BB31B1A}"/>
              </a:ext>
            </a:extLst>
          </p:cNvPr>
          <p:cNvSpPr txBox="1"/>
          <p:nvPr/>
        </p:nvSpPr>
        <p:spPr>
          <a:xfrm>
            <a:off x="1250195" y="1108415"/>
            <a:ext cx="2497014" cy="584775"/>
          </a:xfrm>
          <a:prstGeom prst="rect">
            <a:avLst/>
          </a:prstGeom>
          <a:noFill/>
        </p:spPr>
        <p:txBody>
          <a:bodyPr wrap="square">
            <a:spAutoFit/>
          </a:bodyPr>
          <a:lstStyle/>
          <a:p>
            <a:r>
              <a:rPr lang="en-US" sz="3200" dirty="0">
                <a:solidFill>
                  <a:srgbClr val="4D5156"/>
                </a:solidFill>
              </a:rPr>
              <a:t>Assets</a:t>
            </a:r>
            <a:endParaRPr lang="en-US" sz="3200" dirty="0"/>
          </a:p>
        </p:txBody>
      </p:sp>
      <p:sp>
        <p:nvSpPr>
          <p:cNvPr id="10" name="TextBox 9">
            <a:extLst>
              <a:ext uri="{FF2B5EF4-FFF2-40B4-BE49-F238E27FC236}">
                <a16:creationId xmlns:a16="http://schemas.microsoft.com/office/drawing/2014/main" id="{2969EE73-8FB2-4469-E310-BDA96A56D96B}"/>
              </a:ext>
            </a:extLst>
          </p:cNvPr>
          <p:cNvSpPr txBox="1"/>
          <p:nvPr/>
        </p:nvSpPr>
        <p:spPr>
          <a:xfrm>
            <a:off x="650932" y="2001147"/>
            <a:ext cx="2231631" cy="707886"/>
          </a:xfrm>
          <a:prstGeom prst="rect">
            <a:avLst/>
          </a:prstGeom>
          <a:noFill/>
        </p:spPr>
        <p:txBody>
          <a:bodyPr wrap="square">
            <a:spAutoFit/>
          </a:bodyPr>
          <a:lstStyle/>
          <a:p>
            <a:pPr algn="ctr"/>
            <a:r>
              <a:rPr lang="en-US" sz="2000" dirty="0"/>
              <a:t>-$60,000 savings</a:t>
            </a:r>
          </a:p>
          <a:p>
            <a:endParaRPr lang="en-US" sz="2000" dirty="0">
              <a:solidFill>
                <a:srgbClr val="4D5156"/>
              </a:solidFill>
            </a:endParaRPr>
          </a:p>
        </p:txBody>
      </p:sp>
      <p:sp>
        <p:nvSpPr>
          <p:cNvPr id="12" name="TextBox 11">
            <a:extLst>
              <a:ext uri="{FF2B5EF4-FFF2-40B4-BE49-F238E27FC236}">
                <a16:creationId xmlns:a16="http://schemas.microsoft.com/office/drawing/2014/main" id="{0B1517F6-B0A1-1742-1800-8FEE1B09B8D5}"/>
              </a:ext>
            </a:extLst>
          </p:cNvPr>
          <p:cNvSpPr txBox="1"/>
          <p:nvPr/>
        </p:nvSpPr>
        <p:spPr>
          <a:xfrm>
            <a:off x="3423933" y="1123096"/>
            <a:ext cx="2497014" cy="584775"/>
          </a:xfrm>
          <a:prstGeom prst="rect">
            <a:avLst/>
          </a:prstGeom>
          <a:noFill/>
        </p:spPr>
        <p:txBody>
          <a:bodyPr wrap="square">
            <a:spAutoFit/>
          </a:bodyPr>
          <a:lstStyle/>
          <a:p>
            <a:r>
              <a:rPr lang="en-US" sz="3200" dirty="0">
                <a:solidFill>
                  <a:srgbClr val="4D5156"/>
                </a:solidFill>
              </a:rPr>
              <a:t>Liabilities</a:t>
            </a:r>
            <a:endParaRPr lang="en-US" sz="3200" dirty="0"/>
          </a:p>
        </p:txBody>
      </p:sp>
      <p:sp>
        <p:nvSpPr>
          <p:cNvPr id="16" name="TextBox 15">
            <a:extLst>
              <a:ext uri="{FF2B5EF4-FFF2-40B4-BE49-F238E27FC236}">
                <a16:creationId xmlns:a16="http://schemas.microsoft.com/office/drawing/2014/main" id="{FC96AE06-C3EA-7706-89F8-CAE2A68B28C5}"/>
              </a:ext>
            </a:extLst>
          </p:cNvPr>
          <p:cNvSpPr txBox="1"/>
          <p:nvPr/>
        </p:nvSpPr>
        <p:spPr>
          <a:xfrm>
            <a:off x="3155089" y="1970896"/>
            <a:ext cx="3095677" cy="400110"/>
          </a:xfrm>
          <a:prstGeom prst="rect">
            <a:avLst/>
          </a:prstGeom>
          <a:noFill/>
        </p:spPr>
        <p:txBody>
          <a:bodyPr wrap="square">
            <a:spAutoFit/>
          </a:bodyPr>
          <a:lstStyle/>
          <a:p>
            <a:r>
              <a:rPr lang="en-US" sz="2000" dirty="0"/>
              <a:t>+ $540,000 mortgage</a:t>
            </a:r>
          </a:p>
        </p:txBody>
      </p:sp>
      <p:sp>
        <p:nvSpPr>
          <p:cNvPr id="28" name="Connecteur droit 8">
            <a:extLst>
              <a:ext uri="{FF2B5EF4-FFF2-40B4-BE49-F238E27FC236}">
                <a16:creationId xmlns:a16="http://schemas.microsoft.com/office/drawing/2014/main" id="{3D7826FF-CE67-1BF7-4D36-EB2D55FF4C23}"/>
              </a:ext>
            </a:extLst>
          </p:cNvPr>
          <p:cNvSpPr/>
          <p:nvPr/>
        </p:nvSpPr>
        <p:spPr>
          <a:xfrm rot="5400000">
            <a:off x="10354557" y="1091531"/>
            <a:ext cx="1" cy="0"/>
          </a:xfrm>
          <a:prstGeom prst="line">
            <a:avLst/>
          </a:prstGeom>
          <a:solidFill>
            <a:srgbClr val="000000">
              <a:alpha val="5000"/>
            </a:srgbClr>
          </a:solidFill>
          <a:ln w="18000">
            <a:solidFill>
              <a:srgbClr val="000000"/>
            </a:solidFill>
          </a:ln>
        </p:spPr>
        <p:style>
          <a:lnRef idx="1">
            <a:schemeClr val="accent1"/>
          </a:lnRef>
          <a:fillRef idx="0">
            <a:schemeClr val="accent1"/>
          </a:fillRef>
          <a:effectRef idx="0">
            <a:schemeClr val="accent1"/>
          </a:effectRef>
          <a:fontRef idx="minor">
            <a:schemeClr val="tx1"/>
          </a:fontRef>
        </p:style>
        <p:txBody>
          <a:bodyPr wrap="none" rtlCol="0" anchor="ctr" anchorCtr="1"/>
          <a:lstStyle/>
          <a:p>
            <a:endParaRPr lang="en-US">
              <a:solidFill>
                <a:srgbClr val="000000"/>
              </a:solidFill>
            </a:endParaRPr>
          </a:p>
        </p:txBody>
      </p:sp>
      <p:cxnSp>
        <p:nvCxnSpPr>
          <p:cNvPr id="29" name="Straight Connector 28">
            <a:extLst>
              <a:ext uri="{FF2B5EF4-FFF2-40B4-BE49-F238E27FC236}">
                <a16:creationId xmlns:a16="http://schemas.microsoft.com/office/drawing/2014/main" id="{7771DE6D-E766-0519-7CA0-2A0D1F872338}"/>
              </a:ext>
            </a:extLst>
          </p:cNvPr>
          <p:cNvCxnSpPr>
            <a:cxnSpLocks/>
          </p:cNvCxnSpPr>
          <p:nvPr/>
        </p:nvCxnSpPr>
        <p:spPr>
          <a:xfrm>
            <a:off x="6333049" y="1799297"/>
            <a:ext cx="5207428" cy="0"/>
          </a:xfrm>
          <a:prstGeom prst="line">
            <a:avLst/>
          </a:prstGeom>
          <a:ln w="76200">
            <a:solidFill>
              <a:schemeClr val="accent1"/>
            </a:solidFill>
          </a:ln>
        </p:spPr>
        <p:style>
          <a:lnRef idx="1">
            <a:schemeClr val="dk1"/>
          </a:lnRef>
          <a:fillRef idx="0">
            <a:schemeClr val="dk1"/>
          </a:fillRef>
          <a:effectRef idx="0">
            <a:schemeClr val="dk1"/>
          </a:effectRef>
          <a:fontRef idx="minor">
            <a:schemeClr val="tx1"/>
          </a:fontRef>
        </p:style>
      </p:cxnSp>
      <p:cxnSp>
        <p:nvCxnSpPr>
          <p:cNvPr id="30" name="Straight Connector 29">
            <a:extLst>
              <a:ext uri="{FF2B5EF4-FFF2-40B4-BE49-F238E27FC236}">
                <a16:creationId xmlns:a16="http://schemas.microsoft.com/office/drawing/2014/main" id="{F3773EF7-CF1F-AC3B-7A1B-EA5815A513C0}"/>
              </a:ext>
            </a:extLst>
          </p:cNvPr>
          <p:cNvCxnSpPr>
            <a:cxnSpLocks/>
          </p:cNvCxnSpPr>
          <p:nvPr/>
        </p:nvCxnSpPr>
        <p:spPr>
          <a:xfrm>
            <a:off x="9082602" y="1147072"/>
            <a:ext cx="0" cy="2750277"/>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50538CAF-E277-E849-1EC2-C10D3509FB57}"/>
              </a:ext>
            </a:extLst>
          </p:cNvPr>
          <p:cNvSpPr txBox="1"/>
          <p:nvPr/>
        </p:nvSpPr>
        <p:spPr>
          <a:xfrm>
            <a:off x="6932312" y="1107990"/>
            <a:ext cx="2497014" cy="584775"/>
          </a:xfrm>
          <a:prstGeom prst="rect">
            <a:avLst/>
          </a:prstGeom>
          <a:noFill/>
        </p:spPr>
        <p:txBody>
          <a:bodyPr wrap="square">
            <a:spAutoFit/>
          </a:bodyPr>
          <a:lstStyle/>
          <a:p>
            <a:r>
              <a:rPr lang="en-US" sz="3200" dirty="0">
                <a:solidFill>
                  <a:srgbClr val="4D5156"/>
                </a:solidFill>
              </a:rPr>
              <a:t>Assets</a:t>
            </a:r>
            <a:endParaRPr lang="en-US" sz="3200" dirty="0"/>
          </a:p>
        </p:txBody>
      </p:sp>
      <p:sp>
        <p:nvSpPr>
          <p:cNvPr id="32" name="TextBox 31">
            <a:extLst>
              <a:ext uri="{FF2B5EF4-FFF2-40B4-BE49-F238E27FC236}">
                <a16:creationId xmlns:a16="http://schemas.microsoft.com/office/drawing/2014/main" id="{CBEBE87E-E1EA-EC64-2932-64F65D815BAE}"/>
              </a:ext>
            </a:extLst>
          </p:cNvPr>
          <p:cNvSpPr txBox="1"/>
          <p:nvPr/>
        </p:nvSpPr>
        <p:spPr>
          <a:xfrm>
            <a:off x="6250766" y="1954980"/>
            <a:ext cx="2792477" cy="400110"/>
          </a:xfrm>
          <a:prstGeom prst="rect">
            <a:avLst/>
          </a:prstGeom>
          <a:noFill/>
        </p:spPr>
        <p:txBody>
          <a:bodyPr wrap="square">
            <a:spAutoFit/>
          </a:bodyPr>
          <a:lstStyle/>
          <a:p>
            <a:r>
              <a:rPr lang="en-US" sz="2000" dirty="0"/>
              <a:t>+ $540,000 mortgage</a:t>
            </a:r>
          </a:p>
        </p:txBody>
      </p:sp>
      <p:sp>
        <p:nvSpPr>
          <p:cNvPr id="33" name="TextBox 32">
            <a:extLst>
              <a:ext uri="{FF2B5EF4-FFF2-40B4-BE49-F238E27FC236}">
                <a16:creationId xmlns:a16="http://schemas.microsoft.com/office/drawing/2014/main" id="{EB25B4A0-1E49-3F19-FEF4-5A853792C4EF}"/>
              </a:ext>
            </a:extLst>
          </p:cNvPr>
          <p:cNvSpPr txBox="1"/>
          <p:nvPr/>
        </p:nvSpPr>
        <p:spPr>
          <a:xfrm>
            <a:off x="9338622" y="1138611"/>
            <a:ext cx="2497014" cy="584775"/>
          </a:xfrm>
          <a:prstGeom prst="rect">
            <a:avLst/>
          </a:prstGeom>
          <a:noFill/>
        </p:spPr>
        <p:txBody>
          <a:bodyPr wrap="square">
            <a:spAutoFit/>
          </a:bodyPr>
          <a:lstStyle/>
          <a:p>
            <a:r>
              <a:rPr lang="en-US" sz="3200" dirty="0">
                <a:solidFill>
                  <a:srgbClr val="4D5156"/>
                </a:solidFill>
              </a:rPr>
              <a:t>Liabilities</a:t>
            </a:r>
            <a:endParaRPr lang="en-US" sz="3200" dirty="0"/>
          </a:p>
        </p:txBody>
      </p:sp>
      <p:sp>
        <p:nvSpPr>
          <p:cNvPr id="35" name="TextBox 34">
            <a:extLst>
              <a:ext uri="{FF2B5EF4-FFF2-40B4-BE49-F238E27FC236}">
                <a16:creationId xmlns:a16="http://schemas.microsoft.com/office/drawing/2014/main" id="{21F7F845-AD00-CB2E-1751-BE75F4F36011}"/>
              </a:ext>
            </a:extLst>
          </p:cNvPr>
          <p:cNvSpPr txBox="1"/>
          <p:nvPr/>
        </p:nvSpPr>
        <p:spPr>
          <a:xfrm>
            <a:off x="9189112" y="1940569"/>
            <a:ext cx="2450920" cy="707886"/>
          </a:xfrm>
          <a:prstGeom prst="rect">
            <a:avLst/>
          </a:prstGeom>
          <a:noFill/>
        </p:spPr>
        <p:txBody>
          <a:bodyPr wrap="square">
            <a:spAutoFit/>
          </a:bodyPr>
          <a:lstStyle/>
          <a:p>
            <a:r>
              <a:rPr lang="en-US" sz="2000" dirty="0">
                <a:solidFill>
                  <a:srgbClr val="4D5156"/>
                </a:solidFill>
              </a:rPr>
              <a:t>- 60,00 savings</a:t>
            </a:r>
          </a:p>
          <a:p>
            <a:endParaRPr lang="en-US" sz="2000" dirty="0">
              <a:solidFill>
                <a:srgbClr val="4D5156"/>
              </a:solidFill>
            </a:endParaRPr>
          </a:p>
        </p:txBody>
      </p:sp>
      <p:sp>
        <p:nvSpPr>
          <p:cNvPr id="3" name="TextBox 2">
            <a:extLst>
              <a:ext uri="{FF2B5EF4-FFF2-40B4-BE49-F238E27FC236}">
                <a16:creationId xmlns:a16="http://schemas.microsoft.com/office/drawing/2014/main" id="{8D65256D-A9BF-E3E7-BCEB-2C7B2EAF7603}"/>
              </a:ext>
            </a:extLst>
          </p:cNvPr>
          <p:cNvSpPr txBox="1"/>
          <p:nvPr/>
        </p:nvSpPr>
        <p:spPr>
          <a:xfrm>
            <a:off x="7773894" y="442317"/>
            <a:ext cx="2617416" cy="584775"/>
          </a:xfrm>
          <a:prstGeom prst="rect">
            <a:avLst/>
          </a:prstGeom>
          <a:noFill/>
        </p:spPr>
        <p:txBody>
          <a:bodyPr wrap="square">
            <a:spAutoFit/>
          </a:bodyPr>
          <a:lstStyle/>
          <a:p>
            <a:r>
              <a:rPr lang="en-US" sz="3200" b="1" u="sng" dirty="0">
                <a:solidFill>
                  <a:srgbClr val="4D5156"/>
                </a:solidFill>
              </a:rPr>
              <a:t>Chase Bank</a:t>
            </a:r>
            <a:endParaRPr lang="en-US" sz="3200" b="1" u="sng" dirty="0"/>
          </a:p>
        </p:txBody>
      </p:sp>
      <p:sp>
        <p:nvSpPr>
          <p:cNvPr id="4" name="TextBox 3">
            <a:extLst>
              <a:ext uri="{FF2B5EF4-FFF2-40B4-BE49-F238E27FC236}">
                <a16:creationId xmlns:a16="http://schemas.microsoft.com/office/drawing/2014/main" id="{B8BDC0DE-939C-73A7-4EC7-3E75C483502E}"/>
              </a:ext>
            </a:extLst>
          </p:cNvPr>
          <p:cNvSpPr txBox="1"/>
          <p:nvPr/>
        </p:nvSpPr>
        <p:spPr>
          <a:xfrm>
            <a:off x="482177" y="2646672"/>
            <a:ext cx="2460750" cy="400110"/>
          </a:xfrm>
          <a:prstGeom prst="rect">
            <a:avLst/>
          </a:prstGeom>
          <a:noFill/>
        </p:spPr>
        <p:txBody>
          <a:bodyPr wrap="square">
            <a:spAutoFit/>
          </a:bodyPr>
          <a:lstStyle/>
          <a:p>
            <a:r>
              <a:rPr lang="en-US" sz="2000" dirty="0"/>
              <a:t>- $540,000 deposit</a:t>
            </a:r>
          </a:p>
        </p:txBody>
      </p:sp>
      <p:sp>
        <p:nvSpPr>
          <p:cNvPr id="6" name="TextBox 5">
            <a:extLst>
              <a:ext uri="{FF2B5EF4-FFF2-40B4-BE49-F238E27FC236}">
                <a16:creationId xmlns:a16="http://schemas.microsoft.com/office/drawing/2014/main" id="{57783996-DE2B-D932-3A66-9D3AC6316621}"/>
              </a:ext>
            </a:extLst>
          </p:cNvPr>
          <p:cNvSpPr txBox="1"/>
          <p:nvPr/>
        </p:nvSpPr>
        <p:spPr>
          <a:xfrm>
            <a:off x="9121962" y="2435783"/>
            <a:ext cx="2460750" cy="707886"/>
          </a:xfrm>
          <a:prstGeom prst="rect">
            <a:avLst/>
          </a:prstGeom>
          <a:noFill/>
        </p:spPr>
        <p:txBody>
          <a:bodyPr wrap="square">
            <a:spAutoFit/>
          </a:bodyPr>
          <a:lstStyle/>
          <a:p>
            <a:pPr algn="ctr"/>
            <a:r>
              <a:rPr lang="en-US" sz="2000" dirty="0"/>
              <a:t>- $540,000 deposit (Nick)</a:t>
            </a:r>
          </a:p>
        </p:txBody>
      </p:sp>
      <p:sp>
        <p:nvSpPr>
          <p:cNvPr id="2" name="Connecteur droit 8">
            <a:extLst>
              <a:ext uri="{FF2B5EF4-FFF2-40B4-BE49-F238E27FC236}">
                <a16:creationId xmlns:a16="http://schemas.microsoft.com/office/drawing/2014/main" id="{935D741F-355D-998B-1FF7-33DE9A193D27}"/>
              </a:ext>
            </a:extLst>
          </p:cNvPr>
          <p:cNvSpPr/>
          <p:nvPr/>
        </p:nvSpPr>
        <p:spPr>
          <a:xfrm rot="5400000">
            <a:off x="7743406" y="4113198"/>
            <a:ext cx="1" cy="0"/>
          </a:xfrm>
          <a:prstGeom prst="line">
            <a:avLst/>
          </a:prstGeom>
          <a:solidFill>
            <a:srgbClr val="000000">
              <a:alpha val="5000"/>
            </a:srgbClr>
          </a:solidFill>
          <a:ln w="18000">
            <a:solidFill>
              <a:srgbClr val="000000"/>
            </a:solidFill>
          </a:ln>
        </p:spPr>
        <p:style>
          <a:lnRef idx="1">
            <a:schemeClr val="accent1"/>
          </a:lnRef>
          <a:fillRef idx="0">
            <a:schemeClr val="accent1"/>
          </a:fillRef>
          <a:effectRef idx="0">
            <a:schemeClr val="accent1"/>
          </a:effectRef>
          <a:fontRef idx="minor">
            <a:schemeClr val="tx1"/>
          </a:fontRef>
        </p:style>
        <p:txBody>
          <a:bodyPr wrap="none" rtlCol="0" anchor="ctr" anchorCtr="1"/>
          <a:lstStyle/>
          <a:p>
            <a:endParaRPr lang="en-US">
              <a:solidFill>
                <a:srgbClr val="000000"/>
              </a:solidFill>
            </a:endParaRPr>
          </a:p>
        </p:txBody>
      </p:sp>
      <p:cxnSp>
        <p:nvCxnSpPr>
          <p:cNvPr id="11" name="Straight Connector 10">
            <a:extLst>
              <a:ext uri="{FF2B5EF4-FFF2-40B4-BE49-F238E27FC236}">
                <a16:creationId xmlns:a16="http://schemas.microsoft.com/office/drawing/2014/main" id="{F89B6F03-9EB8-BA74-B933-3C4CA0DDDB64}"/>
              </a:ext>
            </a:extLst>
          </p:cNvPr>
          <p:cNvCxnSpPr>
            <a:cxnSpLocks/>
          </p:cNvCxnSpPr>
          <p:nvPr/>
        </p:nvCxnSpPr>
        <p:spPr>
          <a:xfrm>
            <a:off x="3721898" y="4820964"/>
            <a:ext cx="5207428" cy="0"/>
          </a:xfrm>
          <a:prstGeom prst="line">
            <a:avLst/>
          </a:prstGeom>
          <a:ln w="76200">
            <a:solidFill>
              <a:schemeClr val="accent1"/>
            </a:solidFill>
          </a:ln>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A3131C61-CC4B-7036-3466-B9D390AF00BB}"/>
              </a:ext>
            </a:extLst>
          </p:cNvPr>
          <p:cNvCxnSpPr>
            <a:cxnSpLocks/>
          </p:cNvCxnSpPr>
          <p:nvPr/>
        </p:nvCxnSpPr>
        <p:spPr>
          <a:xfrm>
            <a:off x="6199436" y="4168315"/>
            <a:ext cx="0" cy="2163921"/>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6F87FC97-6AE0-2B83-8EA3-6BA8ED828960}"/>
              </a:ext>
            </a:extLst>
          </p:cNvPr>
          <p:cNvSpPr txBox="1"/>
          <p:nvPr/>
        </p:nvSpPr>
        <p:spPr>
          <a:xfrm>
            <a:off x="4321161" y="4129657"/>
            <a:ext cx="2497014" cy="584775"/>
          </a:xfrm>
          <a:prstGeom prst="rect">
            <a:avLst/>
          </a:prstGeom>
          <a:noFill/>
        </p:spPr>
        <p:txBody>
          <a:bodyPr wrap="square">
            <a:spAutoFit/>
          </a:bodyPr>
          <a:lstStyle/>
          <a:p>
            <a:r>
              <a:rPr lang="en-US" sz="3200" dirty="0">
                <a:solidFill>
                  <a:srgbClr val="4D5156"/>
                </a:solidFill>
              </a:rPr>
              <a:t>Assets</a:t>
            </a:r>
            <a:endParaRPr lang="en-US" sz="3200" dirty="0"/>
          </a:p>
        </p:txBody>
      </p:sp>
      <p:sp>
        <p:nvSpPr>
          <p:cNvPr id="17" name="TextBox 16">
            <a:extLst>
              <a:ext uri="{FF2B5EF4-FFF2-40B4-BE49-F238E27FC236}">
                <a16:creationId xmlns:a16="http://schemas.microsoft.com/office/drawing/2014/main" id="{7A27F9B6-FA3C-F8DF-4027-15B63D21296F}"/>
              </a:ext>
            </a:extLst>
          </p:cNvPr>
          <p:cNvSpPr txBox="1"/>
          <p:nvPr/>
        </p:nvSpPr>
        <p:spPr>
          <a:xfrm>
            <a:off x="3673690" y="4992138"/>
            <a:ext cx="2434427" cy="1015663"/>
          </a:xfrm>
          <a:prstGeom prst="rect">
            <a:avLst/>
          </a:prstGeom>
          <a:noFill/>
        </p:spPr>
        <p:txBody>
          <a:bodyPr wrap="square">
            <a:spAutoFit/>
          </a:bodyPr>
          <a:lstStyle/>
          <a:p>
            <a:pPr algn="ctr"/>
            <a:r>
              <a:rPr lang="en-US" sz="2000" dirty="0"/>
              <a:t>+$600,000 deposit (Chase)</a:t>
            </a:r>
          </a:p>
          <a:p>
            <a:endParaRPr lang="en-US" sz="2000" dirty="0">
              <a:solidFill>
                <a:srgbClr val="4D5156"/>
              </a:solidFill>
            </a:endParaRPr>
          </a:p>
        </p:txBody>
      </p:sp>
      <p:sp>
        <p:nvSpPr>
          <p:cNvPr id="18" name="TextBox 17">
            <a:extLst>
              <a:ext uri="{FF2B5EF4-FFF2-40B4-BE49-F238E27FC236}">
                <a16:creationId xmlns:a16="http://schemas.microsoft.com/office/drawing/2014/main" id="{7601B525-A695-1511-8F2D-1CE914AF0697}"/>
              </a:ext>
            </a:extLst>
          </p:cNvPr>
          <p:cNvSpPr txBox="1"/>
          <p:nvPr/>
        </p:nvSpPr>
        <p:spPr>
          <a:xfrm>
            <a:off x="6494899" y="4144338"/>
            <a:ext cx="2497014" cy="584775"/>
          </a:xfrm>
          <a:prstGeom prst="rect">
            <a:avLst/>
          </a:prstGeom>
          <a:noFill/>
        </p:spPr>
        <p:txBody>
          <a:bodyPr wrap="square">
            <a:spAutoFit/>
          </a:bodyPr>
          <a:lstStyle/>
          <a:p>
            <a:r>
              <a:rPr lang="en-US" sz="3200" dirty="0">
                <a:solidFill>
                  <a:srgbClr val="4D5156"/>
                </a:solidFill>
              </a:rPr>
              <a:t>Liabilities</a:t>
            </a:r>
            <a:endParaRPr lang="en-US" sz="3200" dirty="0"/>
          </a:p>
        </p:txBody>
      </p:sp>
      <p:sp>
        <p:nvSpPr>
          <p:cNvPr id="19" name="TextBox 18">
            <a:extLst>
              <a:ext uri="{FF2B5EF4-FFF2-40B4-BE49-F238E27FC236}">
                <a16:creationId xmlns:a16="http://schemas.microsoft.com/office/drawing/2014/main" id="{B512EFA6-E644-D32F-EEFB-A7A400AE5955}"/>
              </a:ext>
            </a:extLst>
          </p:cNvPr>
          <p:cNvSpPr txBox="1"/>
          <p:nvPr/>
        </p:nvSpPr>
        <p:spPr>
          <a:xfrm>
            <a:off x="5569668" y="3497119"/>
            <a:ext cx="1450087" cy="584775"/>
          </a:xfrm>
          <a:prstGeom prst="rect">
            <a:avLst/>
          </a:prstGeom>
          <a:noFill/>
        </p:spPr>
        <p:txBody>
          <a:bodyPr wrap="square">
            <a:spAutoFit/>
          </a:bodyPr>
          <a:lstStyle/>
          <a:p>
            <a:r>
              <a:rPr lang="en-US" sz="3200" b="1" u="sng" dirty="0">
                <a:solidFill>
                  <a:srgbClr val="4D5156"/>
                </a:solidFill>
              </a:rPr>
              <a:t>Sarah</a:t>
            </a:r>
            <a:endParaRPr lang="en-US" sz="3200" b="1" u="sng" dirty="0"/>
          </a:p>
        </p:txBody>
      </p:sp>
      <p:sp>
        <p:nvSpPr>
          <p:cNvPr id="21" name="TextBox 20">
            <a:extLst>
              <a:ext uri="{FF2B5EF4-FFF2-40B4-BE49-F238E27FC236}">
                <a16:creationId xmlns:a16="http://schemas.microsoft.com/office/drawing/2014/main" id="{897EBEF4-6748-D052-8824-15731A754791}"/>
              </a:ext>
            </a:extLst>
          </p:cNvPr>
          <p:cNvSpPr txBox="1"/>
          <p:nvPr/>
        </p:nvSpPr>
        <p:spPr>
          <a:xfrm>
            <a:off x="9121962" y="3189463"/>
            <a:ext cx="2460750" cy="707886"/>
          </a:xfrm>
          <a:prstGeom prst="rect">
            <a:avLst/>
          </a:prstGeom>
          <a:noFill/>
        </p:spPr>
        <p:txBody>
          <a:bodyPr wrap="square">
            <a:spAutoFit/>
          </a:bodyPr>
          <a:lstStyle/>
          <a:p>
            <a:pPr algn="ctr"/>
            <a:r>
              <a:rPr lang="en-US" sz="2000" dirty="0"/>
              <a:t>+ $600,000 deposit (Sarah)</a:t>
            </a:r>
          </a:p>
        </p:txBody>
      </p:sp>
      <p:sp>
        <p:nvSpPr>
          <p:cNvPr id="20" name="TextBox 19">
            <a:extLst>
              <a:ext uri="{FF2B5EF4-FFF2-40B4-BE49-F238E27FC236}">
                <a16:creationId xmlns:a16="http://schemas.microsoft.com/office/drawing/2014/main" id="{06A75014-ACBB-800A-6692-29ADDAF688C5}"/>
              </a:ext>
            </a:extLst>
          </p:cNvPr>
          <p:cNvSpPr txBox="1"/>
          <p:nvPr/>
        </p:nvSpPr>
        <p:spPr>
          <a:xfrm>
            <a:off x="3719349" y="5824404"/>
            <a:ext cx="2434427" cy="707886"/>
          </a:xfrm>
          <a:prstGeom prst="rect">
            <a:avLst/>
          </a:prstGeom>
          <a:noFill/>
        </p:spPr>
        <p:txBody>
          <a:bodyPr wrap="square">
            <a:spAutoFit/>
          </a:bodyPr>
          <a:lstStyle/>
          <a:p>
            <a:pPr algn="ctr"/>
            <a:r>
              <a:rPr lang="en-US" sz="2000" dirty="0">
                <a:solidFill>
                  <a:schemeClr val="accent2"/>
                </a:solidFill>
              </a:rPr>
              <a:t>-$600,000 house</a:t>
            </a:r>
          </a:p>
          <a:p>
            <a:endParaRPr lang="en-US" sz="2000" dirty="0">
              <a:solidFill>
                <a:srgbClr val="4D5156"/>
              </a:solidFill>
            </a:endParaRPr>
          </a:p>
        </p:txBody>
      </p:sp>
      <p:sp>
        <p:nvSpPr>
          <p:cNvPr id="22" name="TextBox 21">
            <a:extLst>
              <a:ext uri="{FF2B5EF4-FFF2-40B4-BE49-F238E27FC236}">
                <a16:creationId xmlns:a16="http://schemas.microsoft.com/office/drawing/2014/main" id="{4FF212F0-C65B-41F4-67A9-7B2A6027911B}"/>
              </a:ext>
            </a:extLst>
          </p:cNvPr>
          <p:cNvSpPr txBox="1"/>
          <p:nvPr/>
        </p:nvSpPr>
        <p:spPr>
          <a:xfrm>
            <a:off x="546535" y="3183681"/>
            <a:ext cx="2336028" cy="400110"/>
          </a:xfrm>
          <a:prstGeom prst="rect">
            <a:avLst/>
          </a:prstGeom>
          <a:noFill/>
        </p:spPr>
        <p:txBody>
          <a:bodyPr wrap="square">
            <a:spAutoFit/>
          </a:bodyPr>
          <a:lstStyle/>
          <a:p>
            <a:r>
              <a:rPr lang="en-US" sz="2000" dirty="0">
                <a:solidFill>
                  <a:schemeClr val="accent2"/>
                </a:solidFill>
              </a:rPr>
              <a:t>+ $600,000 house</a:t>
            </a:r>
          </a:p>
        </p:txBody>
      </p:sp>
      <p:sp>
        <p:nvSpPr>
          <p:cNvPr id="25" name="TextBox 24">
            <a:extLst>
              <a:ext uri="{FF2B5EF4-FFF2-40B4-BE49-F238E27FC236}">
                <a16:creationId xmlns:a16="http://schemas.microsoft.com/office/drawing/2014/main" id="{B69DF2B6-B062-923E-80C5-1A2C9DEE351A}"/>
              </a:ext>
            </a:extLst>
          </p:cNvPr>
          <p:cNvSpPr txBox="1"/>
          <p:nvPr/>
        </p:nvSpPr>
        <p:spPr>
          <a:xfrm>
            <a:off x="2423149" y="477714"/>
            <a:ext cx="1410641" cy="584775"/>
          </a:xfrm>
          <a:prstGeom prst="rect">
            <a:avLst/>
          </a:prstGeom>
          <a:noFill/>
        </p:spPr>
        <p:txBody>
          <a:bodyPr wrap="square">
            <a:spAutoFit/>
          </a:bodyPr>
          <a:lstStyle/>
          <a:p>
            <a:r>
              <a:rPr lang="en-US" sz="3200" b="1" u="sng" dirty="0">
                <a:solidFill>
                  <a:srgbClr val="4D5156"/>
                </a:solidFill>
              </a:rPr>
              <a:t>Olivia</a:t>
            </a:r>
            <a:endParaRPr lang="en-US" sz="3200" b="1" u="sng" dirty="0"/>
          </a:p>
        </p:txBody>
      </p:sp>
    </p:spTree>
    <p:extLst>
      <p:ext uri="{BB962C8B-B14F-4D97-AF65-F5344CB8AC3E}">
        <p14:creationId xmlns:p14="http://schemas.microsoft.com/office/powerpoint/2010/main" val="95611868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erson standing indoors, holding clipboard with formal document, handing keys to smiling couple">
            <a:extLst>
              <a:ext uri="{FF2B5EF4-FFF2-40B4-BE49-F238E27FC236}">
                <a16:creationId xmlns:a16="http://schemas.microsoft.com/office/drawing/2014/main" id="{036A5FF8-55C3-262E-EDF0-A41006E3B937}"/>
              </a:ext>
            </a:extLst>
          </p:cNvPr>
          <p:cNvPicPr>
            <a:picLocks noChangeAspect="1"/>
          </p:cNvPicPr>
          <p:nvPr/>
        </p:nvPicPr>
        <p:blipFill rotWithShape="1">
          <a:blip r:embed="rId3"/>
          <a:srcRect b="15730"/>
          <a:stretch/>
        </p:blipFill>
        <p:spPr>
          <a:xfrm>
            <a:off x="20" y="10"/>
            <a:ext cx="12191980" cy="6857990"/>
          </a:xfrm>
          <a:prstGeom prst="rect">
            <a:avLst/>
          </a:prstGeom>
        </p:spPr>
      </p:pic>
      <p:sp>
        <p:nvSpPr>
          <p:cNvPr id="4" name="Title 1">
            <a:extLst>
              <a:ext uri="{FF2B5EF4-FFF2-40B4-BE49-F238E27FC236}">
                <a16:creationId xmlns:a16="http://schemas.microsoft.com/office/drawing/2014/main" id="{7EB432A8-A415-4BDC-DD0A-E2818771A5A6}"/>
              </a:ext>
            </a:extLst>
          </p:cNvPr>
          <p:cNvSpPr txBox="1">
            <a:spLocks/>
          </p:cNvSpPr>
          <p:nvPr/>
        </p:nvSpPr>
        <p:spPr>
          <a:xfrm>
            <a:off x="523875" y="5317240"/>
            <a:ext cx="11210925" cy="7448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sz="3600" b="1" dirty="0">
                <a:solidFill>
                  <a:schemeClr val="tx1">
                    <a:lumMod val="85000"/>
                    <a:lumOff val="15000"/>
                  </a:schemeClr>
                </a:solidFill>
              </a:rPr>
              <a:t>Bye Olivia!</a:t>
            </a:r>
          </a:p>
        </p:txBody>
      </p:sp>
    </p:spTree>
    <p:extLst>
      <p:ext uri="{BB962C8B-B14F-4D97-AF65-F5344CB8AC3E}">
        <p14:creationId xmlns:p14="http://schemas.microsoft.com/office/powerpoint/2010/main" val="411748981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141FA9E-8942-4D02-7AFF-DD2848619E31}"/>
              </a:ext>
            </a:extLst>
          </p:cNvPr>
          <p:cNvSpPr txBox="1"/>
          <p:nvPr/>
        </p:nvSpPr>
        <p:spPr>
          <a:xfrm>
            <a:off x="743919" y="2430148"/>
            <a:ext cx="10952135" cy="1569660"/>
          </a:xfrm>
          <a:prstGeom prst="rect">
            <a:avLst/>
          </a:prstGeom>
          <a:noFill/>
        </p:spPr>
        <p:txBody>
          <a:bodyPr wrap="square" rtlCol="0">
            <a:noAutofit/>
          </a:bodyPr>
          <a:lstStyle/>
          <a:p>
            <a:pPr algn="ctr"/>
            <a:r>
              <a:rPr lang="en-US" sz="3200" dirty="0"/>
              <a:t>If there were only one bank, this is where it would end</a:t>
            </a:r>
          </a:p>
          <a:p>
            <a:pPr algn="ctr"/>
            <a:endParaRPr lang="en-US" sz="3200" dirty="0"/>
          </a:p>
        </p:txBody>
      </p:sp>
    </p:spTree>
    <p:extLst>
      <p:ext uri="{BB962C8B-B14F-4D97-AF65-F5344CB8AC3E}">
        <p14:creationId xmlns:p14="http://schemas.microsoft.com/office/powerpoint/2010/main" val="413617885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141FA9E-8942-4D02-7AFF-DD2848619E31}"/>
              </a:ext>
            </a:extLst>
          </p:cNvPr>
          <p:cNvSpPr txBox="1"/>
          <p:nvPr/>
        </p:nvSpPr>
        <p:spPr>
          <a:xfrm>
            <a:off x="743919" y="2430148"/>
            <a:ext cx="10952135" cy="1569660"/>
          </a:xfrm>
          <a:prstGeom prst="rect">
            <a:avLst/>
          </a:prstGeom>
          <a:noFill/>
        </p:spPr>
        <p:txBody>
          <a:bodyPr wrap="square" rtlCol="0">
            <a:noAutofit/>
          </a:bodyPr>
          <a:lstStyle/>
          <a:p>
            <a:pPr algn="ctr"/>
            <a:r>
              <a:rPr lang="en-US" sz="3200" dirty="0"/>
              <a:t>If there were only one bank, this is where it would end</a:t>
            </a:r>
          </a:p>
          <a:p>
            <a:pPr algn="ctr"/>
            <a:endParaRPr lang="en-US" sz="3200" dirty="0"/>
          </a:p>
          <a:p>
            <a:pPr algn="ctr"/>
            <a:r>
              <a:rPr lang="en-US" sz="3200" dirty="0"/>
              <a:t>But lets assume Sarah banks at Bank of America…</a:t>
            </a:r>
          </a:p>
        </p:txBody>
      </p:sp>
    </p:spTree>
    <p:extLst>
      <p:ext uri="{BB962C8B-B14F-4D97-AF65-F5344CB8AC3E}">
        <p14:creationId xmlns:p14="http://schemas.microsoft.com/office/powerpoint/2010/main" val="186163913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necteur droit 8">
            <a:extLst>
              <a:ext uri="{FF2B5EF4-FFF2-40B4-BE49-F238E27FC236}">
                <a16:creationId xmlns:a16="http://schemas.microsoft.com/office/drawing/2014/main" id="{8B1143CD-5ADA-9094-1D95-F226527375FE}"/>
              </a:ext>
            </a:extLst>
          </p:cNvPr>
          <p:cNvSpPr/>
          <p:nvPr/>
        </p:nvSpPr>
        <p:spPr>
          <a:xfrm rot="5400000">
            <a:off x="4672440" y="1091956"/>
            <a:ext cx="1" cy="0"/>
          </a:xfrm>
          <a:prstGeom prst="line">
            <a:avLst/>
          </a:prstGeom>
          <a:solidFill>
            <a:srgbClr val="000000">
              <a:alpha val="5000"/>
            </a:srgbClr>
          </a:solidFill>
          <a:ln w="18000">
            <a:solidFill>
              <a:srgbClr val="000000"/>
            </a:solidFill>
          </a:ln>
        </p:spPr>
        <p:style>
          <a:lnRef idx="1">
            <a:schemeClr val="accent1"/>
          </a:lnRef>
          <a:fillRef idx="0">
            <a:schemeClr val="accent1"/>
          </a:fillRef>
          <a:effectRef idx="0">
            <a:schemeClr val="accent1"/>
          </a:effectRef>
          <a:fontRef idx="minor">
            <a:schemeClr val="tx1"/>
          </a:fontRef>
        </p:style>
        <p:txBody>
          <a:bodyPr wrap="none" rtlCol="0" anchor="ctr" anchorCtr="1"/>
          <a:lstStyle/>
          <a:p>
            <a:endParaRPr lang="en-US">
              <a:solidFill>
                <a:srgbClr val="000000"/>
              </a:solidFill>
            </a:endParaRPr>
          </a:p>
        </p:txBody>
      </p:sp>
      <p:cxnSp>
        <p:nvCxnSpPr>
          <p:cNvPr id="7" name="Straight Connector 6">
            <a:extLst>
              <a:ext uri="{FF2B5EF4-FFF2-40B4-BE49-F238E27FC236}">
                <a16:creationId xmlns:a16="http://schemas.microsoft.com/office/drawing/2014/main" id="{9D6279A3-3F56-E143-925E-D8916928DB33}"/>
              </a:ext>
            </a:extLst>
          </p:cNvPr>
          <p:cNvCxnSpPr>
            <a:cxnSpLocks/>
          </p:cNvCxnSpPr>
          <p:nvPr/>
        </p:nvCxnSpPr>
        <p:spPr>
          <a:xfrm>
            <a:off x="650932" y="1799722"/>
            <a:ext cx="5207428" cy="0"/>
          </a:xfrm>
          <a:prstGeom prst="line">
            <a:avLst/>
          </a:prstGeom>
          <a:ln w="76200">
            <a:solidFill>
              <a:schemeClr val="accent1"/>
            </a:solidFill>
          </a:ln>
        </p:spPr>
        <p:style>
          <a:lnRef idx="1">
            <a:schemeClr val="dk1"/>
          </a:lnRef>
          <a:fillRef idx="0">
            <a:schemeClr val="dk1"/>
          </a:fillRef>
          <a:effectRef idx="0">
            <a:schemeClr val="dk1"/>
          </a:effectRef>
          <a:fontRef idx="minor">
            <a:schemeClr val="tx1"/>
          </a:fontRef>
        </p:style>
      </p:cxnSp>
      <p:cxnSp>
        <p:nvCxnSpPr>
          <p:cNvPr id="8" name="Straight Connector 7">
            <a:extLst>
              <a:ext uri="{FF2B5EF4-FFF2-40B4-BE49-F238E27FC236}">
                <a16:creationId xmlns:a16="http://schemas.microsoft.com/office/drawing/2014/main" id="{4E66EF77-ED8E-2ABD-B557-4E8DE676C060}"/>
              </a:ext>
            </a:extLst>
          </p:cNvPr>
          <p:cNvCxnSpPr>
            <a:cxnSpLocks/>
          </p:cNvCxnSpPr>
          <p:nvPr/>
        </p:nvCxnSpPr>
        <p:spPr>
          <a:xfrm>
            <a:off x="3128470" y="1147073"/>
            <a:ext cx="0" cy="2436718"/>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596C92BC-3CA5-86FA-1631-20DE5BB31B1A}"/>
              </a:ext>
            </a:extLst>
          </p:cNvPr>
          <p:cNvSpPr txBox="1"/>
          <p:nvPr/>
        </p:nvSpPr>
        <p:spPr>
          <a:xfrm>
            <a:off x="1250195" y="1108415"/>
            <a:ext cx="2497014" cy="584775"/>
          </a:xfrm>
          <a:prstGeom prst="rect">
            <a:avLst/>
          </a:prstGeom>
          <a:noFill/>
        </p:spPr>
        <p:txBody>
          <a:bodyPr wrap="square">
            <a:spAutoFit/>
          </a:bodyPr>
          <a:lstStyle/>
          <a:p>
            <a:r>
              <a:rPr lang="en-US" sz="3200" dirty="0">
                <a:solidFill>
                  <a:srgbClr val="4D5156"/>
                </a:solidFill>
              </a:rPr>
              <a:t>Assets</a:t>
            </a:r>
            <a:endParaRPr lang="en-US" sz="3200" dirty="0"/>
          </a:p>
        </p:txBody>
      </p:sp>
      <p:sp>
        <p:nvSpPr>
          <p:cNvPr id="12" name="TextBox 11">
            <a:extLst>
              <a:ext uri="{FF2B5EF4-FFF2-40B4-BE49-F238E27FC236}">
                <a16:creationId xmlns:a16="http://schemas.microsoft.com/office/drawing/2014/main" id="{0B1517F6-B0A1-1742-1800-8FEE1B09B8D5}"/>
              </a:ext>
            </a:extLst>
          </p:cNvPr>
          <p:cNvSpPr txBox="1"/>
          <p:nvPr/>
        </p:nvSpPr>
        <p:spPr>
          <a:xfrm>
            <a:off x="3423933" y="1123096"/>
            <a:ext cx="2497014" cy="584775"/>
          </a:xfrm>
          <a:prstGeom prst="rect">
            <a:avLst/>
          </a:prstGeom>
          <a:noFill/>
        </p:spPr>
        <p:txBody>
          <a:bodyPr wrap="square">
            <a:spAutoFit/>
          </a:bodyPr>
          <a:lstStyle/>
          <a:p>
            <a:r>
              <a:rPr lang="en-US" sz="3200" dirty="0">
                <a:solidFill>
                  <a:srgbClr val="4D5156"/>
                </a:solidFill>
              </a:rPr>
              <a:t>Liabilities</a:t>
            </a:r>
            <a:endParaRPr lang="en-US" sz="3200" dirty="0"/>
          </a:p>
        </p:txBody>
      </p:sp>
      <p:sp>
        <p:nvSpPr>
          <p:cNvPr id="28" name="Connecteur droit 8">
            <a:extLst>
              <a:ext uri="{FF2B5EF4-FFF2-40B4-BE49-F238E27FC236}">
                <a16:creationId xmlns:a16="http://schemas.microsoft.com/office/drawing/2014/main" id="{3D7826FF-CE67-1BF7-4D36-EB2D55FF4C23}"/>
              </a:ext>
            </a:extLst>
          </p:cNvPr>
          <p:cNvSpPr/>
          <p:nvPr/>
        </p:nvSpPr>
        <p:spPr>
          <a:xfrm rot="5400000">
            <a:off x="10354557" y="1091531"/>
            <a:ext cx="1" cy="0"/>
          </a:xfrm>
          <a:prstGeom prst="line">
            <a:avLst/>
          </a:prstGeom>
          <a:solidFill>
            <a:srgbClr val="000000">
              <a:alpha val="5000"/>
            </a:srgbClr>
          </a:solidFill>
          <a:ln w="18000">
            <a:solidFill>
              <a:srgbClr val="000000"/>
            </a:solidFill>
          </a:ln>
        </p:spPr>
        <p:style>
          <a:lnRef idx="1">
            <a:schemeClr val="accent1"/>
          </a:lnRef>
          <a:fillRef idx="0">
            <a:schemeClr val="accent1"/>
          </a:fillRef>
          <a:effectRef idx="0">
            <a:schemeClr val="accent1"/>
          </a:effectRef>
          <a:fontRef idx="minor">
            <a:schemeClr val="tx1"/>
          </a:fontRef>
        </p:style>
        <p:txBody>
          <a:bodyPr wrap="none" rtlCol="0" anchor="ctr" anchorCtr="1"/>
          <a:lstStyle/>
          <a:p>
            <a:endParaRPr lang="en-US">
              <a:solidFill>
                <a:srgbClr val="000000"/>
              </a:solidFill>
            </a:endParaRPr>
          </a:p>
        </p:txBody>
      </p:sp>
      <p:cxnSp>
        <p:nvCxnSpPr>
          <p:cNvPr id="29" name="Straight Connector 28">
            <a:extLst>
              <a:ext uri="{FF2B5EF4-FFF2-40B4-BE49-F238E27FC236}">
                <a16:creationId xmlns:a16="http://schemas.microsoft.com/office/drawing/2014/main" id="{7771DE6D-E766-0519-7CA0-2A0D1F872338}"/>
              </a:ext>
            </a:extLst>
          </p:cNvPr>
          <p:cNvCxnSpPr>
            <a:cxnSpLocks/>
          </p:cNvCxnSpPr>
          <p:nvPr/>
        </p:nvCxnSpPr>
        <p:spPr>
          <a:xfrm>
            <a:off x="6333049" y="1799297"/>
            <a:ext cx="5207428" cy="0"/>
          </a:xfrm>
          <a:prstGeom prst="line">
            <a:avLst/>
          </a:prstGeom>
          <a:ln w="76200">
            <a:solidFill>
              <a:schemeClr val="accent1"/>
            </a:solidFill>
          </a:ln>
        </p:spPr>
        <p:style>
          <a:lnRef idx="1">
            <a:schemeClr val="dk1"/>
          </a:lnRef>
          <a:fillRef idx="0">
            <a:schemeClr val="dk1"/>
          </a:fillRef>
          <a:effectRef idx="0">
            <a:schemeClr val="dk1"/>
          </a:effectRef>
          <a:fontRef idx="minor">
            <a:schemeClr val="tx1"/>
          </a:fontRef>
        </p:style>
      </p:cxnSp>
      <p:cxnSp>
        <p:nvCxnSpPr>
          <p:cNvPr id="30" name="Straight Connector 29">
            <a:extLst>
              <a:ext uri="{FF2B5EF4-FFF2-40B4-BE49-F238E27FC236}">
                <a16:creationId xmlns:a16="http://schemas.microsoft.com/office/drawing/2014/main" id="{F3773EF7-CF1F-AC3B-7A1B-EA5815A513C0}"/>
              </a:ext>
            </a:extLst>
          </p:cNvPr>
          <p:cNvCxnSpPr>
            <a:cxnSpLocks/>
          </p:cNvCxnSpPr>
          <p:nvPr/>
        </p:nvCxnSpPr>
        <p:spPr>
          <a:xfrm>
            <a:off x="9082602" y="1147072"/>
            <a:ext cx="0" cy="2436719"/>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50538CAF-E277-E849-1EC2-C10D3509FB57}"/>
              </a:ext>
            </a:extLst>
          </p:cNvPr>
          <p:cNvSpPr txBox="1"/>
          <p:nvPr/>
        </p:nvSpPr>
        <p:spPr>
          <a:xfrm>
            <a:off x="6932312" y="1107990"/>
            <a:ext cx="2497014" cy="584775"/>
          </a:xfrm>
          <a:prstGeom prst="rect">
            <a:avLst/>
          </a:prstGeom>
          <a:noFill/>
        </p:spPr>
        <p:txBody>
          <a:bodyPr wrap="square">
            <a:spAutoFit/>
          </a:bodyPr>
          <a:lstStyle/>
          <a:p>
            <a:r>
              <a:rPr lang="en-US" sz="3200" dirty="0">
                <a:solidFill>
                  <a:srgbClr val="4D5156"/>
                </a:solidFill>
              </a:rPr>
              <a:t>Assets</a:t>
            </a:r>
            <a:endParaRPr lang="en-US" sz="3200" dirty="0"/>
          </a:p>
        </p:txBody>
      </p:sp>
      <p:sp>
        <p:nvSpPr>
          <p:cNvPr id="33" name="TextBox 32">
            <a:extLst>
              <a:ext uri="{FF2B5EF4-FFF2-40B4-BE49-F238E27FC236}">
                <a16:creationId xmlns:a16="http://schemas.microsoft.com/office/drawing/2014/main" id="{EB25B4A0-1E49-3F19-FEF4-5A853792C4EF}"/>
              </a:ext>
            </a:extLst>
          </p:cNvPr>
          <p:cNvSpPr txBox="1"/>
          <p:nvPr/>
        </p:nvSpPr>
        <p:spPr>
          <a:xfrm>
            <a:off x="9338622" y="1138611"/>
            <a:ext cx="2497014" cy="584775"/>
          </a:xfrm>
          <a:prstGeom prst="rect">
            <a:avLst/>
          </a:prstGeom>
          <a:noFill/>
        </p:spPr>
        <p:txBody>
          <a:bodyPr wrap="square">
            <a:spAutoFit/>
          </a:bodyPr>
          <a:lstStyle/>
          <a:p>
            <a:r>
              <a:rPr lang="en-US" sz="3200" dirty="0">
                <a:solidFill>
                  <a:srgbClr val="4D5156"/>
                </a:solidFill>
              </a:rPr>
              <a:t>Liabilities</a:t>
            </a:r>
            <a:endParaRPr lang="en-US" sz="3200" dirty="0"/>
          </a:p>
        </p:txBody>
      </p:sp>
      <p:sp>
        <p:nvSpPr>
          <p:cNvPr id="3" name="TextBox 2">
            <a:extLst>
              <a:ext uri="{FF2B5EF4-FFF2-40B4-BE49-F238E27FC236}">
                <a16:creationId xmlns:a16="http://schemas.microsoft.com/office/drawing/2014/main" id="{8D65256D-A9BF-E3E7-BCEB-2C7B2EAF7603}"/>
              </a:ext>
            </a:extLst>
          </p:cNvPr>
          <p:cNvSpPr txBox="1"/>
          <p:nvPr/>
        </p:nvSpPr>
        <p:spPr>
          <a:xfrm>
            <a:off x="7773894" y="442317"/>
            <a:ext cx="2617416" cy="584775"/>
          </a:xfrm>
          <a:prstGeom prst="rect">
            <a:avLst/>
          </a:prstGeom>
          <a:noFill/>
        </p:spPr>
        <p:txBody>
          <a:bodyPr wrap="square">
            <a:spAutoFit/>
          </a:bodyPr>
          <a:lstStyle/>
          <a:p>
            <a:r>
              <a:rPr lang="en-US" sz="3200" b="1" u="sng" dirty="0">
                <a:solidFill>
                  <a:srgbClr val="4D5156"/>
                </a:solidFill>
              </a:rPr>
              <a:t>Chase Bank</a:t>
            </a:r>
            <a:endParaRPr lang="en-US" sz="3200" b="1" u="sng" dirty="0"/>
          </a:p>
        </p:txBody>
      </p:sp>
      <p:sp>
        <p:nvSpPr>
          <p:cNvPr id="2" name="Connecteur droit 8">
            <a:extLst>
              <a:ext uri="{FF2B5EF4-FFF2-40B4-BE49-F238E27FC236}">
                <a16:creationId xmlns:a16="http://schemas.microsoft.com/office/drawing/2014/main" id="{935D741F-355D-998B-1FF7-33DE9A193D27}"/>
              </a:ext>
            </a:extLst>
          </p:cNvPr>
          <p:cNvSpPr/>
          <p:nvPr/>
        </p:nvSpPr>
        <p:spPr>
          <a:xfrm rot="5400000">
            <a:off x="7743406" y="4113198"/>
            <a:ext cx="1" cy="0"/>
          </a:xfrm>
          <a:prstGeom prst="line">
            <a:avLst/>
          </a:prstGeom>
          <a:solidFill>
            <a:srgbClr val="000000">
              <a:alpha val="5000"/>
            </a:srgbClr>
          </a:solidFill>
          <a:ln w="18000">
            <a:solidFill>
              <a:srgbClr val="000000"/>
            </a:solidFill>
          </a:ln>
        </p:spPr>
        <p:style>
          <a:lnRef idx="1">
            <a:schemeClr val="accent1"/>
          </a:lnRef>
          <a:fillRef idx="0">
            <a:schemeClr val="accent1"/>
          </a:fillRef>
          <a:effectRef idx="0">
            <a:schemeClr val="accent1"/>
          </a:effectRef>
          <a:fontRef idx="minor">
            <a:schemeClr val="tx1"/>
          </a:fontRef>
        </p:style>
        <p:txBody>
          <a:bodyPr wrap="none" rtlCol="0" anchor="ctr" anchorCtr="1"/>
          <a:lstStyle/>
          <a:p>
            <a:endParaRPr lang="en-US">
              <a:solidFill>
                <a:srgbClr val="000000"/>
              </a:solidFill>
            </a:endParaRPr>
          </a:p>
        </p:txBody>
      </p:sp>
      <p:cxnSp>
        <p:nvCxnSpPr>
          <p:cNvPr id="11" name="Straight Connector 10">
            <a:extLst>
              <a:ext uri="{FF2B5EF4-FFF2-40B4-BE49-F238E27FC236}">
                <a16:creationId xmlns:a16="http://schemas.microsoft.com/office/drawing/2014/main" id="{F89B6F03-9EB8-BA74-B933-3C4CA0DDDB64}"/>
              </a:ext>
            </a:extLst>
          </p:cNvPr>
          <p:cNvCxnSpPr>
            <a:cxnSpLocks/>
          </p:cNvCxnSpPr>
          <p:nvPr/>
        </p:nvCxnSpPr>
        <p:spPr>
          <a:xfrm>
            <a:off x="3721898" y="4820964"/>
            <a:ext cx="5207428" cy="0"/>
          </a:xfrm>
          <a:prstGeom prst="line">
            <a:avLst/>
          </a:prstGeom>
          <a:ln w="76200">
            <a:solidFill>
              <a:schemeClr val="accent1"/>
            </a:solidFill>
          </a:ln>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A3131C61-CC4B-7036-3466-B9D390AF00BB}"/>
              </a:ext>
            </a:extLst>
          </p:cNvPr>
          <p:cNvCxnSpPr>
            <a:cxnSpLocks/>
          </p:cNvCxnSpPr>
          <p:nvPr/>
        </p:nvCxnSpPr>
        <p:spPr>
          <a:xfrm>
            <a:off x="6199436" y="4168315"/>
            <a:ext cx="0" cy="2163921"/>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6F87FC97-6AE0-2B83-8EA3-6BA8ED828960}"/>
              </a:ext>
            </a:extLst>
          </p:cNvPr>
          <p:cNvSpPr txBox="1"/>
          <p:nvPr/>
        </p:nvSpPr>
        <p:spPr>
          <a:xfrm>
            <a:off x="4321161" y="4129657"/>
            <a:ext cx="2497014" cy="584775"/>
          </a:xfrm>
          <a:prstGeom prst="rect">
            <a:avLst/>
          </a:prstGeom>
          <a:noFill/>
        </p:spPr>
        <p:txBody>
          <a:bodyPr wrap="square">
            <a:spAutoFit/>
          </a:bodyPr>
          <a:lstStyle/>
          <a:p>
            <a:r>
              <a:rPr lang="en-US" sz="3200" dirty="0">
                <a:solidFill>
                  <a:srgbClr val="4D5156"/>
                </a:solidFill>
              </a:rPr>
              <a:t>Assets</a:t>
            </a:r>
            <a:endParaRPr lang="en-US" sz="3200" dirty="0"/>
          </a:p>
        </p:txBody>
      </p:sp>
      <p:sp>
        <p:nvSpPr>
          <p:cNvPr id="18" name="TextBox 17">
            <a:extLst>
              <a:ext uri="{FF2B5EF4-FFF2-40B4-BE49-F238E27FC236}">
                <a16:creationId xmlns:a16="http://schemas.microsoft.com/office/drawing/2014/main" id="{7601B525-A695-1511-8F2D-1CE914AF0697}"/>
              </a:ext>
            </a:extLst>
          </p:cNvPr>
          <p:cNvSpPr txBox="1"/>
          <p:nvPr/>
        </p:nvSpPr>
        <p:spPr>
          <a:xfrm>
            <a:off x="6494899" y="4144338"/>
            <a:ext cx="2497014" cy="584775"/>
          </a:xfrm>
          <a:prstGeom prst="rect">
            <a:avLst/>
          </a:prstGeom>
          <a:noFill/>
        </p:spPr>
        <p:txBody>
          <a:bodyPr wrap="square">
            <a:spAutoFit/>
          </a:bodyPr>
          <a:lstStyle/>
          <a:p>
            <a:r>
              <a:rPr lang="en-US" sz="3200" dirty="0">
                <a:solidFill>
                  <a:srgbClr val="4D5156"/>
                </a:solidFill>
              </a:rPr>
              <a:t>Liabilities</a:t>
            </a:r>
            <a:endParaRPr lang="en-US" sz="3200" dirty="0"/>
          </a:p>
        </p:txBody>
      </p:sp>
      <p:sp>
        <p:nvSpPr>
          <p:cNvPr id="19" name="TextBox 18">
            <a:extLst>
              <a:ext uri="{FF2B5EF4-FFF2-40B4-BE49-F238E27FC236}">
                <a16:creationId xmlns:a16="http://schemas.microsoft.com/office/drawing/2014/main" id="{B512EFA6-E644-D32F-EEFB-A7A400AE5955}"/>
              </a:ext>
            </a:extLst>
          </p:cNvPr>
          <p:cNvSpPr txBox="1"/>
          <p:nvPr/>
        </p:nvSpPr>
        <p:spPr>
          <a:xfrm>
            <a:off x="5632116" y="3497119"/>
            <a:ext cx="1450087" cy="584775"/>
          </a:xfrm>
          <a:prstGeom prst="rect">
            <a:avLst/>
          </a:prstGeom>
          <a:noFill/>
        </p:spPr>
        <p:txBody>
          <a:bodyPr wrap="square">
            <a:spAutoFit/>
          </a:bodyPr>
          <a:lstStyle/>
          <a:p>
            <a:r>
              <a:rPr lang="en-US" sz="3200" b="1" u="sng" dirty="0" err="1">
                <a:solidFill>
                  <a:srgbClr val="4D5156"/>
                </a:solidFill>
              </a:rPr>
              <a:t>BofA</a:t>
            </a:r>
            <a:endParaRPr lang="en-US" sz="3200" b="1" u="sng" dirty="0"/>
          </a:p>
        </p:txBody>
      </p:sp>
      <p:sp>
        <p:nvSpPr>
          <p:cNvPr id="21" name="TextBox 20">
            <a:extLst>
              <a:ext uri="{FF2B5EF4-FFF2-40B4-BE49-F238E27FC236}">
                <a16:creationId xmlns:a16="http://schemas.microsoft.com/office/drawing/2014/main" id="{897EBEF4-6748-D052-8824-15731A754791}"/>
              </a:ext>
            </a:extLst>
          </p:cNvPr>
          <p:cNvSpPr txBox="1"/>
          <p:nvPr/>
        </p:nvSpPr>
        <p:spPr>
          <a:xfrm>
            <a:off x="9124182" y="1940322"/>
            <a:ext cx="2460750" cy="707886"/>
          </a:xfrm>
          <a:prstGeom prst="rect">
            <a:avLst/>
          </a:prstGeom>
          <a:noFill/>
        </p:spPr>
        <p:txBody>
          <a:bodyPr wrap="square">
            <a:spAutoFit/>
          </a:bodyPr>
          <a:lstStyle/>
          <a:p>
            <a:pPr algn="ctr"/>
            <a:r>
              <a:rPr lang="en-US" sz="2000" dirty="0"/>
              <a:t>+ $600,000 deposit (Sarah)</a:t>
            </a:r>
          </a:p>
        </p:txBody>
      </p:sp>
      <p:sp>
        <p:nvSpPr>
          <p:cNvPr id="25" name="TextBox 24">
            <a:extLst>
              <a:ext uri="{FF2B5EF4-FFF2-40B4-BE49-F238E27FC236}">
                <a16:creationId xmlns:a16="http://schemas.microsoft.com/office/drawing/2014/main" id="{B69DF2B6-B062-923E-80C5-1A2C9DEE351A}"/>
              </a:ext>
            </a:extLst>
          </p:cNvPr>
          <p:cNvSpPr txBox="1"/>
          <p:nvPr/>
        </p:nvSpPr>
        <p:spPr>
          <a:xfrm>
            <a:off x="2423149" y="477714"/>
            <a:ext cx="1410641" cy="584775"/>
          </a:xfrm>
          <a:prstGeom prst="rect">
            <a:avLst/>
          </a:prstGeom>
          <a:noFill/>
        </p:spPr>
        <p:txBody>
          <a:bodyPr wrap="square">
            <a:spAutoFit/>
          </a:bodyPr>
          <a:lstStyle/>
          <a:p>
            <a:r>
              <a:rPr lang="en-US" sz="3200" b="1" u="sng" dirty="0">
                <a:solidFill>
                  <a:srgbClr val="4D5156"/>
                </a:solidFill>
              </a:rPr>
              <a:t>Sarah</a:t>
            </a:r>
            <a:endParaRPr lang="en-US" sz="3200" b="1" u="sng" dirty="0"/>
          </a:p>
        </p:txBody>
      </p:sp>
      <p:sp>
        <p:nvSpPr>
          <p:cNvPr id="15" name="TextBox 14">
            <a:extLst>
              <a:ext uri="{FF2B5EF4-FFF2-40B4-BE49-F238E27FC236}">
                <a16:creationId xmlns:a16="http://schemas.microsoft.com/office/drawing/2014/main" id="{186FAC3B-9B84-B354-F5C6-3595FE004C5C}"/>
              </a:ext>
            </a:extLst>
          </p:cNvPr>
          <p:cNvSpPr txBox="1"/>
          <p:nvPr/>
        </p:nvSpPr>
        <p:spPr>
          <a:xfrm>
            <a:off x="663342" y="1981817"/>
            <a:ext cx="2434427" cy="1015663"/>
          </a:xfrm>
          <a:prstGeom prst="rect">
            <a:avLst/>
          </a:prstGeom>
          <a:noFill/>
        </p:spPr>
        <p:txBody>
          <a:bodyPr wrap="square">
            <a:spAutoFit/>
          </a:bodyPr>
          <a:lstStyle/>
          <a:p>
            <a:pPr algn="ctr"/>
            <a:r>
              <a:rPr lang="en-US" sz="2000" dirty="0"/>
              <a:t>$600,000 deposit (Chase)</a:t>
            </a:r>
          </a:p>
          <a:p>
            <a:endParaRPr lang="en-US" sz="2000" dirty="0">
              <a:solidFill>
                <a:srgbClr val="4D5156"/>
              </a:solidFill>
            </a:endParaRPr>
          </a:p>
        </p:txBody>
      </p:sp>
    </p:spTree>
    <p:extLst>
      <p:ext uri="{BB962C8B-B14F-4D97-AF65-F5344CB8AC3E}">
        <p14:creationId xmlns:p14="http://schemas.microsoft.com/office/powerpoint/2010/main" val="352329452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necteur droit 8">
            <a:extLst>
              <a:ext uri="{FF2B5EF4-FFF2-40B4-BE49-F238E27FC236}">
                <a16:creationId xmlns:a16="http://schemas.microsoft.com/office/drawing/2014/main" id="{8B1143CD-5ADA-9094-1D95-F226527375FE}"/>
              </a:ext>
            </a:extLst>
          </p:cNvPr>
          <p:cNvSpPr/>
          <p:nvPr/>
        </p:nvSpPr>
        <p:spPr>
          <a:xfrm rot="5400000">
            <a:off x="4672440" y="1091956"/>
            <a:ext cx="1" cy="0"/>
          </a:xfrm>
          <a:prstGeom prst="line">
            <a:avLst/>
          </a:prstGeom>
          <a:solidFill>
            <a:srgbClr val="000000">
              <a:alpha val="5000"/>
            </a:srgbClr>
          </a:solidFill>
          <a:ln w="18000">
            <a:solidFill>
              <a:srgbClr val="000000"/>
            </a:solidFill>
          </a:ln>
        </p:spPr>
        <p:style>
          <a:lnRef idx="1">
            <a:schemeClr val="accent1"/>
          </a:lnRef>
          <a:fillRef idx="0">
            <a:schemeClr val="accent1"/>
          </a:fillRef>
          <a:effectRef idx="0">
            <a:schemeClr val="accent1"/>
          </a:effectRef>
          <a:fontRef idx="minor">
            <a:schemeClr val="tx1"/>
          </a:fontRef>
        </p:style>
        <p:txBody>
          <a:bodyPr wrap="none" rtlCol="0" anchor="ctr" anchorCtr="1"/>
          <a:lstStyle/>
          <a:p>
            <a:endParaRPr lang="en-US">
              <a:solidFill>
                <a:srgbClr val="000000"/>
              </a:solidFill>
            </a:endParaRPr>
          </a:p>
        </p:txBody>
      </p:sp>
      <p:cxnSp>
        <p:nvCxnSpPr>
          <p:cNvPr id="7" name="Straight Connector 6">
            <a:extLst>
              <a:ext uri="{FF2B5EF4-FFF2-40B4-BE49-F238E27FC236}">
                <a16:creationId xmlns:a16="http://schemas.microsoft.com/office/drawing/2014/main" id="{9D6279A3-3F56-E143-925E-D8916928DB33}"/>
              </a:ext>
            </a:extLst>
          </p:cNvPr>
          <p:cNvCxnSpPr>
            <a:cxnSpLocks/>
          </p:cNvCxnSpPr>
          <p:nvPr/>
        </p:nvCxnSpPr>
        <p:spPr>
          <a:xfrm>
            <a:off x="650932" y="1799722"/>
            <a:ext cx="5207428" cy="0"/>
          </a:xfrm>
          <a:prstGeom prst="line">
            <a:avLst/>
          </a:prstGeom>
          <a:ln w="76200">
            <a:solidFill>
              <a:schemeClr val="accent1"/>
            </a:solidFill>
          </a:ln>
        </p:spPr>
        <p:style>
          <a:lnRef idx="1">
            <a:schemeClr val="dk1"/>
          </a:lnRef>
          <a:fillRef idx="0">
            <a:schemeClr val="dk1"/>
          </a:fillRef>
          <a:effectRef idx="0">
            <a:schemeClr val="dk1"/>
          </a:effectRef>
          <a:fontRef idx="minor">
            <a:schemeClr val="tx1"/>
          </a:fontRef>
        </p:style>
      </p:cxnSp>
      <p:cxnSp>
        <p:nvCxnSpPr>
          <p:cNvPr id="8" name="Straight Connector 7">
            <a:extLst>
              <a:ext uri="{FF2B5EF4-FFF2-40B4-BE49-F238E27FC236}">
                <a16:creationId xmlns:a16="http://schemas.microsoft.com/office/drawing/2014/main" id="{4E66EF77-ED8E-2ABD-B557-4E8DE676C060}"/>
              </a:ext>
            </a:extLst>
          </p:cNvPr>
          <p:cNvCxnSpPr>
            <a:cxnSpLocks/>
          </p:cNvCxnSpPr>
          <p:nvPr/>
        </p:nvCxnSpPr>
        <p:spPr>
          <a:xfrm>
            <a:off x="3128470" y="1147073"/>
            <a:ext cx="0" cy="2436718"/>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596C92BC-3CA5-86FA-1631-20DE5BB31B1A}"/>
              </a:ext>
            </a:extLst>
          </p:cNvPr>
          <p:cNvSpPr txBox="1"/>
          <p:nvPr/>
        </p:nvSpPr>
        <p:spPr>
          <a:xfrm>
            <a:off x="1250195" y="1108415"/>
            <a:ext cx="2497014" cy="584775"/>
          </a:xfrm>
          <a:prstGeom prst="rect">
            <a:avLst/>
          </a:prstGeom>
          <a:noFill/>
        </p:spPr>
        <p:txBody>
          <a:bodyPr wrap="square">
            <a:spAutoFit/>
          </a:bodyPr>
          <a:lstStyle/>
          <a:p>
            <a:r>
              <a:rPr lang="en-US" sz="3200" dirty="0">
                <a:solidFill>
                  <a:srgbClr val="4D5156"/>
                </a:solidFill>
              </a:rPr>
              <a:t>Assets</a:t>
            </a:r>
            <a:endParaRPr lang="en-US" sz="3200" dirty="0"/>
          </a:p>
        </p:txBody>
      </p:sp>
      <p:sp>
        <p:nvSpPr>
          <p:cNvPr id="12" name="TextBox 11">
            <a:extLst>
              <a:ext uri="{FF2B5EF4-FFF2-40B4-BE49-F238E27FC236}">
                <a16:creationId xmlns:a16="http://schemas.microsoft.com/office/drawing/2014/main" id="{0B1517F6-B0A1-1742-1800-8FEE1B09B8D5}"/>
              </a:ext>
            </a:extLst>
          </p:cNvPr>
          <p:cNvSpPr txBox="1"/>
          <p:nvPr/>
        </p:nvSpPr>
        <p:spPr>
          <a:xfrm>
            <a:off x="3423933" y="1123096"/>
            <a:ext cx="2497014" cy="584775"/>
          </a:xfrm>
          <a:prstGeom prst="rect">
            <a:avLst/>
          </a:prstGeom>
          <a:noFill/>
        </p:spPr>
        <p:txBody>
          <a:bodyPr wrap="square">
            <a:spAutoFit/>
          </a:bodyPr>
          <a:lstStyle/>
          <a:p>
            <a:r>
              <a:rPr lang="en-US" sz="3200" dirty="0">
                <a:solidFill>
                  <a:srgbClr val="4D5156"/>
                </a:solidFill>
              </a:rPr>
              <a:t>Liabilities</a:t>
            </a:r>
            <a:endParaRPr lang="en-US" sz="3200" dirty="0"/>
          </a:p>
        </p:txBody>
      </p:sp>
      <p:sp>
        <p:nvSpPr>
          <p:cNvPr id="28" name="Connecteur droit 8">
            <a:extLst>
              <a:ext uri="{FF2B5EF4-FFF2-40B4-BE49-F238E27FC236}">
                <a16:creationId xmlns:a16="http://schemas.microsoft.com/office/drawing/2014/main" id="{3D7826FF-CE67-1BF7-4D36-EB2D55FF4C23}"/>
              </a:ext>
            </a:extLst>
          </p:cNvPr>
          <p:cNvSpPr/>
          <p:nvPr/>
        </p:nvSpPr>
        <p:spPr>
          <a:xfrm rot="5400000">
            <a:off x="10354557" y="1091531"/>
            <a:ext cx="1" cy="0"/>
          </a:xfrm>
          <a:prstGeom prst="line">
            <a:avLst/>
          </a:prstGeom>
          <a:solidFill>
            <a:srgbClr val="000000">
              <a:alpha val="5000"/>
            </a:srgbClr>
          </a:solidFill>
          <a:ln w="18000">
            <a:solidFill>
              <a:srgbClr val="000000"/>
            </a:solidFill>
          </a:ln>
        </p:spPr>
        <p:style>
          <a:lnRef idx="1">
            <a:schemeClr val="accent1"/>
          </a:lnRef>
          <a:fillRef idx="0">
            <a:schemeClr val="accent1"/>
          </a:fillRef>
          <a:effectRef idx="0">
            <a:schemeClr val="accent1"/>
          </a:effectRef>
          <a:fontRef idx="minor">
            <a:schemeClr val="tx1"/>
          </a:fontRef>
        </p:style>
        <p:txBody>
          <a:bodyPr wrap="none" rtlCol="0" anchor="ctr" anchorCtr="1"/>
          <a:lstStyle/>
          <a:p>
            <a:endParaRPr lang="en-US">
              <a:solidFill>
                <a:srgbClr val="000000"/>
              </a:solidFill>
            </a:endParaRPr>
          </a:p>
        </p:txBody>
      </p:sp>
      <p:cxnSp>
        <p:nvCxnSpPr>
          <p:cNvPr id="29" name="Straight Connector 28">
            <a:extLst>
              <a:ext uri="{FF2B5EF4-FFF2-40B4-BE49-F238E27FC236}">
                <a16:creationId xmlns:a16="http://schemas.microsoft.com/office/drawing/2014/main" id="{7771DE6D-E766-0519-7CA0-2A0D1F872338}"/>
              </a:ext>
            </a:extLst>
          </p:cNvPr>
          <p:cNvCxnSpPr>
            <a:cxnSpLocks/>
          </p:cNvCxnSpPr>
          <p:nvPr/>
        </p:nvCxnSpPr>
        <p:spPr>
          <a:xfrm>
            <a:off x="6333049" y="1799297"/>
            <a:ext cx="5207428" cy="0"/>
          </a:xfrm>
          <a:prstGeom prst="line">
            <a:avLst/>
          </a:prstGeom>
          <a:ln w="76200">
            <a:solidFill>
              <a:schemeClr val="accent1"/>
            </a:solidFill>
          </a:ln>
        </p:spPr>
        <p:style>
          <a:lnRef idx="1">
            <a:schemeClr val="dk1"/>
          </a:lnRef>
          <a:fillRef idx="0">
            <a:schemeClr val="dk1"/>
          </a:fillRef>
          <a:effectRef idx="0">
            <a:schemeClr val="dk1"/>
          </a:effectRef>
          <a:fontRef idx="minor">
            <a:schemeClr val="tx1"/>
          </a:fontRef>
        </p:style>
      </p:cxnSp>
      <p:cxnSp>
        <p:nvCxnSpPr>
          <p:cNvPr id="30" name="Straight Connector 29">
            <a:extLst>
              <a:ext uri="{FF2B5EF4-FFF2-40B4-BE49-F238E27FC236}">
                <a16:creationId xmlns:a16="http://schemas.microsoft.com/office/drawing/2014/main" id="{F3773EF7-CF1F-AC3B-7A1B-EA5815A513C0}"/>
              </a:ext>
            </a:extLst>
          </p:cNvPr>
          <p:cNvCxnSpPr>
            <a:cxnSpLocks/>
          </p:cNvCxnSpPr>
          <p:nvPr/>
        </p:nvCxnSpPr>
        <p:spPr>
          <a:xfrm>
            <a:off x="9082602" y="1147072"/>
            <a:ext cx="0" cy="2436719"/>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50538CAF-E277-E849-1EC2-C10D3509FB57}"/>
              </a:ext>
            </a:extLst>
          </p:cNvPr>
          <p:cNvSpPr txBox="1"/>
          <p:nvPr/>
        </p:nvSpPr>
        <p:spPr>
          <a:xfrm>
            <a:off x="6932312" y="1107990"/>
            <a:ext cx="2497014" cy="584775"/>
          </a:xfrm>
          <a:prstGeom prst="rect">
            <a:avLst/>
          </a:prstGeom>
          <a:noFill/>
        </p:spPr>
        <p:txBody>
          <a:bodyPr wrap="square">
            <a:spAutoFit/>
          </a:bodyPr>
          <a:lstStyle/>
          <a:p>
            <a:r>
              <a:rPr lang="en-US" sz="3200" dirty="0">
                <a:solidFill>
                  <a:srgbClr val="4D5156"/>
                </a:solidFill>
              </a:rPr>
              <a:t>Assets</a:t>
            </a:r>
            <a:endParaRPr lang="en-US" sz="3200" dirty="0"/>
          </a:p>
        </p:txBody>
      </p:sp>
      <p:sp>
        <p:nvSpPr>
          <p:cNvPr id="33" name="TextBox 32">
            <a:extLst>
              <a:ext uri="{FF2B5EF4-FFF2-40B4-BE49-F238E27FC236}">
                <a16:creationId xmlns:a16="http://schemas.microsoft.com/office/drawing/2014/main" id="{EB25B4A0-1E49-3F19-FEF4-5A853792C4EF}"/>
              </a:ext>
            </a:extLst>
          </p:cNvPr>
          <p:cNvSpPr txBox="1"/>
          <p:nvPr/>
        </p:nvSpPr>
        <p:spPr>
          <a:xfrm>
            <a:off x="9338622" y="1138611"/>
            <a:ext cx="2497014" cy="584775"/>
          </a:xfrm>
          <a:prstGeom prst="rect">
            <a:avLst/>
          </a:prstGeom>
          <a:noFill/>
        </p:spPr>
        <p:txBody>
          <a:bodyPr wrap="square">
            <a:spAutoFit/>
          </a:bodyPr>
          <a:lstStyle/>
          <a:p>
            <a:r>
              <a:rPr lang="en-US" sz="3200" dirty="0">
                <a:solidFill>
                  <a:srgbClr val="4D5156"/>
                </a:solidFill>
              </a:rPr>
              <a:t>Liabilities</a:t>
            </a:r>
            <a:endParaRPr lang="en-US" sz="3200" dirty="0"/>
          </a:p>
        </p:txBody>
      </p:sp>
      <p:sp>
        <p:nvSpPr>
          <p:cNvPr id="3" name="TextBox 2">
            <a:extLst>
              <a:ext uri="{FF2B5EF4-FFF2-40B4-BE49-F238E27FC236}">
                <a16:creationId xmlns:a16="http://schemas.microsoft.com/office/drawing/2014/main" id="{8D65256D-A9BF-E3E7-BCEB-2C7B2EAF7603}"/>
              </a:ext>
            </a:extLst>
          </p:cNvPr>
          <p:cNvSpPr txBox="1"/>
          <p:nvPr/>
        </p:nvSpPr>
        <p:spPr>
          <a:xfrm>
            <a:off x="7773894" y="442317"/>
            <a:ext cx="2617416" cy="584775"/>
          </a:xfrm>
          <a:prstGeom prst="rect">
            <a:avLst/>
          </a:prstGeom>
          <a:noFill/>
        </p:spPr>
        <p:txBody>
          <a:bodyPr wrap="square">
            <a:spAutoFit/>
          </a:bodyPr>
          <a:lstStyle/>
          <a:p>
            <a:r>
              <a:rPr lang="en-US" sz="3200" b="1" u="sng" dirty="0">
                <a:solidFill>
                  <a:srgbClr val="4D5156"/>
                </a:solidFill>
              </a:rPr>
              <a:t>Chase Bank</a:t>
            </a:r>
            <a:endParaRPr lang="en-US" sz="3200" b="1" u="sng" dirty="0"/>
          </a:p>
        </p:txBody>
      </p:sp>
      <p:sp>
        <p:nvSpPr>
          <p:cNvPr id="2" name="Connecteur droit 8">
            <a:extLst>
              <a:ext uri="{FF2B5EF4-FFF2-40B4-BE49-F238E27FC236}">
                <a16:creationId xmlns:a16="http://schemas.microsoft.com/office/drawing/2014/main" id="{935D741F-355D-998B-1FF7-33DE9A193D27}"/>
              </a:ext>
            </a:extLst>
          </p:cNvPr>
          <p:cNvSpPr/>
          <p:nvPr/>
        </p:nvSpPr>
        <p:spPr>
          <a:xfrm rot="5400000">
            <a:off x="7743406" y="4113198"/>
            <a:ext cx="1" cy="0"/>
          </a:xfrm>
          <a:prstGeom prst="line">
            <a:avLst/>
          </a:prstGeom>
          <a:solidFill>
            <a:srgbClr val="000000">
              <a:alpha val="5000"/>
            </a:srgbClr>
          </a:solidFill>
          <a:ln w="18000">
            <a:solidFill>
              <a:srgbClr val="000000"/>
            </a:solidFill>
          </a:ln>
        </p:spPr>
        <p:style>
          <a:lnRef idx="1">
            <a:schemeClr val="accent1"/>
          </a:lnRef>
          <a:fillRef idx="0">
            <a:schemeClr val="accent1"/>
          </a:fillRef>
          <a:effectRef idx="0">
            <a:schemeClr val="accent1"/>
          </a:effectRef>
          <a:fontRef idx="minor">
            <a:schemeClr val="tx1"/>
          </a:fontRef>
        </p:style>
        <p:txBody>
          <a:bodyPr wrap="none" rtlCol="0" anchor="ctr" anchorCtr="1"/>
          <a:lstStyle/>
          <a:p>
            <a:endParaRPr lang="en-US">
              <a:solidFill>
                <a:srgbClr val="000000"/>
              </a:solidFill>
            </a:endParaRPr>
          </a:p>
        </p:txBody>
      </p:sp>
      <p:cxnSp>
        <p:nvCxnSpPr>
          <p:cNvPr id="11" name="Straight Connector 10">
            <a:extLst>
              <a:ext uri="{FF2B5EF4-FFF2-40B4-BE49-F238E27FC236}">
                <a16:creationId xmlns:a16="http://schemas.microsoft.com/office/drawing/2014/main" id="{F89B6F03-9EB8-BA74-B933-3C4CA0DDDB64}"/>
              </a:ext>
            </a:extLst>
          </p:cNvPr>
          <p:cNvCxnSpPr>
            <a:cxnSpLocks/>
          </p:cNvCxnSpPr>
          <p:nvPr/>
        </p:nvCxnSpPr>
        <p:spPr>
          <a:xfrm>
            <a:off x="3721898" y="4820964"/>
            <a:ext cx="5207428" cy="0"/>
          </a:xfrm>
          <a:prstGeom prst="line">
            <a:avLst/>
          </a:prstGeom>
          <a:ln w="76200">
            <a:solidFill>
              <a:schemeClr val="accent1"/>
            </a:solidFill>
          </a:ln>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A3131C61-CC4B-7036-3466-B9D390AF00BB}"/>
              </a:ext>
            </a:extLst>
          </p:cNvPr>
          <p:cNvCxnSpPr>
            <a:cxnSpLocks/>
          </p:cNvCxnSpPr>
          <p:nvPr/>
        </p:nvCxnSpPr>
        <p:spPr>
          <a:xfrm>
            <a:off x="6199436" y="4168315"/>
            <a:ext cx="0" cy="2163921"/>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6F87FC97-6AE0-2B83-8EA3-6BA8ED828960}"/>
              </a:ext>
            </a:extLst>
          </p:cNvPr>
          <p:cNvSpPr txBox="1"/>
          <p:nvPr/>
        </p:nvSpPr>
        <p:spPr>
          <a:xfrm>
            <a:off x="4321161" y="4129657"/>
            <a:ext cx="2497014" cy="584775"/>
          </a:xfrm>
          <a:prstGeom prst="rect">
            <a:avLst/>
          </a:prstGeom>
          <a:noFill/>
        </p:spPr>
        <p:txBody>
          <a:bodyPr wrap="square">
            <a:spAutoFit/>
          </a:bodyPr>
          <a:lstStyle/>
          <a:p>
            <a:r>
              <a:rPr lang="en-US" sz="3200" dirty="0">
                <a:solidFill>
                  <a:srgbClr val="4D5156"/>
                </a:solidFill>
              </a:rPr>
              <a:t>Assets</a:t>
            </a:r>
            <a:endParaRPr lang="en-US" sz="3200" dirty="0"/>
          </a:p>
        </p:txBody>
      </p:sp>
      <p:sp>
        <p:nvSpPr>
          <p:cNvPr id="18" name="TextBox 17">
            <a:extLst>
              <a:ext uri="{FF2B5EF4-FFF2-40B4-BE49-F238E27FC236}">
                <a16:creationId xmlns:a16="http://schemas.microsoft.com/office/drawing/2014/main" id="{7601B525-A695-1511-8F2D-1CE914AF0697}"/>
              </a:ext>
            </a:extLst>
          </p:cNvPr>
          <p:cNvSpPr txBox="1"/>
          <p:nvPr/>
        </p:nvSpPr>
        <p:spPr>
          <a:xfrm>
            <a:off x="6494899" y="4144338"/>
            <a:ext cx="2497014" cy="584775"/>
          </a:xfrm>
          <a:prstGeom prst="rect">
            <a:avLst/>
          </a:prstGeom>
          <a:noFill/>
        </p:spPr>
        <p:txBody>
          <a:bodyPr wrap="square">
            <a:spAutoFit/>
          </a:bodyPr>
          <a:lstStyle/>
          <a:p>
            <a:r>
              <a:rPr lang="en-US" sz="3200" dirty="0">
                <a:solidFill>
                  <a:srgbClr val="4D5156"/>
                </a:solidFill>
              </a:rPr>
              <a:t>Liabilities</a:t>
            </a:r>
            <a:endParaRPr lang="en-US" sz="3200" dirty="0"/>
          </a:p>
        </p:txBody>
      </p:sp>
      <p:sp>
        <p:nvSpPr>
          <p:cNvPr id="19" name="TextBox 18">
            <a:extLst>
              <a:ext uri="{FF2B5EF4-FFF2-40B4-BE49-F238E27FC236}">
                <a16:creationId xmlns:a16="http://schemas.microsoft.com/office/drawing/2014/main" id="{B512EFA6-E644-D32F-EEFB-A7A400AE5955}"/>
              </a:ext>
            </a:extLst>
          </p:cNvPr>
          <p:cNvSpPr txBox="1"/>
          <p:nvPr/>
        </p:nvSpPr>
        <p:spPr>
          <a:xfrm>
            <a:off x="5632116" y="3497119"/>
            <a:ext cx="1450087" cy="584775"/>
          </a:xfrm>
          <a:prstGeom prst="rect">
            <a:avLst/>
          </a:prstGeom>
          <a:noFill/>
        </p:spPr>
        <p:txBody>
          <a:bodyPr wrap="square">
            <a:spAutoFit/>
          </a:bodyPr>
          <a:lstStyle/>
          <a:p>
            <a:r>
              <a:rPr lang="en-US" sz="3200" b="1" u="sng" dirty="0" err="1">
                <a:solidFill>
                  <a:srgbClr val="4D5156"/>
                </a:solidFill>
              </a:rPr>
              <a:t>BofA</a:t>
            </a:r>
            <a:endParaRPr lang="en-US" sz="3200" b="1" u="sng" dirty="0"/>
          </a:p>
        </p:txBody>
      </p:sp>
      <p:sp>
        <p:nvSpPr>
          <p:cNvPr id="21" name="TextBox 20">
            <a:extLst>
              <a:ext uri="{FF2B5EF4-FFF2-40B4-BE49-F238E27FC236}">
                <a16:creationId xmlns:a16="http://schemas.microsoft.com/office/drawing/2014/main" id="{897EBEF4-6748-D052-8824-15731A754791}"/>
              </a:ext>
            </a:extLst>
          </p:cNvPr>
          <p:cNvSpPr txBox="1"/>
          <p:nvPr/>
        </p:nvSpPr>
        <p:spPr>
          <a:xfrm>
            <a:off x="9124182" y="1940322"/>
            <a:ext cx="2460750" cy="1631216"/>
          </a:xfrm>
          <a:prstGeom prst="rect">
            <a:avLst/>
          </a:prstGeom>
          <a:noFill/>
        </p:spPr>
        <p:txBody>
          <a:bodyPr wrap="square">
            <a:spAutoFit/>
          </a:bodyPr>
          <a:lstStyle/>
          <a:p>
            <a:pPr algn="ctr"/>
            <a:r>
              <a:rPr lang="en-US" sz="2000" dirty="0"/>
              <a:t>+ $600,000 deposit (Sarah)</a:t>
            </a:r>
          </a:p>
          <a:p>
            <a:pPr algn="ctr"/>
            <a:endParaRPr lang="en-US" sz="2000" dirty="0"/>
          </a:p>
          <a:p>
            <a:pPr algn="ctr"/>
            <a:r>
              <a:rPr lang="en-US" sz="2000" dirty="0">
                <a:solidFill>
                  <a:schemeClr val="accent2"/>
                </a:solidFill>
              </a:rPr>
              <a:t>-$600,000 deposit</a:t>
            </a:r>
          </a:p>
          <a:p>
            <a:pPr algn="ctr"/>
            <a:r>
              <a:rPr lang="en-US" sz="2000" dirty="0">
                <a:solidFill>
                  <a:schemeClr val="accent2"/>
                </a:solidFill>
              </a:rPr>
              <a:t>(Sarah)</a:t>
            </a:r>
          </a:p>
        </p:txBody>
      </p:sp>
      <p:sp>
        <p:nvSpPr>
          <p:cNvPr id="25" name="TextBox 24">
            <a:extLst>
              <a:ext uri="{FF2B5EF4-FFF2-40B4-BE49-F238E27FC236}">
                <a16:creationId xmlns:a16="http://schemas.microsoft.com/office/drawing/2014/main" id="{B69DF2B6-B062-923E-80C5-1A2C9DEE351A}"/>
              </a:ext>
            </a:extLst>
          </p:cNvPr>
          <p:cNvSpPr txBox="1"/>
          <p:nvPr/>
        </p:nvSpPr>
        <p:spPr>
          <a:xfrm>
            <a:off x="2423149" y="477714"/>
            <a:ext cx="1410641" cy="584775"/>
          </a:xfrm>
          <a:prstGeom prst="rect">
            <a:avLst/>
          </a:prstGeom>
          <a:noFill/>
        </p:spPr>
        <p:txBody>
          <a:bodyPr wrap="square">
            <a:spAutoFit/>
          </a:bodyPr>
          <a:lstStyle/>
          <a:p>
            <a:r>
              <a:rPr lang="en-US" sz="3200" b="1" u="sng" dirty="0">
                <a:solidFill>
                  <a:srgbClr val="4D5156"/>
                </a:solidFill>
              </a:rPr>
              <a:t>Sarah</a:t>
            </a:r>
            <a:endParaRPr lang="en-US" sz="3200" b="1" u="sng" dirty="0"/>
          </a:p>
        </p:txBody>
      </p:sp>
      <p:sp>
        <p:nvSpPr>
          <p:cNvPr id="15" name="TextBox 14">
            <a:extLst>
              <a:ext uri="{FF2B5EF4-FFF2-40B4-BE49-F238E27FC236}">
                <a16:creationId xmlns:a16="http://schemas.microsoft.com/office/drawing/2014/main" id="{186FAC3B-9B84-B354-F5C6-3595FE004C5C}"/>
              </a:ext>
            </a:extLst>
          </p:cNvPr>
          <p:cNvSpPr txBox="1"/>
          <p:nvPr/>
        </p:nvSpPr>
        <p:spPr>
          <a:xfrm>
            <a:off x="663342" y="1981817"/>
            <a:ext cx="2434427" cy="1631216"/>
          </a:xfrm>
          <a:prstGeom prst="rect">
            <a:avLst/>
          </a:prstGeom>
          <a:noFill/>
        </p:spPr>
        <p:txBody>
          <a:bodyPr wrap="square">
            <a:spAutoFit/>
          </a:bodyPr>
          <a:lstStyle/>
          <a:p>
            <a:pPr algn="ctr"/>
            <a:r>
              <a:rPr lang="en-US" sz="2000" dirty="0"/>
              <a:t>$600,000 deposit (Chase)</a:t>
            </a:r>
          </a:p>
          <a:p>
            <a:endParaRPr lang="en-US" sz="2000" dirty="0">
              <a:solidFill>
                <a:srgbClr val="4D5156"/>
              </a:solidFill>
            </a:endParaRPr>
          </a:p>
          <a:p>
            <a:r>
              <a:rPr lang="en-US" sz="2000" dirty="0">
                <a:solidFill>
                  <a:schemeClr val="accent2"/>
                </a:solidFill>
              </a:rPr>
              <a:t>-$600,000 deposit</a:t>
            </a:r>
          </a:p>
          <a:p>
            <a:pPr algn="ctr"/>
            <a:r>
              <a:rPr lang="en-US" sz="2000" dirty="0">
                <a:solidFill>
                  <a:schemeClr val="accent2"/>
                </a:solidFill>
              </a:rPr>
              <a:t>(chase)</a:t>
            </a:r>
          </a:p>
        </p:txBody>
      </p:sp>
      <p:sp>
        <p:nvSpPr>
          <p:cNvPr id="6" name="TextBox 5">
            <a:extLst>
              <a:ext uri="{FF2B5EF4-FFF2-40B4-BE49-F238E27FC236}">
                <a16:creationId xmlns:a16="http://schemas.microsoft.com/office/drawing/2014/main" id="{5F1B8A86-5511-0B6B-D1E8-63EA5006ADD8}"/>
              </a:ext>
            </a:extLst>
          </p:cNvPr>
          <p:cNvSpPr txBox="1"/>
          <p:nvPr/>
        </p:nvSpPr>
        <p:spPr>
          <a:xfrm>
            <a:off x="6403104" y="4941560"/>
            <a:ext cx="2526216" cy="707886"/>
          </a:xfrm>
          <a:prstGeom prst="rect">
            <a:avLst/>
          </a:prstGeom>
          <a:noFill/>
        </p:spPr>
        <p:txBody>
          <a:bodyPr wrap="square">
            <a:spAutoFit/>
          </a:bodyPr>
          <a:lstStyle/>
          <a:p>
            <a:r>
              <a:rPr lang="en-US" sz="2000" dirty="0">
                <a:solidFill>
                  <a:schemeClr val="accent2"/>
                </a:solidFill>
              </a:rPr>
              <a:t>+$600,000 deposit</a:t>
            </a:r>
          </a:p>
          <a:p>
            <a:pPr algn="ctr"/>
            <a:r>
              <a:rPr lang="en-US" sz="2000" dirty="0">
                <a:solidFill>
                  <a:schemeClr val="accent2"/>
                </a:solidFill>
              </a:rPr>
              <a:t>(Sarah)</a:t>
            </a:r>
          </a:p>
        </p:txBody>
      </p:sp>
    </p:spTree>
    <p:extLst>
      <p:ext uri="{BB962C8B-B14F-4D97-AF65-F5344CB8AC3E}">
        <p14:creationId xmlns:p14="http://schemas.microsoft.com/office/powerpoint/2010/main" val="14095330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B6EF4C-BE4F-D206-9B8C-CFEA9DF2EA0D}"/>
              </a:ext>
            </a:extLst>
          </p:cNvPr>
          <p:cNvSpPr>
            <a:spLocks noGrp="1"/>
          </p:cNvSpPr>
          <p:nvPr>
            <p:ph type="title"/>
          </p:nvPr>
        </p:nvSpPr>
        <p:spPr>
          <a:solidFill>
            <a:srgbClr val="EBE8E5"/>
          </a:solidFill>
        </p:spPr>
        <p:txBody>
          <a:bodyPr>
            <a:normAutofit/>
          </a:bodyPr>
          <a:lstStyle/>
          <a:p>
            <a:r>
              <a:rPr lang="en-US" sz="5400" b="1" dirty="0">
                <a:solidFill>
                  <a:srgbClr val="494644"/>
                </a:solidFill>
                <a:latin typeface="Century Gothic" panose="020B0502020202020204" pitchFamily="34" charset="0"/>
              </a:rPr>
              <a:t>Four Prices of Money</a:t>
            </a:r>
          </a:p>
        </p:txBody>
      </p:sp>
      <p:sp>
        <p:nvSpPr>
          <p:cNvPr id="13" name="Content Placeholder 12">
            <a:extLst>
              <a:ext uri="{FF2B5EF4-FFF2-40B4-BE49-F238E27FC236}">
                <a16:creationId xmlns:a16="http://schemas.microsoft.com/office/drawing/2014/main" id="{0AB007FD-C202-B46B-FDCD-D84244AE8977}"/>
              </a:ext>
            </a:extLst>
          </p:cNvPr>
          <p:cNvSpPr>
            <a:spLocks noGrp="1"/>
          </p:cNvSpPr>
          <p:nvPr>
            <p:ph idx="1"/>
          </p:nvPr>
        </p:nvSpPr>
        <p:spPr>
          <a:xfrm>
            <a:off x="838200" y="1825625"/>
            <a:ext cx="10515600" cy="4351338"/>
          </a:xfrm>
        </p:spPr>
        <p:txBody>
          <a:bodyPr anchor="t">
            <a:noAutofit/>
          </a:bodyPr>
          <a:lstStyle/>
          <a:p>
            <a:pPr marL="0" indent="0">
              <a:lnSpc>
                <a:spcPct val="200000"/>
              </a:lnSpc>
              <a:buNone/>
            </a:pPr>
            <a:r>
              <a:rPr lang="en-US" dirty="0">
                <a:solidFill>
                  <a:schemeClr val="tx1">
                    <a:alpha val="50000"/>
                  </a:schemeClr>
                </a:solidFill>
              </a:rPr>
              <a:t>Interest rate: money today in terms of money tomorrow</a:t>
            </a:r>
          </a:p>
          <a:p>
            <a:pPr marL="0" indent="0">
              <a:lnSpc>
                <a:spcPct val="200000"/>
              </a:lnSpc>
              <a:buNone/>
            </a:pPr>
            <a:r>
              <a:rPr lang="en-US" dirty="0">
                <a:solidFill>
                  <a:schemeClr val="accent2"/>
                </a:solidFill>
              </a:rPr>
              <a:t>Par: one money in terms of another today</a:t>
            </a:r>
          </a:p>
        </p:txBody>
      </p:sp>
    </p:spTree>
    <p:extLst>
      <p:ext uri="{BB962C8B-B14F-4D97-AF65-F5344CB8AC3E}">
        <p14:creationId xmlns:p14="http://schemas.microsoft.com/office/powerpoint/2010/main" val="182655880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tressed man at work">
            <a:extLst>
              <a:ext uri="{FF2B5EF4-FFF2-40B4-BE49-F238E27FC236}">
                <a16:creationId xmlns:a16="http://schemas.microsoft.com/office/drawing/2014/main" id="{6F2C6F9C-9EC5-D780-E0AB-CCF92E02682E}"/>
              </a:ext>
            </a:extLst>
          </p:cNvPr>
          <p:cNvPicPr>
            <a:picLocks noChangeAspect="1"/>
          </p:cNvPicPr>
          <p:nvPr/>
        </p:nvPicPr>
        <p:blipFill rotWithShape="1">
          <a:blip r:embed="rId3"/>
          <a:srcRect l="5884" r="-1" b="-1"/>
          <a:stretch/>
        </p:blipFill>
        <p:spPr>
          <a:xfrm>
            <a:off x="2522358" y="10"/>
            <a:ext cx="9669642" cy="6857990"/>
          </a:xfrm>
          <a:prstGeom prst="rect">
            <a:avLst/>
          </a:prstGeom>
        </p:spPr>
      </p:pic>
      <p:sp>
        <p:nvSpPr>
          <p:cNvPr id="2" name="Title 1">
            <a:extLst>
              <a:ext uri="{FF2B5EF4-FFF2-40B4-BE49-F238E27FC236}">
                <a16:creationId xmlns:a16="http://schemas.microsoft.com/office/drawing/2014/main" id="{D0805252-1393-FF75-13F0-5326E0D14693}"/>
              </a:ext>
            </a:extLst>
          </p:cNvPr>
          <p:cNvSpPr txBox="1">
            <a:spLocks/>
          </p:cNvSpPr>
          <p:nvPr/>
        </p:nvSpPr>
        <p:spPr>
          <a:xfrm>
            <a:off x="535665" y="1582986"/>
            <a:ext cx="3973385" cy="3692028"/>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b="1" dirty="0"/>
              <a:t>Why would Bank of America take on a liability from Chase?</a:t>
            </a:r>
          </a:p>
        </p:txBody>
      </p:sp>
    </p:spTree>
    <p:extLst>
      <p:ext uri="{BB962C8B-B14F-4D97-AF65-F5344CB8AC3E}">
        <p14:creationId xmlns:p14="http://schemas.microsoft.com/office/powerpoint/2010/main" val="414473270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0DE14C-1841-6432-2BBE-3B3A5F768058}"/>
              </a:ext>
            </a:extLst>
          </p:cNvPr>
          <p:cNvSpPr>
            <a:spLocks noGrp="1"/>
          </p:cNvSpPr>
          <p:nvPr>
            <p:ph type="title"/>
          </p:nvPr>
        </p:nvSpPr>
        <p:spPr/>
        <p:txBody>
          <a:bodyPr/>
          <a:lstStyle/>
          <a:p>
            <a:r>
              <a:rPr lang="en-US" b="1" dirty="0"/>
              <a:t>Chase might: </a:t>
            </a:r>
          </a:p>
        </p:txBody>
      </p:sp>
      <p:sp>
        <p:nvSpPr>
          <p:cNvPr id="3" name="Content Placeholder 2">
            <a:extLst>
              <a:ext uri="{FF2B5EF4-FFF2-40B4-BE49-F238E27FC236}">
                <a16:creationId xmlns:a16="http://schemas.microsoft.com/office/drawing/2014/main" id="{314BDFA0-E607-1DDF-A8D3-590415457430}"/>
              </a:ext>
            </a:extLst>
          </p:cNvPr>
          <p:cNvSpPr>
            <a:spLocks noGrp="1"/>
          </p:cNvSpPr>
          <p:nvPr>
            <p:ph idx="1"/>
          </p:nvPr>
        </p:nvSpPr>
        <p:spPr/>
        <p:txBody>
          <a:bodyPr>
            <a:noAutofit/>
          </a:bodyPr>
          <a:lstStyle/>
          <a:p>
            <a:pPr marL="0" indent="0">
              <a:lnSpc>
                <a:spcPct val="150000"/>
              </a:lnSpc>
              <a:buNone/>
            </a:pPr>
            <a:r>
              <a:rPr lang="en-US" sz="3300" dirty="0">
                <a:solidFill>
                  <a:schemeClr val="accent2"/>
                </a:solidFill>
              </a:rPr>
              <a:t>Be owed by </a:t>
            </a:r>
            <a:r>
              <a:rPr lang="en-US" sz="3300" dirty="0" err="1">
                <a:solidFill>
                  <a:schemeClr val="accent2"/>
                </a:solidFill>
              </a:rPr>
              <a:t>BofA</a:t>
            </a:r>
            <a:r>
              <a:rPr lang="en-US" sz="3300" dirty="0">
                <a:solidFill>
                  <a:schemeClr val="accent2"/>
                </a:solidFill>
              </a:rPr>
              <a:t> so it nets out</a:t>
            </a:r>
            <a:endParaRPr lang="en-US" sz="3300" dirty="0"/>
          </a:p>
        </p:txBody>
      </p:sp>
    </p:spTree>
    <p:extLst>
      <p:ext uri="{BB962C8B-B14F-4D97-AF65-F5344CB8AC3E}">
        <p14:creationId xmlns:p14="http://schemas.microsoft.com/office/powerpoint/2010/main" val="84416185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0DE14C-1841-6432-2BBE-3B3A5F768058}"/>
              </a:ext>
            </a:extLst>
          </p:cNvPr>
          <p:cNvSpPr>
            <a:spLocks noGrp="1"/>
          </p:cNvSpPr>
          <p:nvPr>
            <p:ph type="title"/>
          </p:nvPr>
        </p:nvSpPr>
        <p:spPr/>
        <p:txBody>
          <a:bodyPr/>
          <a:lstStyle/>
          <a:p>
            <a:r>
              <a:rPr lang="en-US" b="1" dirty="0"/>
              <a:t>Chase might: </a:t>
            </a:r>
          </a:p>
        </p:txBody>
      </p:sp>
      <p:sp>
        <p:nvSpPr>
          <p:cNvPr id="3" name="Content Placeholder 2">
            <a:extLst>
              <a:ext uri="{FF2B5EF4-FFF2-40B4-BE49-F238E27FC236}">
                <a16:creationId xmlns:a16="http://schemas.microsoft.com/office/drawing/2014/main" id="{314BDFA0-E607-1DDF-A8D3-590415457430}"/>
              </a:ext>
            </a:extLst>
          </p:cNvPr>
          <p:cNvSpPr>
            <a:spLocks noGrp="1"/>
          </p:cNvSpPr>
          <p:nvPr>
            <p:ph idx="1"/>
          </p:nvPr>
        </p:nvSpPr>
        <p:spPr/>
        <p:txBody>
          <a:bodyPr>
            <a:noAutofit/>
          </a:bodyPr>
          <a:lstStyle/>
          <a:p>
            <a:pPr marL="0" indent="0">
              <a:lnSpc>
                <a:spcPct val="150000"/>
              </a:lnSpc>
              <a:buNone/>
            </a:pPr>
            <a:r>
              <a:rPr lang="en-US" sz="3300" dirty="0">
                <a:solidFill>
                  <a:schemeClr val="tx1">
                    <a:alpha val="50000"/>
                  </a:schemeClr>
                </a:solidFill>
              </a:rPr>
              <a:t>Be owed by </a:t>
            </a:r>
            <a:r>
              <a:rPr lang="en-US" sz="3300" dirty="0" err="1">
                <a:solidFill>
                  <a:schemeClr val="tx1">
                    <a:alpha val="50000"/>
                  </a:schemeClr>
                </a:solidFill>
              </a:rPr>
              <a:t>BofA</a:t>
            </a:r>
            <a:r>
              <a:rPr lang="en-US" sz="3300" dirty="0">
                <a:solidFill>
                  <a:schemeClr val="tx1">
                    <a:alpha val="50000"/>
                  </a:schemeClr>
                </a:solidFill>
              </a:rPr>
              <a:t> so it nets out</a:t>
            </a:r>
          </a:p>
          <a:p>
            <a:pPr marL="0" indent="0">
              <a:lnSpc>
                <a:spcPct val="150000"/>
              </a:lnSpc>
              <a:buNone/>
            </a:pPr>
            <a:r>
              <a:rPr lang="en-US" sz="3300" dirty="0">
                <a:solidFill>
                  <a:schemeClr val="accent2"/>
                </a:solidFill>
              </a:rPr>
              <a:t>Transfer reserves it holds in its account at Fed</a:t>
            </a:r>
          </a:p>
        </p:txBody>
      </p:sp>
    </p:spTree>
    <p:extLst>
      <p:ext uri="{BB962C8B-B14F-4D97-AF65-F5344CB8AC3E}">
        <p14:creationId xmlns:p14="http://schemas.microsoft.com/office/powerpoint/2010/main" val="151364936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0DE14C-1841-6432-2BBE-3B3A5F768058}"/>
              </a:ext>
            </a:extLst>
          </p:cNvPr>
          <p:cNvSpPr>
            <a:spLocks noGrp="1"/>
          </p:cNvSpPr>
          <p:nvPr>
            <p:ph type="title"/>
          </p:nvPr>
        </p:nvSpPr>
        <p:spPr/>
        <p:txBody>
          <a:bodyPr/>
          <a:lstStyle/>
          <a:p>
            <a:r>
              <a:rPr lang="en-US" b="1" dirty="0"/>
              <a:t>Chase might: </a:t>
            </a:r>
          </a:p>
        </p:txBody>
      </p:sp>
      <p:sp>
        <p:nvSpPr>
          <p:cNvPr id="3" name="Content Placeholder 2">
            <a:extLst>
              <a:ext uri="{FF2B5EF4-FFF2-40B4-BE49-F238E27FC236}">
                <a16:creationId xmlns:a16="http://schemas.microsoft.com/office/drawing/2014/main" id="{314BDFA0-E607-1DDF-A8D3-590415457430}"/>
              </a:ext>
            </a:extLst>
          </p:cNvPr>
          <p:cNvSpPr>
            <a:spLocks noGrp="1"/>
          </p:cNvSpPr>
          <p:nvPr>
            <p:ph idx="1"/>
          </p:nvPr>
        </p:nvSpPr>
        <p:spPr/>
        <p:txBody>
          <a:bodyPr>
            <a:noAutofit/>
          </a:bodyPr>
          <a:lstStyle/>
          <a:p>
            <a:pPr marL="0" indent="0">
              <a:lnSpc>
                <a:spcPct val="150000"/>
              </a:lnSpc>
              <a:buNone/>
            </a:pPr>
            <a:r>
              <a:rPr lang="en-US" sz="3300" dirty="0">
                <a:solidFill>
                  <a:schemeClr val="tx1">
                    <a:alpha val="50000"/>
                  </a:schemeClr>
                </a:solidFill>
              </a:rPr>
              <a:t>Be owed by </a:t>
            </a:r>
            <a:r>
              <a:rPr lang="en-US" sz="3300" dirty="0" err="1">
                <a:solidFill>
                  <a:schemeClr val="tx1">
                    <a:alpha val="50000"/>
                  </a:schemeClr>
                </a:solidFill>
              </a:rPr>
              <a:t>BofA</a:t>
            </a:r>
            <a:r>
              <a:rPr lang="en-US" sz="3300" dirty="0">
                <a:solidFill>
                  <a:schemeClr val="tx1">
                    <a:alpha val="50000"/>
                  </a:schemeClr>
                </a:solidFill>
              </a:rPr>
              <a:t> so it nets out</a:t>
            </a:r>
          </a:p>
          <a:p>
            <a:pPr marL="0" indent="0">
              <a:lnSpc>
                <a:spcPct val="150000"/>
              </a:lnSpc>
              <a:buNone/>
            </a:pPr>
            <a:r>
              <a:rPr lang="en-US" sz="3300" dirty="0">
                <a:solidFill>
                  <a:schemeClr val="tx1">
                    <a:alpha val="50000"/>
                  </a:schemeClr>
                </a:solidFill>
              </a:rPr>
              <a:t>Transfer reserves it holds in its account at Fed</a:t>
            </a:r>
          </a:p>
          <a:p>
            <a:pPr marL="0" indent="0">
              <a:lnSpc>
                <a:spcPct val="150000"/>
              </a:lnSpc>
              <a:buNone/>
            </a:pPr>
            <a:r>
              <a:rPr lang="en-US" sz="3300" dirty="0">
                <a:solidFill>
                  <a:schemeClr val="accent2"/>
                </a:solidFill>
              </a:rPr>
              <a:t>Borrow reserves from another bank/investor</a:t>
            </a:r>
          </a:p>
        </p:txBody>
      </p:sp>
    </p:spTree>
    <p:extLst>
      <p:ext uri="{BB962C8B-B14F-4D97-AF65-F5344CB8AC3E}">
        <p14:creationId xmlns:p14="http://schemas.microsoft.com/office/powerpoint/2010/main" val="355688753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0DE14C-1841-6432-2BBE-3B3A5F768058}"/>
              </a:ext>
            </a:extLst>
          </p:cNvPr>
          <p:cNvSpPr>
            <a:spLocks noGrp="1"/>
          </p:cNvSpPr>
          <p:nvPr>
            <p:ph type="title"/>
          </p:nvPr>
        </p:nvSpPr>
        <p:spPr/>
        <p:txBody>
          <a:bodyPr/>
          <a:lstStyle/>
          <a:p>
            <a:r>
              <a:rPr lang="en-US" b="1" dirty="0"/>
              <a:t>Chase might: </a:t>
            </a:r>
          </a:p>
        </p:txBody>
      </p:sp>
      <p:sp>
        <p:nvSpPr>
          <p:cNvPr id="3" name="Content Placeholder 2">
            <a:extLst>
              <a:ext uri="{FF2B5EF4-FFF2-40B4-BE49-F238E27FC236}">
                <a16:creationId xmlns:a16="http://schemas.microsoft.com/office/drawing/2014/main" id="{314BDFA0-E607-1DDF-A8D3-590415457430}"/>
              </a:ext>
            </a:extLst>
          </p:cNvPr>
          <p:cNvSpPr>
            <a:spLocks noGrp="1"/>
          </p:cNvSpPr>
          <p:nvPr>
            <p:ph idx="1"/>
          </p:nvPr>
        </p:nvSpPr>
        <p:spPr/>
        <p:txBody>
          <a:bodyPr>
            <a:noAutofit/>
          </a:bodyPr>
          <a:lstStyle/>
          <a:p>
            <a:pPr marL="0" indent="0">
              <a:lnSpc>
                <a:spcPct val="150000"/>
              </a:lnSpc>
              <a:buNone/>
            </a:pPr>
            <a:r>
              <a:rPr lang="en-US" sz="3300" dirty="0">
                <a:solidFill>
                  <a:schemeClr val="tx1">
                    <a:alpha val="50000"/>
                  </a:schemeClr>
                </a:solidFill>
              </a:rPr>
              <a:t>Be owed by </a:t>
            </a:r>
            <a:r>
              <a:rPr lang="en-US" sz="3300" dirty="0" err="1">
                <a:solidFill>
                  <a:schemeClr val="tx1">
                    <a:alpha val="50000"/>
                  </a:schemeClr>
                </a:solidFill>
              </a:rPr>
              <a:t>BofA</a:t>
            </a:r>
            <a:r>
              <a:rPr lang="en-US" sz="3300" dirty="0">
                <a:solidFill>
                  <a:schemeClr val="tx1">
                    <a:alpha val="50000"/>
                  </a:schemeClr>
                </a:solidFill>
              </a:rPr>
              <a:t> so it nets out</a:t>
            </a:r>
          </a:p>
          <a:p>
            <a:pPr marL="0" indent="0">
              <a:lnSpc>
                <a:spcPct val="150000"/>
              </a:lnSpc>
              <a:buNone/>
            </a:pPr>
            <a:r>
              <a:rPr lang="en-US" sz="3300" dirty="0">
                <a:solidFill>
                  <a:schemeClr val="tx1">
                    <a:alpha val="50000"/>
                  </a:schemeClr>
                </a:solidFill>
              </a:rPr>
              <a:t>Transfer reserves it holds in its account at Fed</a:t>
            </a:r>
          </a:p>
          <a:p>
            <a:pPr marL="0" indent="0">
              <a:lnSpc>
                <a:spcPct val="150000"/>
              </a:lnSpc>
              <a:buNone/>
            </a:pPr>
            <a:r>
              <a:rPr lang="en-US" sz="3300" dirty="0">
                <a:solidFill>
                  <a:schemeClr val="tx1">
                    <a:alpha val="50000"/>
                  </a:schemeClr>
                </a:solidFill>
              </a:rPr>
              <a:t>Borrow reserves from another bank/investor</a:t>
            </a:r>
          </a:p>
          <a:p>
            <a:pPr marL="0" indent="0">
              <a:lnSpc>
                <a:spcPct val="150000"/>
              </a:lnSpc>
              <a:buNone/>
            </a:pPr>
            <a:r>
              <a:rPr lang="en-US" sz="3300" dirty="0">
                <a:solidFill>
                  <a:schemeClr val="accent2"/>
                </a:solidFill>
              </a:rPr>
              <a:t>Sell assets for reserves</a:t>
            </a:r>
          </a:p>
        </p:txBody>
      </p:sp>
    </p:spTree>
    <p:extLst>
      <p:ext uri="{BB962C8B-B14F-4D97-AF65-F5344CB8AC3E}">
        <p14:creationId xmlns:p14="http://schemas.microsoft.com/office/powerpoint/2010/main" val="198145975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0DE14C-1841-6432-2BBE-3B3A5F768058}"/>
              </a:ext>
            </a:extLst>
          </p:cNvPr>
          <p:cNvSpPr>
            <a:spLocks noGrp="1"/>
          </p:cNvSpPr>
          <p:nvPr>
            <p:ph type="title"/>
          </p:nvPr>
        </p:nvSpPr>
        <p:spPr/>
        <p:txBody>
          <a:bodyPr/>
          <a:lstStyle/>
          <a:p>
            <a:r>
              <a:rPr lang="en-US" b="1" dirty="0"/>
              <a:t>Chase might: </a:t>
            </a:r>
          </a:p>
        </p:txBody>
      </p:sp>
      <p:sp>
        <p:nvSpPr>
          <p:cNvPr id="3" name="Content Placeholder 2">
            <a:extLst>
              <a:ext uri="{FF2B5EF4-FFF2-40B4-BE49-F238E27FC236}">
                <a16:creationId xmlns:a16="http://schemas.microsoft.com/office/drawing/2014/main" id="{314BDFA0-E607-1DDF-A8D3-590415457430}"/>
              </a:ext>
            </a:extLst>
          </p:cNvPr>
          <p:cNvSpPr>
            <a:spLocks noGrp="1"/>
          </p:cNvSpPr>
          <p:nvPr>
            <p:ph idx="1"/>
          </p:nvPr>
        </p:nvSpPr>
        <p:spPr/>
        <p:txBody>
          <a:bodyPr>
            <a:noAutofit/>
          </a:bodyPr>
          <a:lstStyle/>
          <a:p>
            <a:pPr marL="0" indent="0">
              <a:lnSpc>
                <a:spcPct val="150000"/>
              </a:lnSpc>
              <a:buNone/>
            </a:pPr>
            <a:r>
              <a:rPr lang="en-US" sz="3300" dirty="0">
                <a:solidFill>
                  <a:schemeClr val="tx1">
                    <a:alpha val="50000"/>
                  </a:schemeClr>
                </a:solidFill>
              </a:rPr>
              <a:t>Be owed by </a:t>
            </a:r>
            <a:r>
              <a:rPr lang="en-US" sz="3300" dirty="0" err="1">
                <a:solidFill>
                  <a:schemeClr val="tx1">
                    <a:alpha val="50000"/>
                  </a:schemeClr>
                </a:solidFill>
              </a:rPr>
              <a:t>BofA</a:t>
            </a:r>
            <a:r>
              <a:rPr lang="en-US" sz="3300" dirty="0">
                <a:solidFill>
                  <a:schemeClr val="tx1">
                    <a:alpha val="50000"/>
                  </a:schemeClr>
                </a:solidFill>
              </a:rPr>
              <a:t> so it nets out</a:t>
            </a:r>
          </a:p>
          <a:p>
            <a:pPr marL="0" indent="0">
              <a:lnSpc>
                <a:spcPct val="150000"/>
              </a:lnSpc>
              <a:buNone/>
            </a:pPr>
            <a:r>
              <a:rPr lang="en-US" sz="3300" dirty="0">
                <a:solidFill>
                  <a:schemeClr val="tx1">
                    <a:alpha val="50000"/>
                  </a:schemeClr>
                </a:solidFill>
              </a:rPr>
              <a:t>Transfer reserves it holds in its account at Fed</a:t>
            </a:r>
          </a:p>
          <a:p>
            <a:pPr marL="0" indent="0">
              <a:lnSpc>
                <a:spcPct val="150000"/>
              </a:lnSpc>
              <a:buNone/>
            </a:pPr>
            <a:r>
              <a:rPr lang="en-US" sz="3300" dirty="0">
                <a:solidFill>
                  <a:schemeClr val="tx1">
                    <a:alpha val="50000"/>
                  </a:schemeClr>
                </a:solidFill>
              </a:rPr>
              <a:t>Borrow reserves from another bank/investor</a:t>
            </a:r>
          </a:p>
          <a:p>
            <a:pPr marL="0" indent="0">
              <a:lnSpc>
                <a:spcPct val="150000"/>
              </a:lnSpc>
              <a:buNone/>
            </a:pPr>
            <a:r>
              <a:rPr lang="en-US" sz="3300" dirty="0">
                <a:solidFill>
                  <a:schemeClr val="tx1">
                    <a:alpha val="50000"/>
                  </a:schemeClr>
                </a:solidFill>
              </a:rPr>
              <a:t>Sell assets for reserves</a:t>
            </a:r>
          </a:p>
          <a:p>
            <a:pPr marL="0" indent="0">
              <a:lnSpc>
                <a:spcPct val="150000"/>
              </a:lnSpc>
              <a:buNone/>
            </a:pPr>
            <a:r>
              <a:rPr lang="en-US" sz="3300" dirty="0">
                <a:solidFill>
                  <a:schemeClr val="accent2"/>
                </a:solidFill>
              </a:rPr>
              <a:t>Borrow reserves from the Federal Reserve itself </a:t>
            </a:r>
          </a:p>
        </p:txBody>
      </p:sp>
    </p:spTree>
    <p:extLst>
      <p:ext uri="{BB962C8B-B14F-4D97-AF65-F5344CB8AC3E}">
        <p14:creationId xmlns:p14="http://schemas.microsoft.com/office/powerpoint/2010/main" val="58897555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14BDFA0-E607-1DDF-A8D3-590415457430}"/>
              </a:ext>
            </a:extLst>
          </p:cNvPr>
          <p:cNvSpPr>
            <a:spLocks noGrp="1"/>
          </p:cNvSpPr>
          <p:nvPr>
            <p:ph idx="1"/>
          </p:nvPr>
        </p:nvSpPr>
        <p:spPr/>
        <p:txBody>
          <a:bodyPr>
            <a:noAutofit/>
          </a:bodyPr>
          <a:lstStyle/>
          <a:p>
            <a:pPr marL="0" indent="0" algn="ctr">
              <a:buNone/>
            </a:pPr>
            <a:r>
              <a:rPr lang="en-US" sz="3600" dirty="0"/>
              <a:t>The process by which payments are cleared is called </a:t>
            </a:r>
            <a:r>
              <a:rPr lang="en-US" sz="3600" b="1" dirty="0"/>
              <a:t>settlement</a:t>
            </a:r>
          </a:p>
          <a:p>
            <a:pPr marL="0" indent="0" algn="ctr">
              <a:buNone/>
            </a:pPr>
            <a:endParaRPr lang="en-US" sz="3600" dirty="0"/>
          </a:p>
        </p:txBody>
      </p:sp>
    </p:spTree>
    <p:extLst>
      <p:ext uri="{BB962C8B-B14F-4D97-AF65-F5344CB8AC3E}">
        <p14:creationId xmlns:p14="http://schemas.microsoft.com/office/powerpoint/2010/main" val="292488080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14BDFA0-E607-1DDF-A8D3-590415457430}"/>
              </a:ext>
            </a:extLst>
          </p:cNvPr>
          <p:cNvSpPr>
            <a:spLocks noGrp="1"/>
          </p:cNvSpPr>
          <p:nvPr>
            <p:ph idx="1"/>
          </p:nvPr>
        </p:nvSpPr>
        <p:spPr/>
        <p:txBody>
          <a:bodyPr>
            <a:noAutofit/>
          </a:bodyPr>
          <a:lstStyle/>
          <a:p>
            <a:pPr marL="0" indent="0" algn="ctr">
              <a:buNone/>
            </a:pPr>
            <a:r>
              <a:rPr lang="en-US" sz="3600" dirty="0">
                <a:solidFill>
                  <a:schemeClr val="tx1">
                    <a:alpha val="50000"/>
                  </a:schemeClr>
                </a:solidFill>
              </a:rPr>
              <a:t>The process by which payments are cleared is called </a:t>
            </a:r>
            <a:r>
              <a:rPr lang="en-US" sz="3600" b="1" dirty="0">
                <a:solidFill>
                  <a:schemeClr val="tx1">
                    <a:alpha val="50000"/>
                  </a:schemeClr>
                </a:solidFill>
              </a:rPr>
              <a:t>settlement</a:t>
            </a:r>
          </a:p>
          <a:p>
            <a:pPr marL="0" indent="0" algn="ctr">
              <a:buNone/>
            </a:pPr>
            <a:endParaRPr lang="en-US" sz="3600" dirty="0"/>
          </a:p>
          <a:p>
            <a:pPr marL="0" indent="0" algn="ctr">
              <a:buNone/>
            </a:pPr>
            <a:r>
              <a:rPr lang="en-US" sz="3600" dirty="0"/>
              <a:t>The asset accepted in payment is called a </a:t>
            </a:r>
            <a:r>
              <a:rPr lang="en-US" sz="3600" b="1" dirty="0"/>
              <a:t>settlement asset</a:t>
            </a:r>
          </a:p>
        </p:txBody>
      </p:sp>
    </p:spTree>
    <p:extLst>
      <p:ext uri="{BB962C8B-B14F-4D97-AF65-F5344CB8AC3E}">
        <p14:creationId xmlns:p14="http://schemas.microsoft.com/office/powerpoint/2010/main" val="231796484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necteur droit 8">
            <a:extLst>
              <a:ext uri="{FF2B5EF4-FFF2-40B4-BE49-F238E27FC236}">
                <a16:creationId xmlns:a16="http://schemas.microsoft.com/office/drawing/2014/main" id="{8B1143CD-5ADA-9094-1D95-F226527375FE}"/>
              </a:ext>
            </a:extLst>
          </p:cNvPr>
          <p:cNvSpPr/>
          <p:nvPr/>
        </p:nvSpPr>
        <p:spPr>
          <a:xfrm rot="5400000">
            <a:off x="4672440" y="1091956"/>
            <a:ext cx="1" cy="0"/>
          </a:xfrm>
          <a:prstGeom prst="line">
            <a:avLst/>
          </a:prstGeom>
          <a:solidFill>
            <a:srgbClr val="000000">
              <a:alpha val="5000"/>
            </a:srgbClr>
          </a:solidFill>
          <a:ln w="18000">
            <a:solidFill>
              <a:srgbClr val="000000"/>
            </a:solidFill>
          </a:ln>
        </p:spPr>
        <p:style>
          <a:lnRef idx="1">
            <a:schemeClr val="accent1"/>
          </a:lnRef>
          <a:fillRef idx="0">
            <a:schemeClr val="accent1"/>
          </a:fillRef>
          <a:effectRef idx="0">
            <a:schemeClr val="accent1"/>
          </a:effectRef>
          <a:fontRef idx="minor">
            <a:schemeClr val="tx1"/>
          </a:fontRef>
        </p:style>
        <p:txBody>
          <a:bodyPr wrap="none" rtlCol="0" anchor="ctr" anchorCtr="1"/>
          <a:lstStyle/>
          <a:p>
            <a:endParaRPr lang="en-US">
              <a:solidFill>
                <a:srgbClr val="000000"/>
              </a:solidFill>
            </a:endParaRPr>
          </a:p>
        </p:txBody>
      </p:sp>
      <p:cxnSp>
        <p:nvCxnSpPr>
          <p:cNvPr id="7" name="Straight Connector 6">
            <a:extLst>
              <a:ext uri="{FF2B5EF4-FFF2-40B4-BE49-F238E27FC236}">
                <a16:creationId xmlns:a16="http://schemas.microsoft.com/office/drawing/2014/main" id="{9D6279A3-3F56-E143-925E-D8916928DB33}"/>
              </a:ext>
            </a:extLst>
          </p:cNvPr>
          <p:cNvCxnSpPr>
            <a:cxnSpLocks/>
          </p:cNvCxnSpPr>
          <p:nvPr/>
        </p:nvCxnSpPr>
        <p:spPr>
          <a:xfrm>
            <a:off x="650932" y="1799722"/>
            <a:ext cx="5207428" cy="0"/>
          </a:xfrm>
          <a:prstGeom prst="line">
            <a:avLst/>
          </a:prstGeom>
          <a:ln w="76200">
            <a:solidFill>
              <a:schemeClr val="accent1"/>
            </a:solidFill>
          </a:ln>
        </p:spPr>
        <p:style>
          <a:lnRef idx="1">
            <a:schemeClr val="dk1"/>
          </a:lnRef>
          <a:fillRef idx="0">
            <a:schemeClr val="dk1"/>
          </a:fillRef>
          <a:effectRef idx="0">
            <a:schemeClr val="dk1"/>
          </a:effectRef>
          <a:fontRef idx="minor">
            <a:schemeClr val="tx1"/>
          </a:fontRef>
        </p:style>
      </p:cxnSp>
      <p:cxnSp>
        <p:nvCxnSpPr>
          <p:cNvPr id="8" name="Straight Connector 7">
            <a:extLst>
              <a:ext uri="{FF2B5EF4-FFF2-40B4-BE49-F238E27FC236}">
                <a16:creationId xmlns:a16="http://schemas.microsoft.com/office/drawing/2014/main" id="{4E66EF77-ED8E-2ABD-B557-4E8DE676C060}"/>
              </a:ext>
            </a:extLst>
          </p:cNvPr>
          <p:cNvCxnSpPr>
            <a:cxnSpLocks/>
          </p:cNvCxnSpPr>
          <p:nvPr/>
        </p:nvCxnSpPr>
        <p:spPr>
          <a:xfrm>
            <a:off x="3128470" y="1147073"/>
            <a:ext cx="0" cy="2436718"/>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596C92BC-3CA5-86FA-1631-20DE5BB31B1A}"/>
              </a:ext>
            </a:extLst>
          </p:cNvPr>
          <p:cNvSpPr txBox="1"/>
          <p:nvPr/>
        </p:nvSpPr>
        <p:spPr>
          <a:xfrm>
            <a:off x="1250195" y="1108415"/>
            <a:ext cx="2497014" cy="584775"/>
          </a:xfrm>
          <a:prstGeom prst="rect">
            <a:avLst/>
          </a:prstGeom>
          <a:noFill/>
        </p:spPr>
        <p:txBody>
          <a:bodyPr wrap="square">
            <a:spAutoFit/>
          </a:bodyPr>
          <a:lstStyle/>
          <a:p>
            <a:r>
              <a:rPr lang="en-US" sz="3200" dirty="0">
                <a:solidFill>
                  <a:srgbClr val="4D5156"/>
                </a:solidFill>
              </a:rPr>
              <a:t>Assets</a:t>
            </a:r>
            <a:endParaRPr lang="en-US" sz="3200" dirty="0"/>
          </a:p>
        </p:txBody>
      </p:sp>
      <p:sp>
        <p:nvSpPr>
          <p:cNvPr id="12" name="TextBox 11">
            <a:extLst>
              <a:ext uri="{FF2B5EF4-FFF2-40B4-BE49-F238E27FC236}">
                <a16:creationId xmlns:a16="http://schemas.microsoft.com/office/drawing/2014/main" id="{0B1517F6-B0A1-1742-1800-8FEE1B09B8D5}"/>
              </a:ext>
            </a:extLst>
          </p:cNvPr>
          <p:cNvSpPr txBox="1"/>
          <p:nvPr/>
        </p:nvSpPr>
        <p:spPr>
          <a:xfrm>
            <a:off x="3423933" y="1123096"/>
            <a:ext cx="2497014" cy="584775"/>
          </a:xfrm>
          <a:prstGeom prst="rect">
            <a:avLst/>
          </a:prstGeom>
          <a:noFill/>
        </p:spPr>
        <p:txBody>
          <a:bodyPr wrap="square">
            <a:spAutoFit/>
          </a:bodyPr>
          <a:lstStyle/>
          <a:p>
            <a:r>
              <a:rPr lang="en-US" sz="3200" dirty="0">
                <a:solidFill>
                  <a:srgbClr val="4D5156"/>
                </a:solidFill>
              </a:rPr>
              <a:t>Liabilities</a:t>
            </a:r>
            <a:endParaRPr lang="en-US" sz="3200" dirty="0"/>
          </a:p>
        </p:txBody>
      </p:sp>
      <p:sp>
        <p:nvSpPr>
          <p:cNvPr id="28" name="Connecteur droit 8">
            <a:extLst>
              <a:ext uri="{FF2B5EF4-FFF2-40B4-BE49-F238E27FC236}">
                <a16:creationId xmlns:a16="http://schemas.microsoft.com/office/drawing/2014/main" id="{3D7826FF-CE67-1BF7-4D36-EB2D55FF4C23}"/>
              </a:ext>
            </a:extLst>
          </p:cNvPr>
          <p:cNvSpPr/>
          <p:nvPr/>
        </p:nvSpPr>
        <p:spPr>
          <a:xfrm rot="5400000">
            <a:off x="10354557" y="1091531"/>
            <a:ext cx="1" cy="0"/>
          </a:xfrm>
          <a:prstGeom prst="line">
            <a:avLst/>
          </a:prstGeom>
          <a:solidFill>
            <a:srgbClr val="000000">
              <a:alpha val="5000"/>
            </a:srgbClr>
          </a:solidFill>
          <a:ln w="18000">
            <a:solidFill>
              <a:srgbClr val="000000"/>
            </a:solidFill>
          </a:ln>
        </p:spPr>
        <p:style>
          <a:lnRef idx="1">
            <a:schemeClr val="accent1"/>
          </a:lnRef>
          <a:fillRef idx="0">
            <a:schemeClr val="accent1"/>
          </a:fillRef>
          <a:effectRef idx="0">
            <a:schemeClr val="accent1"/>
          </a:effectRef>
          <a:fontRef idx="minor">
            <a:schemeClr val="tx1"/>
          </a:fontRef>
        </p:style>
        <p:txBody>
          <a:bodyPr wrap="none" rtlCol="0" anchor="ctr" anchorCtr="1"/>
          <a:lstStyle/>
          <a:p>
            <a:endParaRPr lang="en-US">
              <a:solidFill>
                <a:srgbClr val="000000"/>
              </a:solidFill>
            </a:endParaRPr>
          </a:p>
        </p:txBody>
      </p:sp>
      <p:cxnSp>
        <p:nvCxnSpPr>
          <p:cNvPr id="29" name="Straight Connector 28">
            <a:extLst>
              <a:ext uri="{FF2B5EF4-FFF2-40B4-BE49-F238E27FC236}">
                <a16:creationId xmlns:a16="http://schemas.microsoft.com/office/drawing/2014/main" id="{7771DE6D-E766-0519-7CA0-2A0D1F872338}"/>
              </a:ext>
            </a:extLst>
          </p:cNvPr>
          <p:cNvCxnSpPr>
            <a:cxnSpLocks/>
          </p:cNvCxnSpPr>
          <p:nvPr/>
        </p:nvCxnSpPr>
        <p:spPr>
          <a:xfrm>
            <a:off x="6333049" y="1799297"/>
            <a:ext cx="5207428" cy="0"/>
          </a:xfrm>
          <a:prstGeom prst="line">
            <a:avLst/>
          </a:prstGeom>
          <a:ln w="76200">
            <a:solidFill>
              <a:schemeClr val="accent1"/>
            </a:solidFill>
          </a:ln>
        </p:spPr>
        <p:style>
          <a:lnRef idx="1">
            <a:schemeClr val="dk1"/>
          </a:lnRef>
          <a:fillRef idx="0">
            <a:schemeClr val="dk1"/>
          </a:fillRef>
          <a:effectRef idx="0">
            <a:schemeClr val="dk1"/>
          </a:effectRef>
          <a:fontRef idx="minor">
            <a:schemeClr val="tx1"/>
          </a:fontRef>
        </p:style>
      </p:cxnSp>
      <p:cxnSp>
        <p:nvCxnSpPr>
          <p:cNvPr id="30" name="Straight Connector 29">
            <a:extLst>
              <a:ext uri="{FF2B5EF4-FFF2-40B4-BE49-F238E27FC236}">
                <a16:creationId xmlns:a16="http://schemas.microsoft.com/office/drawing/2014/main" id="{F3773EF7-CF1F-AC3B-7A1B-EA5815A513C0}"/>
              </a:ext>
            </a:extLst>
          </p:cNvPr>
          <p:cNvCxnSpPr>
            <a:cxnSpLocks/>
          </p:cNvCxnSpPr>
          <p:nvPr/>
        </p:nvCxnSpPr>
        <p:spPr>
          <a:xfrm>
            <a:off x="9082602" y="1147072"/>
            <a:ext cx="0" cy="2436719"/>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50538CAF-E277-E849-1EC2-C10D3509FB57}"/>
              </a:ext>
            </a:extLst>
          </p:cNvPr>
          <p:cNvSpPr txBox="1"/>
          <p:nvPr/>
        </p:nvSpPr>
        <p:spPr>
          <a:xfrm>
            <a:off x="6932312" y="1107990"/>
            <a:ext cx="2497014" cy="584775"/>
          </a:xfrm>
          <a:prstGeom prst="rect">
            <a:avLst/>
          </a:prstGeom>
          <a:noFill/>
        </p:spPr>
        <p:txBody>
          <a:bodyPr wrap="square">
            <a:spAutoFit/>
          </a:bodyPr>
          <a:lstStyle/>
          <a:p>
            <a:r>
              <a:rPr lang="en-US" sz="3200" dirty="0">
                <a:solidFill>
                  <a:srgbClr val="4D5156"/>
                </a:solidFill>
              </a:rPr>
              <a:t>Assets</a:t>
            </a:r>
            <a:endParaRPr lang="en-US" sz="3200" dirty="0"/>
          </a:p>
        </p:txBody>
      </p:sp>
      <p:sp>
        <p:nvSpPr>
          <p:cNvPr id="33" name="TextBox 32">
            <a:extLst>
              <a:ext uri="{FF2B5EF4-FFF2-40B4-BE49-F238E27FC236}">
                <a16:creationId xmlns:a16="http://schemas.microsoft.com/office/drawing/2014/main" id="{EB25B4A0-1E49-3F19-FEF4-5A853792C4EF}"/>
              </a:ext>
            </a:extLst>
          </p:cNvPr>
          <p:cNvSpPr txBox="1"/>
          <p:nvPr/>
        </p:nvSpPr>
        <p:spPr>
          <a:xfrm>
            <a:off x="9338622" y="1138611"/>
            <a:ext cx="2497014" cy="584775"/>
          </a:xfrm>
          <a:prstGeom prst="rect">
            <a:avLst/>
          </a:prstGeom>
          <a:noFill/>
        </p:spPr>
        <p:txBody>
          <a:bodyPr wrap="square">
            <a:spAutoFit/>
          </a:bodyPr>
          <a:lstStyle/>
          <a:p>
            <a:r>
              <a:rPr lang="en-US" sz="3200" dirty="0">
                <a:solidFill>
                  <a:srgbClr val="4D5156"/>
                </a:solidFill>
              </a:rPr>
              <a:t>Liabilities</a:t>
            </a:r>
            <a:endParaRPr lang="en-US" sz="3200" dirty="0"/>
          </a:p>
        </p:txBody>
      </p:sp>
      <p:sp>
        <p:nvSpPr>
          <p:cNvPr id="3" name="TextBox 2">
            <a:extLst>
              <a:ext uri="{FF2B5EF4-FFF2-40B4-BE49-F238E27FC236}">
                <a16:creationId xmlns:a16="http://schemas.microsoft.com/office/drawing/2014/main" id="{8D65256D-A9BF-E3E7-BCEB-2C7B2EAF7603}"/>
              </a:ext>
            </a:extLst>
          </p:cNvPr>
          <p:cNvSpPr txBox="1"/>
          <p:nvPr/>
        </p:nvSpPr>
        <p:spPr>
          <a:xfrm>
            <a:off x="7773894" y="442317"/>
            <a:ext cx="2617416" cy="584775"/>
          </a:xfrm>
          <a:prstGeom prst="rect">
            <a:avLst/>
          </a:prstGeom>
          <a:noFill/>
        </p:spPr>
        <p:txBody>
          <a:bodyPr wrap="square">
            <a:spAutoFit/>
          </a:bodyPr>
          <a:lstStyle/>
          <a:p>
            <a:r>
              <a:rPr lang="en-US" sz="3200" b="1" u="sng" dirty="0">
                <a:solidFill>
                  <a:srgbClr val="4D5156"/>
                </a:solidFill>
              </a:rPr>
              <a:t>Chase Bank</a:t>
            </a:r>
            <a:endParaRPr lang="en-US" sz="3200" b="1" u="sng" dirty="0"/>
          </a:p>
        </p:txBody>
      </p:sp>
      <p:sp>
        <p:nvSpPr>
          <p:cNvPr id="2" name="Connecteur droit 8">
            <a:extLst>
              <a:ext uri="{FF2B5EF4-FFF2-40B4-BE49-F238E27FC236}">
                <a16:creationId xmlns:a16="http://schemas.microsoft.com/office/drawing/2014/main" id="{935D741F-355D-998B-1FF7-33DE9A193D27}"/>
              </a:ext>
            </a:extLst>
          </p:cNvPr>
          <p:cNvSpPr/>
          <p:nvPr/>
        </p:nvSpPr>
        <p:spPr>
          <a:xfrm rot="5400000">
            <a:off x="7743406" y="4113198"/>
            <a:ext cx="1" cy="0"/>
          </a:xfrm>
          <a:prstGeom prst="line">
            <a:avLst/>
          </a:prstGeom>
          <a:solidFill>
            <a:srgbClr val="000000">
              <a:alpha val="5000"/>
            </a:srgbClr>
          </a:solidFill>
          <a:ln w="18000">
            <a:solidFill>
              <a:srgbClr val="000000"/>
            </a:solidFill>
          </a:ln>
        </p:spPr>
        <p:style>
          <a:lnRef idx="1">
            <a:schemeClr val="accent1"/>
          </a:lnRef>
          <a:fillRef idx="0">
            <a:schemeClr val="accent1"/>
          </a:fillRef>
          <a:effectRef idx="0">
            <a:schemeClr val="accent1"/>
          </a:effectRef>
          <a:fontRef idx="minor">
            <a:schemeClr val="tx1"/>
          </a:fontRef>
        </p:style>
        <p:txBody>
          <a:bodyPr wrap="none" rtlCol="0" anchor="ctr" anchorCtr="1"/>
          <a:lstStyle/>
          <a:p>
            <a:endParaRPr lang="en-US">
              <a:solidFill>
                <a:srgbClr val="000000"/>
              </a:solidFill>
            </a:endParaRPr>
          </a:p>
        </p:txBody>
      </p:sp>
      <p:cxnSp>
        <p:nvCxnSpPr>
          <p:cNvPr id="11" name="Straight Connector 10">
            <a:extLst>
              <a:ext uri="{FF2B5EF4-FFF2-40B4-BE49-F238E27FC236}">
                <a16:creationId xmlns:a16="http://schemas.microsoft.com/office/drawing/2014/main" id="{F89B6F03-9EB8-BA74-B933-3C4CA0DDDB64}"/>
              </a:ext>
            </a:extLst>
          </p:cNvPr>
          <p:cNvCxnSpPr>
            <a:cxnSpLocks/>
          </p:cNvCxnSpPr>
          <p:nvPr/>
        </p:nvCxnSpPr>
        <p:spPr>
          <a:xfrm>
            <a:off x="3721898" y="4820964"/>
            <a:ext cx="5207428" cy="0"/>
          </a:xfrm>
          <a:prstGeom prst="line">
            <a:avLst/>
          </a:prstGeom>
          <a:ln w="76200">
            <a:solidFill>
              <a:schemeClr val="accent1"/>
            </a:solidFill>
          </a:ln>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A3131C61-CC4B-7036-3466-B9D390AF00BB}"/>
              </a:ext>
            </a:extLst>
          </p:cNvPr>
          <p:cNvCxnSpPr>
            <a:cxnSpLocks/>
          </p:cNvCxnSpPr>
          <p:nvPr/>
        </p:nvCxnSpPr>
        <p:spPr>
          <a:xfrm>
            <a:off x="6199436" y="4168315"/>
            <a:ext cx="0" cy="2163921"/>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6F87FC97-6AE0-2B83-8EA3-6BA8ED828960}"/>
              </a:ext>
            </a:extLst>
          </p:cNvPr>
          <p:cNvSpPr txBox="1"/>
          <p:nvPr/>
        </p:nvSpPr>
        <p:spPr>
          <a:xfrm>
            <a:off x="4321161" y="4129657"/>
            <a:ext cx="2497014" cy="584775"/>
          </a:xfrm>
          <a:prstGeom prst="rect">
            <a:avLst/>
          </a:prstGeom>
          <a:noFill/>
        </p:spPr>
        <p:txBody>
          <a:bodyPr wrap="square">
            <a:spAutoFit/>
          </a:bodyPr>
          <a:lstStyle/>
          <a:p>
            <a:r>
              <a:rPr lang="en-US" sz="3200" dirty="0">
                <a:solidFill>
                  <a:srgbClr val="4D5156"/>
                </a:solidFill>
              </a:rPr>
              <a:t>Assets</a:t>
            </a:r>
            <a:endParaRPr lang="en-US" sz="3200" dirty="0"/>
          </a:p>
        </p:txBody>
      </p:sp>
      <p:sp>
        <p:nvSpPr>
          <p:cNvPr id="18" name="TextBox 17">
            <a:extLst>
              <a:ext uri="{FF2B5EF4-FFF2-40B4-BE49-F238E27FC236}">
                <a16:creationId xmlns:a16="http://schemas.microsoft.com/office/drawing/2014/main" id="{7601B525-A695-1511-8F2D-1CE914AF0697}"/>
              </a:ext>
            </a:extLst>
          </p:cNvPr>
          <p:cNvSpPr txBox="1"/>
          <p:nvPr/>
        </p:nvSpPr>
        <p:spPr>
          <a:xfrm>
            <a:off x="6494899" y="4144338"/>
            <a:ext cx="2497014" cy="584775"/>
          </a:xfrm>
          <a:prstGeom prst="rect">
            <a:avLst/>
          </a:prstGeom>
          <a:noFill/>
        </p:spPr>
        <p:txBody>
          <a:bodyPr wrap="square">
            <a:spAutoFit/>
          </a:bodyPr>
          <a:lstStyle/>
          <a:p>
            <a:r>
              <a:rPr lang="en-US" sz="3200" dirty="0">
                <a:solidFill>
                  <a:srgbClr val="4D5156"/>
                </a:solidFill>
              </a:rPr>
              <a:t>Liabilities</a:t>
            </a:r>
            <a:endParaRPr lang="en-US" sz="3200" dirty="0"/>
          </a:p>
        </p:txBody>
      </p:sp>
      <p:sp>
        <p:nvSpPr>
          <p:cNvPr id="19" name="TextBox 18">
            <a:extLst>
              <a:ext uri="{FF2B5EF4-FFF2-40B4-BE49-F238E27FC236}">
                <a16:creationId xmlns:a16="http://schemas.microsoft.com/office/drawing/2014/main" id="{B512EFA6-E644-D32F-EEFB-A7A400AE5955}"/>
              </a:ext>
            </a:extLst>
          </p:cNvPr>
          <p:cNvSpPr txBox="1"/>
          <p:nvPr/>
        </p:nvSpPr>
        <p:spPr>
          <a:xfrm>
            <a:off x="5632116" y="3497119"/>
            <a:ext cx="1450087" cy="584775"/>
          </a:xfrm>
          <a:prstGeom prst="rect">
            <a:avLst/>
          </a:prstGeom>
          <a:noFill/>
        </p:spPr>
        <p:txBody>
          <a:bodyPr wrap="square">
            <a:spAutoFit/>
          </a:bodyPr>
          <a:lstStyle/>
          <a:p>
            <a:r>
              <a:rPr lang="en-US" sz="3200" b="1" u="sng" dirty="0" err="1">
                <a:solidFill>
                  <a:srgbClr val="4D5156"/>
                </a:solidFill>
              </a:rPr>
              <a:t>BofA</a:t>
            </a:r>
            <a:endParaRPr lang="en-US" sz="3200" b="1" u="sng" dirty="0"/>
          </a:p>
        </p:txBody>
      </p:sp>
      <p:sp>
        <p:nvSpPr>
          <p:cNvPr id="21" name="TextBox 20">
            <a:extLst>
              <a:ext uri="{FF2B5EF4-FFF2-40B4-BE49-F238E27FC236}">
                <a16:creationId xmlns:a16="http://schemas.microsoft.com/office/drawing/2014/main" id="{897EBEF4-6748-D052-8824-15731A754791}"/>
              </a:ext>
            </a:extLst>
          </p:cNvPr>
          <p:cNvSpPr txBox="1"/>
          <p:nvPr/>
        </p:nvSpPr>
        <p:spPr>
          <a:xfrm>
            <a:off x="9124182" y="1940322"/>
            <a:ext cx="2460750" cy="1631216"/>
          </a:xfrm>
          <a:prstGeom prst="rect">
            <a:avLst/>
          </a:prstGeom>
          <a:noFill/>
        </p:spPr>
        <p:txBody>
          <a:bodyPr wrap="square">
            <a:spAutoFit/>
          </a:bodyPr>
          <a:lstStyle/>
          <a:p>
            <a:pPr algn="ctr"/>
            <a:r>
              <a:rPr lang="en-US" sz="2000" dirty="0"/>
              <a:t>+ $600,000 deposit (Sarah)</a:t>
            </a:r>
          </a:p>
          <a:p>
            <a:pPr algn="ctr"/>
            <a:endParaRPr lang="en-US" sz="2000" dirty="0"/>
          </a:p>
          <a:p>
            <a:pPr algn="ctr"/>
            <a:r>
              <a:rPr lang="en-US" sz="2000" dirty="0"/>
              <a:t>-$600,000 deposit</a:t>
            </a:r>
          </a:p>
          <a:p>
            <a:pPr algn="ctr"/>
            <a:r>
              <a:rPr lang="en-US" sz="2000" dirty="0"/>
              <a:t>(Sarah)</a:t>
            </a:r>
          </a:p>
        </p:txBody>
      </p:sp>
      <p:sp>
        <p:nvSpPr>
          <p:cNvPr id="25" name="TextBox 24">
            <a:extLst>
              <a:ext uri="{FF2B5EF4-FFF2-40B4-BE49-F238E27FC236}">
                <a16:creationId xmlns:a16="http://schemas.microsoft.com/office/drawing/2014/main" id="{B69DF2B6-B062-923E-80C5-1A2C9DEE351A}"/>
              </a:ext>
            </a:extLst>
          </p:cNvPr>
          <p:cNvSpPr txBox="1"/>
          <p:nvPr/>
        </p:nvSpPr>
        <p:spPr>
          <a:xfrm>
            <a:off x="2423149" y="477714"/>
            <a:ext cx="1410641" cy="584775"/>
          </a:xfrm>
          <a:prstGeom prst="rect">
            <a:avLst/>
          </a:prstGeom>
          <a:noFill/>
        </p:spPr>
        <p:txBody>
          <a:bodyPr wrap="square">
            <a:spAutoFit/>
          </a:bodyPr>
          <a:lstStyle/>
          <a:p>
            <a:r>
              <a:rPr lang="en-US" sz="3200" b="1" u="sng" dirty="0">
                <a:solidFill>
                  <a:srgbClr val="4D5156"/>
                </a:solidFill>
              </a:rPr>
              <a:t>Sarah</a:t>
            </a:r>
            <a:endParaRPr lang="en-US" sz="3200" b="1" u="sng" dirty="0"/>
          </a:p>
        </p:txBody>
      </p:sp>
      <p:sp>
        <p:nvSpPr>
          <p:cNvPr id="15" name="TextBox 14">
            <a:extLst>
              <a:ext uri="{FF2B5EF4-FFF2-40B4-BE49-F238E27FC236}">
                <a16:creationId xmlns:a16="http://schemas.microsoft.com/office/drawing/2014/main" id="{186FAC3B-9B84-B354-F5C6-3595FE004C5C}"/>
              </a:ext>
            </a:extLst>
          </p:cNvPr>
          <p:cNvSpPr txBox="1"/>
          <p:nvPr/>
        </p:nvSpPr>
        <p:spPr>
          <a:xfrm>
            <a:off x="663342" y="1981817"/>
            <a:ext cx="2434427" cy="1631216"/>
          </a:xfrm>
          <a:prstGeom prst="rect">
            <a:avLst/>
          </a:prstGeom>
          <a:noFill/>
        </p:spPr>
        <p:txBody>
          <a:bodyPr wrap="square">
            <a:spAutoFit/>
          </a:bodyPr>
          <a:lstStyle/>
          <a:p>
            <a:pPr algn="ctr"/>
            <a:r>
              <a:rPr lang="en-US" sz="2000" dirty="0"/>
              <a:t>$600,000 deposit (Chase)</a:t>
            </a:r>
          </a:p>
          <a:p>
            <a:endParaRPr lang="en-US" sz="2000" dirty="0">
              <a:solidFill>
                <a:srgbClr val="4D5156"/>
              </a:solidFill>
            </a:endParaRPr>
          </a:p>
          <a:p>
            <a:r>
              <a:rPr lang="en-US" sz="2000" dirty="0"/>
              <a:t>-$600,000 deposit</a:t>
            </a:r>
          </a:p>
          <a:p>
            <a:pPr algn="ctr"/>
            <a:r>
              <a:rPr lang="en-US" sz="2000" dirty="0"/>
              <a:t>(chase)</a:t>
            </a:r>
          </a:p>
        </p:txBody>
      </p:sp>
      <p:sp>
        <p:nvSpPr>
          <p:cNvPr id="6" name="TextBox 5">
            <a:extLst>
              <a:ext uri="{FF2B5EF4-FFF2-40B4-BE49-F238E27FC236}">
                <a16:creationId xmlns:a16="http://schemas.microsoft.com/office/drawing/2014/main" id="{5F1B8A86-5511-0B6B-D1E8-63EA5006ADD8}"/>
              </a:ext>
            </a:extLst>
          </p:cNvPr>
          <p:cNvSpPr txBox="1"/>
          <p:nvPr/>
        </p:nvSpPr>
        <p:spPr>
          <a:xfrm>
            <a:off x="6403104" y="4941560"/>
            <a:ext cx="2526216" cy="707886"/>
          </a:xfrm>
          <a:prstGeom prst="rect">
            <a:avLst/>
          </a:prstGeom>
          <a:noFill/>
        </p:spPr>
        <p:txBody>
          <a:bodyPr wrap="square">
            <a:spAutoFit/>
          </a:bodyPr>
          <a:lstStyle/>
          <a:p>
            <a:r>
              <a:rPr lang="en-US" sz="2000" dirty="0"/>
              <a:t>+$600,000 deposit</a:t>
            </a:r>
          </a:p>
          <a:p>
            <a:pPr algn="ctr"/>
            <a:r>
              <a:rPr lang="en-US" sz="2000" dirty="0"/>
              <a:t>(Sarah)</a:t>
            </a:r>
          </a:p>
        </p:txBody>
      </p:sp>
      <p:sp>
        <p:nvSpPr>
          <p:cNvPr id="4" name="TextBox 3">
            <a:extLst>
              <a:ext uri="{FF2B5EF4-FFF2-40B4-BE49-F238E27FC236}">
                <a16:creationId xmlns:a16="http://schemas.microsoft.com/office/drawing/2014/main" id="{2D28DBB8-5FA6-57F6-45BB-43D416716972}"/>
              </a:ext>
            </a:extLst>
          </p:cNvPr>
          <p:cNvSpPr txBox="1"/>
          <p:nvPr/>
        </p:nvSpPr>
        <p:spPr>
          <a:xfrm>
            <a:off x="6444718" y="1919893"/>
            <a:ext cx="2526216" cy="400110"/>
          </a:xfrm>
          <a:prstGeom prst="rect">
            <a:avLst/>
          </a:prstGeom>
          <a:noFill/>
        </p:spPr>
        <p:txBody>
          <a:bodyPr wrap="square">
            <a:spAutoFit/>
          </a:bodyPr>
          <a:lstStyle/>
          <a:p>
            <a:r>
              <a:rPr lang="en-US" sz="2000" dirty="0">
                <a:solidFill>
                  <a:schemeClr val="accent2"/>
                </a:solidFill>
              </a:rPr>
              <a:t>-$600,000 reserves</a:t>
            </a:r>
          </a:p>
        </p:txBody>
      </p:sp>
      <p:sp>
        <p:nvSpPr>
          <p:cNvPr id="10" name="TextBox 9">
            <a:extLst>
              <a:ext uri="{FF2B5EF4-FFF2-40B4-BE49-F238E27FC236}">
                <a16:creationId xmlns:a16="http://schemas.microsoft.com/office/drawing/2014/main" id="{3D0ADF23-2345-2185-423E-A01CA064C00E}"/>
              </a:ext>
            </a:extLst>
          </p:cNvPr>
          <p:cNvSpPr txBox="1"/>
          <p:nvPr/>
        </p:nvSpPr>
        <p:spPr>
          <a:xfrm>
            <a:off x="3673220" y="4923847"/>
            <a:ext cx="2526216" cy="400110"/>
          </a:xfrm>
          <a:prstGeom prst="rect">
            <a:avLst/>
          </a:prstGeom>
          <a:noFill/>
        </p:spPr>
        <p:txBody>
          <a:bodyPr wrap="square">
            <a:spAutoFit/>
          </a:bodyPr>
          <a:lstStyle/>
          <a:p>
            <a:r>
              <a:rPr lang="en-US" sz="2000" dirty="0">
                <a:solidFill>
                  <a:schemeClr val="accent2"/>
                </a:solidFill>
              </a:rPr>
              <a:t>+$600,000 reserves</a:t>
            </a:r>
          </a:p>
        </p:txBody>
      </p:sp>
    </p:spTree>
    <p:extLst>
      <p:ext uri="{BB962C8B-B14F-4D97-AF65-F5344CB8AC3E}">
        <p14:creationId xmlns:p14="http://schemas.microsoft.com/office/powerpoint/2010/main" val="357081902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1CC41-58A5-9566-AF70-78506B481730}"/>
              </a:ext>
            </a:extLst>
          </p:cNvPr>
          <p:cNvSpPr>
            <a:spLocks noGrp="1"/>
          </p:cNvSpPr>
          <p:nvPr>
            <p:ph type="ctrTitle"/>
          </p:nvPr>
        </p:nvSpPr>
        <p:spPr>
          <a:xfrm>
            <a:off x="0" y="211317"/>
            <a:ext cx="11571316" cy="1313411"/>
          </a:xfrm>
          <a:solidFill>
            <a:schemeClr val="bg1"/>
          </a:solidFill>
        </p:spPr>
        <p:txBody>
          <a:bodyPr>
            <a:normAutofit/>
          </a:bodyPr>
          <a:lstStyle/>
          <a:p>
            <a:pPr algn="l"/>
            <a:r>
              <a:rPr lang="en-US" sz="6600" b="1" spc="300" dirty="0">
                <a:solidFill>
                  <a:schemeClr val="accent2"/>
                </a:solidFill>
                <a:latin typeface="Century Gothic" panose="020B0502020202020204" pitchFamily="34" charset="0"/>
              </a:rPr>
              <a:t>Practice Problem</a:t>
            </a:r>
          </a:p>
        </p:txBody>
      </p:sp>
      <p:sp>
        <p:nvSpPr>
          <p:cNvPr id="3" name="Rectangle 2">
            <a:extLst>
              <a:ext uri="{FF2B5EF4-FFF2-40B4-BE49-F238E27FC236}">
                <a16:creationId xmlns:a16="http://schemas.microsoft.com/office/drawing/2014/main" id="{2074C73E-A203-3BCB-0658-AB094B21BF72}"/>
              </a:ext>
            </a:extLst>
          </p:cNvPr>
          <p:cNvSpPr/>
          <p:nvPr/>
        </p:nvSpPr>
        <p:spPr>
          <a:xfrm>
            <a:off x="0" y="2510444"/>
            <a:ext cx="12192000" cy="4347556"/>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4" name="TextBox 3">
            <a:extLst>
              <a:ext uri="{FF2B5EF4-FFF2-40B4-BE49-F238E27FC236}">
                <a16:creationId xmlns:a16="http://schemas.microsoft.com/office/drawing/2014/main" id="{8F7E46AB-1715-6BC2-0CD5-5D84F0D929B6}"/>
              </a:ext>
            </a:extLst>
          </p:cNvPr>
          <p:cNvSpPr txBox="1"/>
          <p:nvPr/>
        </p:nvSpPr>
        <p:spPr>
          <a:xfrm>
            <a:off x="5426046" y="826410"/>
            <a:ext cx="8429105" cy="7017306"/>
          </a:xfrm>
          <a:prstGeom prst="rect">
            <a:avLst/>
          </a:prstGeom>
          <a:noFill/>
        </p:spPr>
        <p:txBody>
          <a:bodyPr wrap="square" rtlCol="0">
            <a:spAutoFit/>
          </a:bodyPr>
          <a:lstStyle/>
          <a:p>
            <a:r>
              <a:rPr lang="en-US" sz="45000" b="1" dirty="0">
                <a:solidFill>
                  <a:schemeClr val="bg1"/>
                </a:solidFill>
                <a:latin typeface="Lato" panose="020F0502020204030203" pitchFamily="34" charset="0"/>
                <a:ea typeface="Lato" panose="020F0502020204030203" pitchFamily="34" charset="0"/>
                <a:cs typeface="Lato" panose="020F0502020204030203" pitchFamily="34" charset="0"/>
              </a:rPr>
              <a:t>03</a:t>
            </a:r>
          </a:p>
        </p:txBody>
      </p:sp>
    </p:spTree>
    <p:extLst>
      <p:ext uri="{BB962C8B-B14F-4D97-AF65-F5344CB8AC3E}">
        <p14:creationId xmlns:p14="http://schemas.microsoft.com/office/powerpoint/2010/main" val="3556782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B6EF4C-BE4F-D206-9B8C-CFEA9DF2EA0D}"/>
              </a:ext>
            </a:extLst>
          </p:cNvPr>
          <p:cNvSpPr>
            <a:spLocks noGrp="1"/>
          </p:cNvSpPr>
          <p:nvPr>
            <p:ph type="title"/>
          </p:nvPr>
        </p:nvSpPr>
        <p:spPr>
          <a:solidFill>
            <a:srgbClr val="EBE8E5"/>
          </a:solidFill>
        </p:spPr>
        <p:txBody>
          <a:bodyPr>
            <a:normAutofit/>
          </a:bodyPr>
          <a:lstStyle/>
          <a:p>
            <a:r>
              <a:rPr lang="en-US" sz="5400" b="1" dirty="0">
                <a:solidFill>
                  <a:srgbClr val="494644"/>
                </a:solidFill>
                <a:latin typeface="Century Gothic" panose="020B0502020202020204" pitchFamily="34" charset="0"/>
              </a:rPr>
              <a:t>Four Prices of Money</a:t>
            </a:r>
          </a:p>
        </p:txBody>
      </p:sp>
      <p:sp>
        <p:nvSpPr>
          <p:cNvPr id="13" name="Content Placeholder 12">
            <a:extLst>
              <a:ext uri="{FF2B5EF4-FFF2-40B4-BE49-F238E27FC236}">
                <a16:creationId xmlns:a16="http://schemas.microsoft.com/office/drawing/2014/main" id="{0AB007FD-C202-B46B-FDCD-D84244AE8977}"/>
              </a:ext>
            </a:extLst>
          </p:cNvPr>
          <p:cNvSpPr>
            <a:spLocks noGrp="1"/>
          </p:cNvSpPr>
          <p:nvPr>
            <p:ph idx="1"/>
          </p:nvPr>
        </p:nvSpPr>
        <p:spPr>
          <a:xfrm>
            <a:off x="838200" y="1825625"/>
            <a:ext cx="10515600" cy="4351338"/>
          </a:xfrm>
        </p:spPr>
        <p:txBody>
          <a:bodyPr anchor="t">
            <a:noAutofit/>
          </a:bodyPr>
          <a:lstStyle/>
          <a:p>
            <a:pPr marL="0" indent="0">
              <a:lnSpc>
                <a:spcPct val="200000"/>
              </a:lnSpc>
              <a:buNone/>
            </a:pPr>
            <a:r>
              <a:rPr lang="en-US" dirty="0">
                <a:solidFill>
                  <a:schemeClr val="tx1">
                    <a:alpha val="50000"/>
                  </a:schemeClr>
                </a:solidFill>
              </a:rPr>
              <a:t>Interest rate: money today in terms of money tomorrow</a:t>
            </a:r>
          </a:p>
          <a:p>
            <a:pPr marL="0" indent="0">
              <a:lnSpc>
                <a:spcPct val="200000"/>
              </a:lnSpc>
              <a:buNone/>
            </a:pPr>
            <a:r>
              <a:rPr lang="en-US" dirty="0">
                <a:solidFill>
                  <a:schemeClr val="tx1">
                    <a:alpha val="50000"/>
                  </a:schemeClr>
                </a:solidFill>
              </a:rPr>
              <a:t>Par: one money in terms of another today</a:t>
            </a:r>
          </a:p>
          <a:p>
            <a:pPr marL="0" indent="0">
              <a:lnSpc>
                <a:spcPct val="200000"/>
              </a:lnSpc>
              <a:buNone/>
            </a:pPr>
            <a:r>
              <a:rPr lang="en-US" dirty="0">
                <a:solidFill>
                  <a:schemeClr val="accent2"/>
                </a:solidFill>
              </a:rPr>
              <a:t>Exchange rate: domestic money in terms of foreign money</a:t>
            </a:r>
          </a:p>
        </p:txBody>
      </p:sp>
    </p:spTree>
    <p:extLst>
      <p:ext uri="{BB962C8B-B14F-4D97-AF65-F5344CB8AC3E}">
        <p14:creationId xmlns:p14="http://schemas.microsoft.com/office/powerpoint/2010/main" val="360198222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1CC41-58A5-9566-AF70-78506B481730}"/>
              </a:ext>
            </a:extLst>
          </p:cNvPr>
          <p:cNvSpPr>
            <a:spLocks noGrp="1"/>
          </p:cNvSpPr>
          <p:nvPr>
            <p:ph type="ctrTitle"/>
          </p:nvPr>
        </p:nvSpPr>
        <p:spPr>
          <a:xfrm>
            <a:off x="0" y="211317"/>
            <a:ext cx="11571316" cy="1313411"/>
          </a:xfrm>
          <a:solidFill>
            <a:schemeClr val="bg1"/>
          </a:solidFill>
        </p:spPr>
        <p:txBody>
          <a:bodyPr>
            <a:normAutofit/>
          </a:bodyPr>
          <a:lstStyle/>
          <a:p>
            <a:pPr algn="l"/>
            <a:r>
              <a:rPr lang="en-US" sz="6600" b="1" spc="300" dirty="0">
                <a:solidFill>
                  <a:schemeClr val="accent1"/>
                </a:solidFill>
                <a:latin typeface="Century Gothic" panose="020B0502020202020204" pitchFamily="34" charset="0"/>
              </a:rPr>
              <a:t>Review</a:t>
            </a:r>
          </a:p>
        </p:txBody>
      </p:sp>
      <p:sp>
        <p:nvSpPr>
          <p:cNvPr id="3" name="Rectangle 2">
            <a:extLst>
              <a:ext uri="{FF2B5EF4-FFF2-40B4-BE49-F238E27FC236}">
                <a16:creationId xmlns:a16="http://schemas.microsoft.com/office/drawing/2014/main" id="{2074C73E-A203-3BCB-0658-AB094B21BF72}"/>
              </a:ext>
            </a:extLst>
          </p:cNvPr>
          <p:cNvSpPr/>
          <p:nvPr/>
        </p:nvSpPr>
        <p:spPr>
          <a:xfrm>
            <a:off x="0" y="2510444"/>
            <a:ext cx="12192000" cy="4347556"/>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8F7E46AB-1715-6BC2-0CD5-5D84F0D929B6}"/>
              </a:ext>
            </a:extLst>
          </p:cNvPr>
          <p:cNvSpPr txBox="1"/>
          <p:nvPr/>
        </p:nvSpPr>
        <p:spPr>
          <a:xfrm>
            <a:off x="5426046" y="826410"/>
            <a:ext cx="8429105" cy="7017306"/>
          </a:xfrm>
          <a:prstGeom prst="rect">
            <a:avLst/>
          </a:prstGeom>
          <a:noFill/>
        </p:spPr>
        <p:txBody>
          <a:bodyPr wrap="square" rtlCol="0">
            <a:spAutoFit/>
          </a:bodyPr>
          <a:lstStyle/>
          <a:p>
            <a:r>
              <a:rPr lang="en-US" sz="45000" b="1" dirty="0">
                <a:solidFill>
                  <a:schemeClr val="bg1"/>
                </a:solidFill>
                <a:latin typeface="Lato" panose="020F0502020204030203" pitchFamily="34" charset="0"/>
                <a:ea typeface="Lato" panose="020F0502020204030203" pitchFamily="34" charset="0"/>
                <a:cs typeface="Lato" panose="020F0502020204030203" pitchFamily="34" charset="0"/>
              </a:rPr>
              <a:t>04</a:t>
            </a:r>
          </a:p>
        </p:txBody>
      </p:sp>
    </p:spTree>
    <p:extLst>
      <p:ext uri="{BB962C8B-B14F-4D97-AF65-F5344CB8AC3E}">
        <p14:creationId xmlns:p14="http://schemas.microsoft.com/office/powerpoint/2010/main" val="150908117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5639C5EB-8A9C-E909-BCDC-FD6BE536EF4D}"/>
              </a:ext>
            </a:extLst>
          </p:cNvPr>
          <p:cNvSpPr txBox="1"/>
          <p:nvPr/>
        </p:nvSpPr>
        <p:spPr>
          <a:xfrm>
            <a:off x="397013" y="324447"/>
            <a:ext cx="9876540" cy="1446550"/>
          </a:xfrm>
          <a:prstGeom prst="rect">
            <a:avLst/>
          </a:prstGeom>
          <a:noFill/>
        </p:spPr>
        <p:txBody>
          <a:bodyPr wrap="square">
            <a:spAutoFit/>
          </a:bodyPr>
          <a:lstStyle/>
          <a:p>
            <a:r>
              <a:rPr lang="en-US" sz="4400" b="1" spc="300" dirty="0">
                <a:solidFill>
                  <a:srgbClr val="494644"/>
                </a:solidFill>
                <a:latin typeface="Century Gothic" panose="020B0502020202020204" pitchFamily="34" charset="0"/>
              </a:rPr>
              <a:t>What determines interest rates? (part 2)</a:t>
            </a:r>
            <a:endParaRPr lang="en-US" sz="4400" dirty="0"/>
          </a:p>
        </p:txBody>
      </p:sp>
      <p:sp>
        <p:nvSpPr>
          <p:cNvPr id="19" name="Rectangle 18">
            <a:extLst>
              <a:ext uri="{FF2B5EF4-FFF2-40B4-BE49-F238E27FC236}">
                <a16:creationId xmlns:a16="http://schemas.microsoft.com/office/drawing/2014/main" id="{B1910CDC-4A9A-2D14-A28F-81988AB8ADC5}"/>
              </a:ext>
            </a:extLst>
          </p:cNvPr>
          <p:cNvSpPr/>
          <p:nvPr/>
        </p:nvSpPr>
        <p:spPr>
          <a:xfrm>
            <a:off x="20168" y="2963486"/>
            <a:ext cx="3382064" cy="1458883"/>
          </a:xfrm>
          <a:prstGeom prst="rect">
            <a:avLst/>
          </a:prstGeom>
          <a:solidFill>
            <a:srgbClr val="18696D">
              <a:alpha val="35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dirty="0"/>
              <a:t>1</a:t>
            </a:r>
          </a:p>
        </p:txBody>
      </p:sp>
      <p:sp>
        <p:nvSpPr>
          <p:cNvPr id="21" name="Rectangle 20">
            <a:extLst>
              <a:ext uri="{FF2B5EF4-FFF2-40B4-BE49-F238E27FC236}">
                <a16:creationId xmlns:a16="http://schemas.microsoft.com/office/drawing/2014/main" id="{A2677A29-BE63-3C60-82E0-92102841D548}"/>
              </a:ext>
            </a:extLst>
          </p:cNvPr>
          <p:cNvSpPr/>
          <p:nvPr/>
        </p:nvSpPr>
        <p:spPr>
          <a:xfrm>
            <a:off x="3406951" y="2963485"/>
            <a:ext cx="2946339" cy="1458883"/>
          </a:xfrm>
          <a:prstGeom prst="rect">
            <a:avLst/>
          </a:prstGeom>
          <a:solidFill>
            <a:schemeClr val="accent1">
              <a:alpha val="55000"/>
            </a:schemeClr>
          </a:solidFill>
          <a:ln>
            <a:solidFill>
              <a:srgbClr val="EBE8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dirty="0"/>
              <a:t>2</a:t>
            </a:r>
          </a:p>
        </p:txBody>
      </p:sp>
      <p:sp>
        <p:nvSpPr>
          <p:cNvPr id="24" name="Rectangle 23">
            <a:extLst>
              <a:ext uri="{FF2B5EF4-FFF2-40B4-BE49-F238E27FC236}">
                <a16:creationId xmlns:a16="http://schemas.microsoft.com/office/drawing/2014/main" id="{01B4F0AE-C3D6-8AB5-588D-6FE698DAF2A1}"/>
              </a:ext>
            </a:extLst>
          </p:cNvPr>
          <p:cNvSpPr/>
          <p:nvPr/>
        </p:nvSpPr>
        <p:spPr>
          <a:xfrm>
            <a:off x="6358009" y="2968905"/>
            <a:ext cx="4166217" cy="1458883"/>
          </a:xfrm>
          <a:prstGeom prst="rect">
            <a:avLst/>
          </a:prstGeom>
          <a:solidFill>
            <a:schemeClr val="accent1">
              <a:alpha val="70000"/>
            </a:schemeClr>
          </a:solidFill>
          <a:ln>
            <a:solidFill>
              <a:srgbClr val="EBE8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dirty="0"/>
              <a:t>3</a:t>
            </a:r>
          </a:p>
        </p:txBody>
      </p:sp>
      <p:sp>
        <p:nvSpPr>
          <p:cNvPr id="27" name="Rectangle 26">
            <a:extLst>
              <a:ext uri="{FF2B5EF4-FFF2-40B4-BE49-F238E27FC236}">
                <a16:creationId xmlns:a16="http://schemas.microsoft.com/office/drawing/2014/main" id="{677D629F-DEC6-B302-F9E0-EC6390BDD0B9}"/>
              </a:ext>
            </a:extLst>
          </p:cNvPr>
          <p:cNvSpPr/>
          <p:nvPr/>
        </p:nvSpPr>
        <p:spPr>
          <a:xfrm>
            <a:off x="10537311" y="2963486"/>
            <a:ext cx="1674858" cy="1458883"/>
          </a:xfrm>
          <a:prstGeom prst="rect">
            <a:avLst/>
          </a:prstGeom>
          <a:solidFill>
            <a:schemeClr val="accent1"/>
          </a:solidFill>
          <a:ln>
            <a:solidFill>
              <a:srgbClr val="EBE8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dirty="0"/>
              <a:t>4</a:t>
            </a:r>
          </a:p>
        </p:txBody>
      </p:sp>
      <p:cxnSp>
        <p:nvCxnSpPr>
          <p:cNvPr id="31" name="Straight Connector 30">
            <a:extLst>
              <a:ext uri="{FF2B5EF4-FFF2-40B4-BE49-F238E27FC236}">
                <a16:creationId xmlns:a16="http://schemas.microsoft.com/office/drawing/2014/main" id="{E51E33BE-F8E5-AFB5-A149-AF24517CB4EA}"/>
              </a:ext>
            </a:extLst>
          </p:cNvPr>
          <p:cNvCxnSpPr/>
          <p:nvPr/>
        </p:nvCxnSpPr>
        <p:spPr>
          <a:xfrm flipV="1">
            <a:off x="11374740" y="2138647"/>
            <a:ext cx="13083" cy="85205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1DD41A83-9F50-CB88-8896-A75524DC1CB1}"/>
              </a:ext>
            </a:extLst>
          </p:cNvPr>
          <p:cNvCxnSpPr/>
          <p:nvPr/>
        </p:nvCxnSpPr>
        <p:spPr>
          <a:xfrm flipV="1">
            <a:off x="1450225" y="4455001"/>
            <a:ext cx="13083" cy="85205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7DF000F9-7782-3A65-694E-E14E2BF12C73}"/>
              </a:ext>
            </a:extLst>
          </p:cNvPr>
          <p:cNvCxnSpPr/>
          <p:nvPr/>
        </p:nvCxnSpPr>
        <p:spPr>
          <a:xfrm flipV="1">
            <a:off x="8529323" y="4470893"/>
            <a:ext cx="13083" cy="85205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06A6F21-DFC6-2DC0-9E36-0D7AC3585D27}"/>
              </a:ext>
            </a:extLst>
          </p:cNvPr>
          <p:cNvCxnSpPr>
            <a:cxnSpLocks/>
          </p:cNvCxnSpPr>
          <p:nvPr/>
        </p:nvCxnSpPr>
        <p:spPr>
          <a:xfrm>
            <a:off x="525899" y="5310498"/>
            <a:ext cx="1929393"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CDD5DFF6-4393-1C4D-D0C1-271DE2FD1E14}"/>
              </a:ext>
            </a:extLst>
          </p:cNvPr>
          <p:cNvSpPr txBox="1"/>
          <p:nvPr/>
        </p:nvSpPr>
        <p:spPr>
          <a:xfrm>
            <a:off x="3402232" y="1579701"/>
            <a:ext cx="3310137" cy="523220"/>
          </a:xfrm>
          <a:prstGeom prst="rect">
            <a:avLst/>
          </a:prstGeom>
          <a:noFill/>
        </p:spPr>
        <p:txBody>
          <a:bodyPr wrap="square" rtlCol="0">
            <a:spAutoFit/>
          </a:bodyPr>
          <a:lstStyle/>
          <a:p>
            <a:pPr algn="ctr"/>
            <a:r>
              <a:rPr lang="en-US" sz="2800" dirty="0"/>
              <a:t>Balance Sheets</a:t>
            </a:r>
          </a:p>
        </p:txBody>
      </p:sp>
      <p:sp>
        <p:nvSpPr>
          <p:cNvPr id="43" name="TextBox 42">
            <a:extLst>
              <a:ext uri="{FF2B5EF4-FFF2-40B4-BE49-F238E27FC236}">
                <a16:creationId xmlns:a16="http://schemas.microsoft.com/office/drawing/2014/main" id="{A1BB505E-F27A-D4D5-63F3-4AFA9CBFB043}"/>
              </a:ext>
            </a:extLst>
          </p:cNvPr>
          <p:cNvSpPr txBox="1"/>
          <p:nvPr/>
        </p:nvSpPr>
        <p:spPr>
          <a:xfrm>
            <a:off x="117290" y="5340598"/>
            <a:ext cx="2692035" cy="954107"/>
          </a:xfrm>
          <a:prstGeom prst="rect">
            <a:avLst/>
          </a:prstGeom>
          <a:noFill/>
        </p:spPr>
        <p:txBody>
          <a:bodyPr wrap="square" rtlCol="0">
            <a:spAutoFit/>
          </a:bodyPr>
          <a:lstStyle/>
          <a:p>
            <a:pPr algn="ctr"/>
            <a:r>
              <a:rPr lang="en-US" sz="2800" dirty="0"/>
              <a:t>Types of Money</a:t>
            </a:r>
          </a:p>
        </p:txBody>
      </p:sp>
      <p:sp>
        <p:nvSpPr>
          <p:cNvPr id="44" name="TextBox 43">
            <a:extLst>
              <a:ext uri="{FF2B5EF4-FFF2-40B4-BE49-F238E27FC236}">
                <a16:creationId xmlns:a16="http://schemas.microsoft.com/office/drawing/2014/main" id="{C164EB5A-D188-E448-C589-4170F5FB2B0E}"/>
              </a:ext>
            </a:extLst>
          </p:cNvPr>
          <p:cNvSpPr txBox="1"/>
          <p:nvPr/>
        </p:nvSpPr>
        <p:spPr>
          <a:xfrm>
            <a:off x="7041306" y="5334267"/>
            <a:ext cx="3002201" cy="954107"/>
          </a:xfrm>
          <a:prstGeom prst="rect">
            <a:avLst/>
          </a:prstGeom>
          <a:noFill/>
        </p:spPr>
        <p:txBody>
          <a:bodyPr wrap="square" rtlCol="0">
            <a:spAutoFit/>
          </a:bodyPr>
          <a:lstStyle/>
          <a:p>
            <a:pPr algn="ctr"/>
            <a:r>
              <a:rPr lang="en-US" sz="2800" dirty="0"/>
              <a:t>Banks as Money Creators</a:t>
            </a:r>
          </a:p>
        </p:txBody>
      </p:sp>
      <p:cxnSp>
        <p:nvCxnSpPr>
          <p:cNvPr id="46" name="Straight Connector 45">
            <a:extLst>
              <a:ext uri="{FF2B5EF4-FFF2-40B4-BE49-F238E27FC236}">
                <a16:creationId xmlns:a16="http://schemas.microsoft.com/office/drawing/2014/main" id="{B9EAD2AF-5100-800C-7428-9399C5CC1661}"/>
              </a:ext>
            </a:extLst>
          </p:cNvPr>
          <p:cNvCxnSpPr>
            <a:cxnSpLocks/>
          </p:cNvCxnSpPr>
          <p:nvPr/>
        </p:nvCxnSpPr>
        <p:spPr>
          <a:xfrm>
            <a:off x="7216005" y="5291161"/>
            <a:ext cx="2652804"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3ED0AB19-935D-0B5E-493E-1538E7640DBA}"/>
              </a:ext>
            </a:extLst>
          </p:cNvPr>
          <p:cNvCxnSpPr/>
          <p:nvPr/>
        </p:nvCxnSpPr>
        <p:spPr>
          <a:xfrm flipV="1">
            <a:off x="4934986" y="2138646"/>
            <a:ext cx="13083" cy="85205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CD14B33D-AD99-2137-94D8-5C9A8E11993F}"/>
              </a:ext>
            </a:extLst>
          </p:cNvPr>
          <p:cNvCxnSpPr>
            <a:cxnSpLocks/>
          </p:cNvCxnSpPr>
          <p:nvPr/>
        </p:nvCxnSpPr>
        <p:spPr>
          <a:xfrm>
            <a:off x="3635829" y="2111432"/>
            <a:ext cx="2717461"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618BE6B3-0A74-9CF9-DA72-3725D6BC9540}"/>
              </a:ext>
            </a:extLst>
          </p:cNvPr>
          <p:cNvCxnSpPr>
            <a:cxnSpLocks/>
          </p:cNvCxnSpPr>
          <p:nvPr/>
        </p:nvCxnSpPr>
        <p:spPr>
          <a:xfrm>
            <a:off x="10703859" y="2111432"/>
            <a:ext cx="1308847"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id="{AC6E070B-D260-DCA9-AEE6-3FB922284AE7}"/>
              </a:ext>
            </a:extLst>
          </p:cNvPr>
          <p:cNvSpPr txBox="1"/>
          <p:nvPr/>
        </p:nvSpPr>
        <p:spPr>
          <a:xfrm>
            <a:off x="10074487" y="1588212"/>
            <a:ext cx="2567590" cy="523220"/>
          </a:xfrm>
          <a:prstGeom prst="rect">
            <a:avLst/>
          </a:prstGeom>
          <a:noFill/>
        </p:spPr>
        <p:txBody>
          <a:bodyPr wrap="square" rtlCol="0">
            <a:spAutoFit/>
          </a:bodyPr>
          <a:lstStyle/>
          <a:p>
            <a:pPr algn="ctr"/>
            <a:r>
              <a:rPr lang="en-US" sz="2800" dirty="0"/>
              <a:t>Review</a:t>
            </a:r>
          </a:p>
        </p:txBody>
      </p:sp>
    </p:spTree>
    <p:extLst>
      <p:ext uri="{BB962C8B-B14F-4D97-AF65-F5344CB8AC3E}">
        <p14:creationId xmlns:p14="http://schemas.microsoft.com/office/powerpoint/2010/main" val="35701528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B6EF4C-BE4F-D206-9B8C-CFEA9DF2EA0D}"/>
              </a:ext>
            </a:extLst>
          </p:cNvPr>
          <p:cNvSpPr>
            <a:spLocks noGrp="1"/>
          </p:cNvSpPr>
          <p:nvPr>
            <p:ph type="title"/>
          </p:nvPr>
        </p:nvSpPr>
        <p:spPr>
          <a:solidFill>
            <a:srgbClr val="EBE8E5"/>
          </a:solidFill>
        </p:spPr>
        <p:txBody>
          <a:bodyPr>
            <a:normAutofit/>
          </a:bodyPr>
          <a:lstStyle/>
          <a:p>
            <a:r>
              <a:rPr lang="en-US" sz="5400" b="1" dirty="0">
                <a:solidFill>
                  <a:srgbClr val="494644"/>
                </a:solidFill>
                <a:latin typeface="Century Gothic" panose="020B0502020202020204" pitchFamily="34" charset="0"/>
              </a:rPr>
              <a:t>Four Prices of Money</a:t>
            </a:r>
          </a:p>
        </p:txBody>
      </p:sp>
      <p:sp>
        <p:nvSpPr>
          <p:cNvPr id="13" name="Content Placeholder 12">
            <a:extLst>
              <a:ext uri="{FF2B5EF4-FFF2-40B4-BE49-F238E27FC236}">
                <a16:creationId xmlns:a16="http://schemas.microsoft.com/office/drawing/2014/main" id="{0AB007FD-C202-B46B-FDCD-D84244AE8977}"/>
              </a:ext>
            </a:extLst>
          </p:cNvPr>
          <p:cNvSpPr>
            <a:spLocks noGrp="1"/>
          </p:cNvSpPr>
          <p:nvPr>
            <p:ph idx="1"/>
          </p:nvPr>
        </p:nvSpPr>
        <p:spPr>
          <a:xfrm>
            <a:off x="838200" y="1825625"/>
            <a:ext cx="10515600" cy="4351338"/>
          </a:xfrm>
        </p:spPr>
        <p:txBody>
          <a:bodyPr anchor="t">
            <a:noAutofit/>
          </a:bodyPr>
          <a:lstStyle/>
          <a:p>
            <a:pPr marL="0" indent="0">
              <a:lnSpc>
                <a:spcPct val="200000"/>
              </a:lnSpc>
              <a:buNone/>
            </a:pPr>
            <a:r>
              <a:rPr lang="en-US" dirty="0">
                <a:solidFill>
                  <a:schemeClr val="tx1">
                    <a:alpha val="50000"/>
                  </a:schemeClr>
                </a:solidFill>
              </a:rPr>
              <a:t>Interest rate: money today in terms of money tomorrow</a:t>
            </a:r>
          </a:p>
          <a:p>
            <a:pPr marL="0" indent="0">
              <a:lnSpc>
                <a:spcPct val="200000"/>
              </a:lnSpc>
              <a:buNone/>
            </a:pPr>
            <a:r>
              <a:rPr lang="en-US" dirty="0">
                <a:solidFill>
                  <a:schemeClr val="tx1">
                    <a:alpha val="50000"/>
                  </a:schemeClr>
                </a:solidFill>
              </a:rPr>
              <a:t>Par: one money in terms of another today</a:t>
            </a:r>
          </a:p>
          <a:p>
            <a:pPr marL="0" indent="0">
              <a:lnSpc>
                <a:spcPct val="200000"/>
              </a:lnSpc>
              <a:buNone/>
            </a:pPr>
            <a:r>
              <a:rPr lang="en-US" dirty="0">
                <a:solidFill>
                  <a:schemeClr val="tx1">
                    <a:alpha val="50000"/>
                  </a:schemeClr>
                </a:solidFill>
              </a:rPr>
              <a:t>Exchange rate: domestic money in terms of foreign money</a:t>
            </a:r>
          </a:p>
          <a:p>
            <a:pPr marL="0" indent="0">
              <a:lnSpc>
                <a:spcPct val="200000"/>
              </a:lnSpc>
              <a:buNone/>
            </a:pPr>
            <a:r>
              <a:rPr lang="en-US" dirty="0">
                <a:solidFill>
                  <a:schemeClr val="accent2"/>
                </a:solidFill>
              </a:rPr>
              <a:t>Price level: money in terms of goods</a:t>
            </a:r>
          </a:p>
        </p:txBody>
      </p:sp>
    </p:spTree>
    <p:extLst>
      <p:ext uri="{BB962C8B-B14F-4D97-AF65-F5344CB8AC3E}">
        <p14:creationId xmlns:p14="http://schemas.microsoft.com/office/powerpoint/2010/main" val="30221202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B6EF4C-BE4F-D206-9B8C-CFEA9DF2EA0D}"/>
              </a:ext>
            </a:extLst>
          </p:cNvPr>
          <p:cNvSpPr>
            <a:spLocks noGrp="1"/>
          </p:cNvSpPr>
          <p:nvPr>
            <p:ph type="title"/>
          </p:nvPr>
        </p:nvSpPr>
        <p:spPr>
          <a:solidFill>
            <a:srgbClr val="EBE8E5"/>
          </a:solidFill>
        </p:spPr>
        <p:txBody>
          <a:bodyPr>
            <a:normAutofit/>
          </a:bodyPr>
          <a:lstStyle/>
          <a:p>
            <a:r>
              <a:rPr lang="en-US" sz="5400" b="1" dirty="0">
                <a:solidFill>
                  <a:srgbClr val="494644"/>
                </a:solidFill>
                <a:latin typeface="Century Gothic" panose="020B0502020202020204" pitchFamily="34" charset="0"/>
              </a:rPr>
              <a:t>Four Prices of Money</a:t>
            </a:r>
          </a:p>
        </p:txBody>
      </p:sp>
      <p:sp>
        <p:nvSpPr>
          <p:cNvPr id="13" name="Content Placeholder 12">
            <a:extLst>
              <a:ext uri="{FF2B5EF4-FFF2-40B4-BE49-F238E27FC236}">
                <a16:creationId xmlns:a16="http://schemas.microsoft.com/office/drawing/2014/main" id="{0AB007FD-C202-B46B-FDCD-D84244AE8977}"/>
              </a:ext>
            </a:extLst>
          </p:cNvPr>
          <p:cNvSpPr>
            <a:spLocks noGrp="1"/>
          </p:cNvSpPr>
          <p:nvPr>
            <p:ph idx="1"/>
          </p:nvPr>
        </p:nvSpPr>
        <p:spPr>
          <a:xfrm>
            <a:off x="838200" y="1825625"/>
            <a:ext cx="10515600" cy="4351338"/>
          </a:xfrm>
        </p:spPr>
        <p:txBody>
          <a:bodyPr anchor="t">
            <a:noAutofit/>
          </a:bodyPr>
          <a:lstStyle/>
          <a:p>
            <a:pPr marL="0" indent="0">
              <a:lnSpc>
                <a:spcPct val="200000"/>
              </a:lnSpc>
              <a:buNone/>
            </a:pPr>
            <a:r>
              <a:rPr lang="en-US" dirty="0"/>
              <a:t>Interest rate: money today in terms of money tomorrow</a:t>
            </a:r>
          </a:p>
          <a:p>
            <a:pPr marL="0" indent="0">
              <a:lnSpc>
                <a:spcPct val="200000"/>
              </a:lnSpc>
              <a:buNone/>
            </a:pPr>
            <a:r>
              <a:rPr lang="en-US" dirty="0"/>
              <a:t>Par: one money in terms of another today</a:t>
            </a:r>
          </a:p>
          <a:p>
            <a:pPr marL="0" indent="0">
              <a:lnSpc>
                <a:spcPct val="200000"/>
              </a:lnSpc>
              <a:buNone/>
            </a:pPr>
            <a:r>
              <a:rPr lang="en-US" dirty="0"/>
              <a:t>Exchange rate: domestic money in terms of foreign money</a:t>
            </a:r>
          </a:p>
          <a:p>
            <a:pPr marL="0" indent="0">
              <a:lnSpc>
                <a:spcPct val="200000"/>
              </a:lnSpc>
              <a:buNone/>
            </a:pPr>
            <a:r>
              <a:rPr lang="en-US" dirty="0"/>
              <a:t>Price level: money in terms of goods</a:t>
            </a:r>
          </a:p>
        </p:txBody>
      </p:sp>
      <p:sp>
        <p:nvSpPr>
          <p:cNvPr id="3" name="Oval 2">
            <a:extLst>
              <a:ext uri="{FF2B5EF4-FFF2-40B4-BE49-F238E27FC236}">
                <a16:creationId xmlns:a16="http://schemas.microsoft.com/office/drawing/2014/main" id="{C61A2093-23BA-CB10-5F70-1A5BD4563F54}"/>
              </a:ext>
            </a:extLst>
          </p:cNvPr>
          <p:cNvSpPr/>
          <p:nvPr/>
        </p:nvSpPr>
        <p:spPr>
          <a:xfrm>
            <a:off x="263368" y="1776198"/>
            <a:ext cx="10851776" cy="1238063"/>
          </a:xfrm>
          <a:prstGeom prst="ellipse">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58780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theme/theme1.xml><?xml version="1.0" encoding="utf-8"?>
<a:theme xmlns:a="http://schemas.openxmlformats.org/drawingml/2006/main" name="Office Theme">
  <a:themeElements>
    <a:clrScheme name="Lecture slides">
      <a:dk1>
        <a:srgbClr val="494644"/>
      </a:dk1>
      <a:lt1>
        <a:srgbClr val="EBE8E5"/>
      </a:lt1>
      <a:dk2>
        <a:srgbClr val="44546A"/>
      </a:dk2>
      <a:lt2>
        <a:srgbClr val="E7E6E6"/>
      </a:lt2>
      <a:accent1>
        <a:srgbClr val="18696D"/>
      </a:accent1>
      <a:accent2>
        <a:srgbClr val="DB7028"/>
      </a:accent2>
      <a:accent3>
        <a:srgbClr val="A5A5A5"/>
      </a:accent3>
      <a:accent4>
        <a:srgbClr val="FFC000"/>
      </a:accent4>
      <a:accent5>
        <a:srgbClr val="5B9BD5"/>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con 351 Goods Market" id="{B98920A0-CDE2-5149-A420-7ACD68E3303B}" vid="{250CF61F-2B76-DF49-B87A-7B530B4FAF7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22729</TotalTime>
  <Words>1665</Words>
  <Application>Microsoft Macintosh PowerPoint</Application>
  <PresentationFormat>Widescreen</PresentationFormat>
  <Paragraphs>456</Paragraphs>
  <Slides>71</Slides>
  <Notes>26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71</vt:i4>
      </vt:variant>
    </vt:vector>
  </HeadingPairs>
  <TitlesOfParts>
    <vt:vector size="79" baseType="lpstr">
      <vt:lpstr>Arial</vt:lpstr>
      <vt:lpstr>Calibri</vt:lpstr>
      <vt:lpstr>Century Gothic</vt:lpstr>
      <vt:lpstr>Georgia</vt:lpstr>
      <vt:lpstr>Greycliff</vt:lpstr>
      <vt:lpstr>Lato</vt:lpstr>
      <vt:lpstr>Minion</vt:lpstr>
      <vt:lpstr>Office Theme</vt:lpstr>
      <vt:lpstr>Macroeconomic Theory</vt:lpstr>
      <vt:lpstr>A mystery</vt:lpstr>
      <vt:lpstr>PowerPoint Presentation</vt:lpstr>
      <vt:lpstr>Types of Money</vt:lpstr>
      <vt:lpstr>Four Prices of Money</vt:lpstr>
      <vt:lpstr>Four Prices of Money</vt:lpstr>
      <vt:lpstr>Four Prices of Money</vt:lpstr>
      <vt:lpstr>Four Prices of Money</vt:lpstr>
      <vt:lpstr>Four Prices of Money</vt:lpstr>
      <vt:lpstr>What is money??</vt:lpstr>
      <vt:lpstr>What is money??</vt:lpstr>
      <vt:lpstr>What is money??</vt:lpstr>
      <vt:lpstr>PowerPoint Presentation</vt:lpstr>
      <vt:lpstr>Medium of Exchange</vt:lpstr>
      <vt:lpstr>Store of Value</vt:lpstr>
      <vt:lpstr>Unit of Account</vt:lpstr>
      <vt:lpstr>Settlement Asset</vt:lpstr>
      <vt:lpstr>But… what is it? </vt:lpstr>
      <vt:lpstr>But… what is it? </vt:lpstr>
      <vt:lpstr>Fiat Currency</vt:lpstr>
      <vt:lpstr>Bank Deposits</vt:lpstr>
      <vt:lpstr>Central Bank Reserves</vt:lpstr>
      <vt:lpstr>Treasuries</vt:lpstr>
      <vt:lpstr>Practice Problem</vt:lpstr>
      <vt:lpstr>Balance Sheets</vt:lpstr>
      <vt:lpstr>What is a balance sheet?</vt:lpstr>
      <vt:lpstr>How Balance Sheets Balance</vt:lpstr>
      <vt:lpstr>Drawing the T</vt:lpstr>
      <vt:lpstr>Example: Homeowner</vt:lpstr>
      <vt:lpstr>Example: Homeowner</vt:lpstr>
      <vt:lpstr>Example: Homeowner</vt:lpstr>
      <vt:lpstr>Example: Homeowner</vt:lpstr>
      <vt:lpstr>Loose Balance Sheets</vt:lpstr>
      <vt:lpstr>Loose Balance Sheets</vt:lpstr>
      <vt:lpstr>Practice Problem</vt:lpstr>
      <vt:lpstr>Banks as Money Creators</vt:lpstr>
      <vt:lpstr>Commercial Banks</vt:lpstr>
      <vt:lpstr>A Typical Bank Balance Sheet</vt:lpstr>
      <vt:lpstr>A Typical Bank Balance Sheet</vt:lpstr>
      <vt:lpstr>A Typical Bank Balance Sheet</vt:lpstr>
      <vt:lpstr>A Typical Bank Balance Sheet</vt:lpstr>
      <vt:lpstr>A Typical Bank Balance Sheet</vt:lpstr>
      <vt:lpstr>A Typical Bank Balance Sheet</vt:lpstr>
      <vt:lpstr>A Typical Bank Balance Sheet</vt:lpstr>
      <vt:lpstr>A Typical Bank Balance Sheet</vt:lpstr>
      <vt:lpstr>How Banks Make Money</vt:lpstr>
      <vt:lpstr>Bank Problems</vt:lpstr>
      <vt:lpstr>Bank Money Creation Example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Chase might: </vt:lpstr>
      <vt:lpstr>Chase might: </vt:lpstr>
      <vt:lpstr>Chase might: </vt:lpstr>
      <vt:lpstr>Chase might: </vt:lpstr>
      <vt:lpstr>Chase might: </vt:lpstr>
      <vt:lpstr>PowerPoint Presentation</vt:lpstr>
      <vt:lpstr>PowerPoint Presentation</vt:lpstr>
      <vt:lpstr>PowerPoint Presentation</vt:lpstr>
      <vt:lpstr>Practice Problem</vt:lpstr>
      <vt:lpstr>Review</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Macroeconomic Theory</dc:title>
  <dc:creator>Cline, Nathaniel</dc:creator>
  <cp:lastModifiedBy>Cline, Nathaniel</cp:lastModifiedBy>
  <cp:revision>19</cp:revision>
  <dcterms:created xsi:type="dcterms:W3CDTF">2022-11-10T19:18:02Z</dcterms:created>
  <dcterms:modified xsi:type="dcterms:W3CDTF">2023-10-23T21:40:17Z</dcterms:modified>
</cp:coreProperties>
</file>